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20" r:id="rId3"/>
    <p:sldId id="321" r:id="rId4"/>
    <p:sldId id="265" r:id="rId5"/>
    <p:sldId id="270" r:id="rId6"/>
    <p:sldId id="288" r:id="rId7"/>
    <p:sldId id="289" r:id="rId8"/>
    <p:sldId id="290" r:id="rId9"/>
    <p:sldId id="291" r:id="rId10"/>
    <p:sldId id="269" r:id="rId11"/>
    <p:sldId id="297" r:id="rId12"/>
    <p:sldId id="298" r:id="rId13"/>
    <p:sldId id="299" r:id="rId14"/>
    <p:sldId id="300" r:id="rId15"/>
    <p:sldId id="302" r:id="rId16"/>
    <p:sldId id="301" r:id="rId17"/>
    <p:sldId id="304" r:id="rId18"/>
    <p:sldId id="292" r:id="rId19"/>
    <p:sldId id="293" r:id="rId20"/>
    <p:sldId id="294" r:id="rId21"/>
    <p:sldId id="295" r:id="rId22"/>
    <p:sldId id="296" r:id="rId23"/>
    <p:sldId id="267" r:id="rId24"/>
    <p:sldId id="305" r:id="rId25"/>
    <p:sldId id="306" r:id="rId26"/>
    <p:sldId id="307" r:id="rId27"/>
    <p:sldId id="308" r:id="rId28"/>
    <p:sldId id="309" r:id="rId29"/>
    <p:sldId id="272" r:id="rId30"/>
    <p:sldId id="311" r:id="rId31"/>
    <p:sldId id="312" r:id="rId32"/>
    <p:sldId id="313" r:id="rId33"/>
    <p:sldId id="282" r:id="rId34"/>
    <p:sldId id="314" r:id="rId35"/>
    <p:sldId id="315" r:id="rId36"/>
    <p:sldId id="316" r:id="rId37"/>
    <p:sldId id="264" r:id="rId38"/>
    <p:sldId id="317" r:id="rId39"/>
    <p:sldId id="318" r:id="rId40"/>
    <p:sldId id="319" r:id="rId41"/>
    <p:sldId id="286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8000"/>
    <a:srgbClr val="000099"/>
    <a:srgbClr val="A50021"/>
    <a:srgbClr val="030E02"/>
    <a:srgbClr val="CC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>
        <p:scale>
          <a:sx n="90" d="100"/>
          <a:sy n="90" d="100"/>
        </p:scale>
        <p:origin x="-139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15F5F78-AFE6-44A0-B532-B5B90B069767}" type="datetimeFigureOut">
              <a:rPr lang="ru-RU"/>
              <a:pPr>
                <a:defRPr/>
              </a:pPr>
              <a:t>06.02.2018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F99D3B2-D51A-48CE-8494-7C925E087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332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D1B1F-DF66-4336-8FCB-792BA3CBC2F3}" type="datetimeFigureOut">
              <a:rPr lang="ru-RU"/>
              <a:pPr>
                <a:defRPr/>
              </a:pPr>
              <a:t>06.02.2018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197D3-63CE-432C-83FB-2B356A225A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357494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FF49E-D6CB-4A49-B0B8-72908E4A290A}" type="datetimeFigureOut">
              <a:rPr lang="ru-RU"/>
              <a:pPr>
                <a:defRPr/>
              </a:pPr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4C30-E802-46CC-8470-D039CF79D4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63592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33453-C17F-4FFD-BDB5-4F09F9861B19}" type="datetimeFigureOut">
              <a:rPr lang="ru-RU"/>
              <a:pPr>
                <a:defRPr/>
              </a:pPr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4EE04-F114-48EB-9E38-FA9C6AD14B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65005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3CD82-F6C9-4BAE-B9E5-6727C37CC1A9}" type="datetimeFigureOut">
              <a:rPr lang="ru-RU"/>
              <a:pPr>
                <a:defRPr/>
              </a:pPr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AB22C-DE93-4817-A60D-B2E1B0DE28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39483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82087-9B25-4A46-9606-C1825F495797}" type="datetimeFigureOut">
              <a:rPr lang="ru-RU"/>
              <a:pPr>
                <a:defRPr/>
              </a:pPr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F716F-24DA-43A6-9534-36D4EDD6F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353644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DB894-16C6-4075-A80B-C5A90FF47775}" type="datetimeFigureOut">
              <a:rPr lang="ru-RU"/>
              <a:pPr>
                <a:defRPr/>
              </a:pPr>
              <a:t>06.02.2018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11C46-6B34-4FE9-9295-A48FF827F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4912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E1193-97A3-428A-A515-0C4F472E6F6F}" type="datetimeFigureOut">
              <a:rPr lang="ru-RU"/>
              <a:pPr>
                <a:defRPr/>
              </a:pPr>
              <a:t>06.02.2018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1116E-89E1-4FC0-A914-6BE946829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508443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16379-43CF-48A7-81CB-409831DE9E35}" type="datetimeFigureOut">
              <a:rPr lang="ru-RU"/>
              <a:pPr>
                <a:defRPr/>
              </a:pPr>
              <a:t>06.02.2018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FC333-670A-442D-9D38-D8E4424FA6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509793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19748-97A4-422C-80D1-D1AB1516AB61}" type="datetimeFigureOut">
              <a:rPr lang="ru-RU"/>
              <a:pPr>
                <a:defRPr/>
              </a:pPr>
              <a:t>06.02.2018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F3708-02E9-45C4-BDBD-1BB66FB20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792837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1F7EA-1C06-46E2-BF3C-FAF73F4578E2}" type="datetimeFigureOut">
              <a:rPr lang="ru-RU"/>
              <a:pPr>
                <a:defRPr/>
              </a:pPr>
              <a:t>06.02.2018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2F223-1C7D-43F7-8270-BE9FC27108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856477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FA8C-61C0-45C0-80B4-A7F9F1640137}" type="datetimeFigureOut">
              <a:rPr lang="ru-RU"/>
              <a:pPr>
                <a:defRPr/>
              </a:pPr>
              <a:t>06.02.2018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F85D5-FCB6-450D-A7AF-FEF55D887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829486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4ABC57-351A-450A-9658-20617BF4C8B4}" type="datetimeFigureOut">
              <a:rPr lang="ru-RU"/>
              <a:pPr>
                <a:defRPr/>
              </a:pPr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68694D-F419-403E-B760-323B65764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051050" y="1125538"/>
            <a:ext cx="6697663" cy="2303462"/>
          </a:xfrm>
        </p:spPr>
        <p:txBody>
          <a:bodyPr/>
          <a:lstStyle/>
          <a:p>
            <a:pPr eaLnBrk="1" hangingPunct="1"/>
            <a:r>
              <a:rPr lang="uk-UA" altLang="ru-RU" b="1" dirty="0" smtClean="0">
                <a:solidFill>
                  <a:srgbClr val="008000"/>
                </a:solidFill>
              </a:rPr>
              <a:t>ХВОЙНІ РОСЛИНИ.</a:t>
            </a:r>
            <a:br>
              <a:rPr lang="uk-UA" altLang="ru-RU" b="1" dirty="0" smtClean="0">
                <a:solidFill>
                  <a:srgbClr val="008000"/>
                </a:solidFill>
              </a:rPr>
            </a:br>
            <a:r>
              <a:rPr lang="uk-UA" altLang="ru-RU" b="1" dirty="0" smtClean="0">
                <a:solidFill>
                  <a:srgbClr val="008000"/>
                </a:solidFill>
              </a:rPr>
              <a:t>ЗНАЧЕННЯ ХВОЙНИХ РОСЛИН</a:t>
            </a:r>
            <a:endParaRPr lang="ru-RU" altLang="ru-RU" b="1" dirty="0" smtClean="0">
              <a:solidFill>
                <a:srgbClr val="008000"/>
              </a:solidFill>
            </a:endParaRPr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0338" y="4652963"/>
            <a:ext cx="5329237" cy="400050"/>
          </a:xfrm>
        </p:spPr>
        <p:txBody>
          <a:bodyPr>
            <a:spAutoFit/>
          </a:bodyPr>
          <a:lstStyle/>
          <a:p>
            <a:pPr algn="l" eaLnBrk="1" hangingPunct="1"/>
            <a:endParaRPr lang="uk-UA" altLang="ru-RU" sz="2000" b="1" smtClean="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971550" y="354013"/>
            <a:ext cx="79216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4400" b="1">
                <a:solidFill>
                  <a:srgbClr val="030E02"/>
                </a:solidFill>
              </a:rPr>
              <a:t>Сосновий ліс називається бором. 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4100" y="1792288"/>
            <a:ext cx="5540375" cy="381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Прямоугольник 2"/>
          <p:cNvSpPr>
            <a:spLocks noChangeArrowheads="1"/>
          </p:cNvSpPr>
          <p:nvPr/>
        </p:nvSpPr>
        <p:spPr bwMode="auto">
          <a:xfrm>
            <a:off x="1236663" y="5732463"/>
            <a:ext cx="7391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4400" b="1">
                <a:solidFill>
                  <a:srgbClr val="030E02"/>
                </a:solidFill>
              </a:rPr>
              <a:t>В ньому цілюще повітря. </a:t>
            </a:r>
          </a:p>
        </p:txBody>
      </p:sp>
      <p:sp>
        <p:nvSpPr>
          <p:cNvPr id="12293" name="Прямоугольник 1"/>
          <p:cNvSpPr>
            <a:spLocks noChangeArrowheads="1"/>
          </p:cNvSpPr>
          <p:nvPr/>
        </p:nvSpPr>
        <p:spPr bwMode="auto">
          <a:xfrm>
            <a:off x="5684838" y="6535738"/>
            <a:ext cx="3559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 Н.Д.Черкаська 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1990725" y="141288"/>
            <a:ext cx="5605463" cy="1081087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4400" b="1" dirty="0">
                <a:solidFill>
                  <a:srgbClr val="008000"/>
                </a:solidFill>
              </a:rPr>
              <a:t>Сосновий вернісаж</a:t>
            </a:r>
            <a:endParaRPr lang="ru-RU" sz="4400" b="1" dirty="0">
              <a:solidFill>
                <a:srgbClr val="008000"/>
              </a:solidFill>
            </a:endParaRPr>
          </a:p>
        </p:txBody>
      </p:sp>
      <p:pic>
        <p:nvPicPr>
          <p:cNvPr id="13315" name="Picture 2" descr="http://florapedia.ru/media/pic_full/0/1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1395413"/>
            <a:ext cx="3597275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http://florapedia.ru/media/pic_full/0/11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314450"/>
            <a:ext cx="41084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2"/>
          <p:cNvSpPr txBox="1">
            <a:spLocks noChangeArrowheads="1"/>
          </p:cNvSpPr>
          <p:nvPr/>
        </p:nvSpPr>
        <p:spPr bwMode="auto">
          <a:xfrm>
            <a:off x="2651125" y="5962650"/>
            <a:ext cx="426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000" b="1">
                <a:solidFill>
                  <a:srgbClr val="003300"/>
                </a:solidFill>
              </a:rPr>
              <a:t>Сосна звичайна</a:t>
            </a:r>
            <a:endParaRPr lang="ru-RU" altLang="ru-RU" sz="4000" b="1">
              <a:solidFill>
                <a:srgbClr val="003300"/>
              </a:solidFill>
            </a:endParaRPr>
          </a:p>
        </p:txBody>
      </p:sp>
      <p:sp>
        <p:nvSpPr>
          <p:cNvPr id="13318" name="Прямоугольник 3"/>
          <p:cNvSpPr>
            <a:spLocks noChangeArrowheads="1"/>
          </p:cNvSpPr>
          <p:nvPr/>
        </p:nvSpPr>
        <p:spPr bwMode="auto">
          <a:xfrm>
            <a:off x="5580063" y="6516688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florapedia.ru/media/pic_full/0/1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6250"/>
            <a:ext cx="35560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http://florapedia.ru/media/pic_full/0/11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476250"/>
            <a:ext cx="414813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2749550" y="5516563"/>
            <a:ext cx="43799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400" b="1">
                <a:solidFill>
                  <a:srgbClr val="003300"/>
                </a:solidFill>
              </a:rPr>
              <a:t>Сосна Арманді</a:t>
            </a:r>
            <a:endParaRPr lang="ru-RU" altLang="ru-RU" sz="4400" b="1">
              <a:solidFill>
                <a:srgbClr val="003300"/>
              </a:solidFill>
            </a:endParaRPr>
          </a:p>
        </p:txBody>
      </p:sp>
      <p:sp>
        <p:nvSpPr>
          <p:cNvPr id="14341" name="Прямоугольник 2"/>
          <p:cNvSpPr>
            <a:spLocks noChangeArrowheads="1"/>
          </p:cNvSpPr>
          <p:nvPr/>
        </p:nvSpPr>
        <p:spPr bwMode="auto">
          <a:xfrm>
            <a:off x="5580063" y="6527800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lorapedia.ru/media/pic_full/0/1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404813"/>
            <a:ext cx="36290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http://florapedia.ru/media/pic_full/0/11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404813"/>
            <a:ext cx="41830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2646363" y="5300663"/>
            <a:ext cx="41830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400" b="1">
                <a:solidFill>
                  <a:srgbClr val="003300"/>
                </a:solidFill>
              </a:rPr>
              <a:t>Сосна Банкса </a:t>
            </a:r>
            <a:endParaRPr lang="ru-RU" altLang="ru-RU" sz="4400" b="1">
              <a:solidFill>
                <a:srgbClr val="003300"/>
              </a:solidFill>
            </a:endParaRPr>
          </a:p>
        </p:txBody>
      </p:sp>
      <p:sp>
        <p:nvSpPr>
          <p:cNvPr id="15365" name="Прямоугольник 2"/>
          <p:cNvSpPr>
            <a:spLocks noChangeArrowheads="1"/>
          </p:cNvSpPr>
          <p:nvPr/>
        </p:nvSpPr>
        <p:spPr bwMode="auto">
          <a:xfrm>
            <a:off x="5508625" y="6550025"/>
            <a:ext cx="3459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florapedia.ru/media/pic_full/0/1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620713"/>
            <a:ext cx="350202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http://florapedia.ru/media/pic_full/0/11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620713"/>
            <a:ext cx="415448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2693988" y="5516563"/>
            <a:ext cx="45354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400" b="1">
                <a:solidFill>
                  <a:srgbClr val="003300"/>
                </a:solidFill>
              </a:rPr>
              <a:t>Сосна білокора</a:t>
            </a:r>
            <a:endParaRPr lang="ru-RU" altLang="ru-RU" sz="4400" b="1">
              <a:solidFill>
                <a:srgbClr val="003300"/>
              </a:solidFill>
            </a:endParaRPr>
          </a:p>
        </p:txBody>
      </p:sp>
      <p:sp>
        <p:nvSpPr>
          <p:cNvPr id="16389" name="Прямоугольник 2"/>
          <p:cNvSpPr>
            <a:spLocks noChangeArrowheads="1"/>
          </p:cNvSpPr>
          <p:nvPr/>
        </p:nvSpPr>
        <p:spPr bwMode="auto">
          <a:xfrm>
            <a:off x="5500688" y="6550025"/>
            <a:ext cx="345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lorapedia.ru/media/pic_full/0/1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549275"/>
            <a:ext cx="3462337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http://florapedia.ru/media/pic_full/0/11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549275"/>
            <a:ext cx="417353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2124075" y="5445125"/>
            <a:ext cx="52990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400" b="1">
                <a:solidFill>
                  <a:srgbClr val="003300"/>
                </a:solidFill>
              </a:rPr>
              <a:t>Сосна густоцвітна</a:t>
            </a:r>
            <a:endParaRPr lang="ru-RU" altLang="ru-RU" sz="4400" b="1">
              <a:solidFill>
                <a:srgbClr val="003300"/>
              </a:solidFill>
            </a:endParaRPr>
          </a:p>
        </p:txBody>
      </p:sp>
      <p:sp>
        <p:nvSpPr>
          <p:cNvPr id="17413" name="Прямоугольник 2"/>
          <p:cNvSpPr>
            <a:spLocks noChangeArrowheads="1"/>
          </p:cNvSpPr>
          <p:nvPr/>
        </p:nvSpPr>
        <p:spPr bwMode="auto">
          <a:xfrm>
            <a:off x="5508625" y="6542088"/>
            <a:ext cx="3459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florapedia.ru/media/pic_full/0/1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620713"/>
            <a:ext cx="342106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http://florapedia.ru/media/pic_full/0/11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620713"/>
            <a:ext cx="407828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2268538" y="5373688"/>
            <a:ext cx="53578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400" b="1">
                <a:solidFill>
                  <a:srgbClr val="003300"/>
                </a:solidFill>
              </a:rPr>
              <a:t>Сосна Гельдрейха</a:t>
            </a:r>
            <a:endParaRPr lang="ru-RU" altLang="ru-RU" sz="4400" b="1">
              <a:solidFill>
                <a:srgbClr val="003300"/>
              </a:solidFill>
            </a:endParaRPr>
          </a:p>
        </p:txBody>
      </p:sp>
      <p:sp>
        <p:nvSpPr>
          <p:cNvPr id="18437" name="Прямоугольник 2"/>
          <p:cNvSpPr>
            <a:spLocks noChangeArrowheads="1"/>
          </p:cNvSpPr>
          <p:nvPr/>
        </p:nvSpPr>
        <p:spPr bwMode="auto">
          <a:xfrm>
            <a:off x="5580063" y="6550025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florapedia.ru/media/pic_full/0/1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68313"/>
            <a:ext cx="3516312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http://florapedia.ru/media/pic_full/0/11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501650"/>
            <a:ext cx="4452937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706438" y="5373688"/>
            <a:ext cx="81137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400" b="1">
                <a:solidFill>
                  <a:srgbClr val="003300"/>
                </a:solidFill>
              </a:rPr>
              <a:t>Сосна кедрова європейська</a:t>
            </a:r>
            <a:endParaRPr lang="ru-RU" altLang="ru-RU" sz="4400" b="1">
              <a:solidFill>
                <a:srgbClr val="003300"/>
              </a:solidFill>
            </a:endParaRPr>
          </a:p>
        </p:txBody>
      </p:sp>
      <p:sp>
        <p:nvSpPr>
          <p:cNvPr id="19461" name="Прямоугольник 2"/>
          <p:cNvSpPr>
            <a:spLocks noChangeArrowheads="1"/>
          </p:cNvSpPr>
          <p:nvPr/>
        </p:nvSpPr>
        <p:spPr bwMode="auto">
          <a:xfrm>
            <a:off x="5580063" y="6550025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1908175" y="333375"/>
            <a:ext cx="5616575" cy="792163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4400" b="1" dirty="0">
                <a:solidFill>
                  <a:srgbClr val="008000"/>
                </a:solidFill>
              </a:rPr>
              <a:t>Поміркуй і відгадай !</a:t>
            </a:r>
            <a:endParaRPr lang="ru-RU" sz="4400" b="1" dirty="0">
              <a:solidFill>
                <a:srgbClr val="008000"/>
              </a:solidFill>
            </a:endParaRP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1439863" y="1252538"/>
            <a:ext cx="6551612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ru-RU" sz="4000" b="1">
                <a:solidFill>
                  <a:srgbClr val="003300"/>
                </a:solidFill>
              </a:rPr>
              <a:t>В неї гарні, пишні віти,</a:t>
            </a:r>
          </a:p>
          <a:p>
            <a:pPr algn="ctr" eaLnBrk="1" hangingPunct="1"/>
            <a:r>
              <a:rPr lang="uk-UA" altLang="ru-RU" sz="4000" b="1">
                <a:solidFill>
                  <a:srgbClr val="003300"/>
                </a:solidFill>
              </a:rPr>
              <a:t>І колючок не злічити …</a:t>
            </a:r>
          </a:p>
          <a:p>
            <a:pPr algn="ctr" eaLnBrk="1" hangingPunct="1"/>
            <a:r>
              <a:rPr lang="uk-UA" altLang="ru-RU" sz="4000" b="1">
                <a:solidFill>
                  <a:srgbClr val="003300"/>
                </a:solidFill>
              </a:rPr>
              <a:t>Не байдужа до прикрас,</a:t>
            </a:r>
          </a:p>
          <a:p>
            <a:pPr algn="ctr" eaLnBrk="1" hangingPunct="1"/>
            <a:r>
              <a:rPr lang="uk-UA" altLang="ru-RU" sz="4000" b="1">
                <a:solidFill>
                  <a:srgbClr val="003300"/>
                </a:solidFill>
              </a:rPr>
              <a:t>На свята спішить до нас.</a:t>
            </a:r>
            <a:endParaRPr lang="ru-RU" altLang="ru-RU" sz="4000" b="1">
              <a:solidFill>
                <a:srgbClr val="003300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3614738"/>
            <a:ext cx="2157413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00788" y="3808413"/>
            <a:ext cx="1581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3200" b="1">
                <a:solidFill>
                  <a:srgbClr val="008000"/>
                </a:solidFill>
              </a:rPr>
              <a:t>Ялина </a:t>
            </a:r>
            <a:endParaRPr lang="ru-RU" altLang="ru-RU" sz="3200" b="1">
              <a:solidFill>
                <a:srgbClr val="008000"/>
              </a:solidFill>
            </a:endParaRPr>
          </a:p>
        </p:txBody>
      </p:sp>
      <p:sp>
        <p:nvSpPr>
          <p:cNvPr id="20486" name="Прямоугольник 4"/>
          <p:cNvSpPr>
            <a:spLocks noChangeArrowheads="1"/>
          </p:cNvSpPr>
          <p:nvPr/>
        </p:nvSpPr>
        <p:spPr bwMode="auto">
          <a:xfrm>
            <a:off x="5621338" y="6550025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954088" y="273050"/>
            <a:ext cx="77708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rgbClr val="003300"/>
                </a:solidFill>
              </a:rPr>
              <a:t>У дерева гостра верхівка, донизу крона розширюється. 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600200"/>
            <a:ext cx="4110037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Прямоугольник 2"/>
          <p:cNvSpPr>
            <a:spLocks noChangeArrowheads="1"/>
          </p:cNvSpPr>
          <p:nvPr/>
        </p:nvSpPr>
        <p:spPr bwMode="auto">
          <a:xfrm>
            <a:off x="5508625" y="6550025"/>
            <a:ext cx="3459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2771775" y="476250"/>
            <a:ext cx="3084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000" b="1">
                <a:solidFill>
                  <a:srgbClr val="003300"/>
                </a:solidFill>
              </a:rPr>
              <a:t>ЗАВДАННЯ</a:t>
            </a:r>
            <a:endParaRPr lang="ru-RU" altLang="ru-RU" sz="4000" b="1">
              <a:solidFill>
                <a:srgbClr val="003300"/>
              </a:solidFill>
            </a:endParaRPr>
          </a:p>
        </p:txBody>
      </p:sp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996950" y="1412875"/>
            <a:ext cx="7200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rgbClr val="008000"/>
                </a:solidFill>
              </a:rPr>
              <a:t>1. ФОРМУВАТИ В УЧНІВ УЯВЛЕННЯ ПРО ХВОЙНІ РОСЛИНИ</a:t>
            </a:r>
            <a:r>
              <a:rPr lang="uk-UA" altLang="ru-RU" sz="2400" b="1">
                <a:solidFill>
                  <a:srgbClr val="008000"/>
                </a:solidFill>
              </a:rPr>
              <a:t>,</a:t>
            </a:r>
            <a:r>
              <a:rPr lang="ru-RU" altLang="ru-RU" sz="2400" b="1">
                <a:solidFill>
                  <a:srgbClr val="008000"/>
                </a:solidFill>
              </a:rPr>
              <a:t> УМІННЯ ПОРІВНЮВАТИ ЇХ ЗА  МІСЦЕМ ЗРОСТАННЯ.</a:t>
            </a:r>
          </a:p>
        </p:txBody>
      </p:sp>
      <p:sp>
        <p:nvSpPr>
          <p:cNvPr id="4100" name="Прямоугольник 4"/>
          <p:cNvSpPr>
            <a:spLocks noChangeArrowheads="1"/>
          </p:cNvSpPr>
          <p:nvPr/>
        </p:nvSpPr>
        <p:spPr bwMode="auto">
          <a:xfrm>
            <a:off x="827088" y="2921000"/>
            <a:ext cx="7799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.</a:t>
            </a:r>
          </a:p>
        </p:txBody>
      </p:sp>
      <p:sp>
        <p:nvSpPr>
          <p:cNvPr id="4101" name="Прямоугольник 5"/>
          <p:cNvSpPr>
            <a:spLocks noChangeArrowheads="1"/>
          </p:cNvSpPr>
          <p:nvPr/>
        </p:nvSpPr>
        <p:spPr bwMode="auto">
          <a:xfrm>
            <a:off x="1143000" y="4029075"/>
            <a:ext cx="739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rgbClr val="008000"/>
                </a:solidFill>
              </a:rPr>
              <a:t>3. ВИХОВУВАТИ ШАНОБЛИВЕ СТАВЛЕННЯ ШКОЛЯРІВ ДО ДЕРЕВ У НАЙБЛИЖЧОМУ ОТОЧЕННІ.</a:t>
            </a:r>
          </a:p>
        </p:txBody>
      </p:sp>
      <p:sp>
        <p:nvSpPr>
          <p:cNvPr id="4102" name="Прямоугольник 6"/>
          <p:cNvSpPr>
            <a:spLocks noChangeArrowheads="1"/>
          </p:cNvSpPr>
          <p:nvPr/>
        </p:nvSpPr>
        <p:spPr bwMode="auto">
          <a:xfrm>
            <a:off x="1030288" y="2876550"/>
            <a:ext cx="73929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rgbClr val="008000"/>
                </a:solidFill>
              </a:rPr>
              <a:t>2. РОЗВИВАТИ  УМІННЯ РОЗПІЗНАВАТИ ТА ГРУПУВАТИ ХВОЙНІ  ДЕРЕВА ЗА ЇХ БУДОВОЮ.</a:t>
            </a:r>
          </a:p>
        </p:txBody>
      </p:sp>
      <p:sp>
        <p:nvSpPr>
          <p:cNvPr id="4103" name="Прямоугольник 7"/>
          <p:cNvSpPr>
            <a:spLocks noChangeArrowheads="1"/>
          </p:cNvSpPr>
          <p:nvPr/>
        </p:nvSpPr>
        <p:spPr bwMode="auto">
          <a:xfrm>
            <a:off x="5684838" y="6550025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  <p:pic>
        <p:nvPicPr>
          <p:cNvPr id="41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229225"/>
            <a:ext cx="2519362" cy="145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8925" y="1762125"/>
            <a:ext cx="653097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Прямоугольник 1"/>
          <p:cNvSpPr>
            <a:spLocks noChangeArrowheads="1"/>
          </p:cNvSpPr>
          <p:nvPr/>
        </p:nvSpPr>
        <p:spPr bwMode="auto">
          <a:xfrm>
            <a:off x="771525" y="404813"/>
            <a:ext cx="7848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003300"/>
                </a:solidFill>
              </a:rPr>
              <a:t>Хвоїнки в ялин коротші, ніж у сосен</a:t>
            </a:r>
            <a:r>
              <a:rPr lang="ru-RU" altLang="ru-RU" b="1">
                <a:solidFill>
                  <a:srgbClr val="003300"/>
                </a:solidFill>
              </a:rPr>
              <a:t>.</a:t>
            </a:r>
          </a:p>
        </p:txBody>
      </p:sp>
      <p:sp>
        <p:nvSpPr>
          <p:cNvPr id="22532" name="Прямоугольник 2"/>
          <p:cNvSpPr>
            <a:spLocks noChangeArrowheads="1"/>
          </p:cNvSpPr>
          <p:nvPr/>
        </p:nvSpPr>
        <p:spPr bwMode="auto">
          <a:xfrm>
            <a:off x="5605463" y="6550025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1"/>
          <p:cNvSpPr>
            <a:spLocks noChangeArrowheads="1"/>
          </p:cNvSpPr>
          <p:nvPr/>
        </p:nvSpPr>
        <p:spPr bwMode="auto">
          <a:xfrm>
            <a:off x="887413" y="188913"/>
            <a:ext cx="76168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400" b="1">
                <a:solidFill>
                  <a:srgbClr val="003300"/>
                </a:solidFill>
              </a:rPr>
              <a:t>Вони розташовані по одній і густою спіраллю вкривають гілку. </a:t>
            </a:r>
          </a:p>
        </p:txBody>
      </p:sp>
      <p:pic>
        <p:nvPicPr>
          <p:cNvPr id="23555" name="Picture 2" descr="http://florapedia.ru/media/pic_full/0/4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312988"/>
            <a:ext cx="505142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Прямоугольник 2"/>
          <p:cNvSpPr>
            <a:spLocks noChangeArrowheads="1"/>
          </p:cNvSpPr>
          <p:nvPr/>
        </p:nvSpPr>
        <p:spPr bwMode="auto">
          <a:xfrm>
            <a:off x="5662613" y="6550025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827088" y="260350"/>
            <a:ext cx="79930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400" b="1">
                <a:solidFill>
                  <a:srgbClr val="003300"/>
                </a:solidFill>
              </a:rPr>
              <a:t>Ялина  має усі органи, крім квіток і плодів.   Насіння утворюється  в шишках.</a:t>
            </a:r>
          </a:p>
        </p:txBody>
      </p:sp>
      <p:pic>
        <p:nvPicPr>
          <p:cNvPr id="24579" name="Picture 2" descr="http://florapedia.ru/media/pic_full/0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387600"/>
            <a:ext cx="62817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Прямоугольник 2"/>
          <p:cNvSpPr>
            <a:spLocks noChangeArrowheads="1"/>
          </p:cNvSpPr>
          <p:nvPr/>
        </p:nvSpPr>
        <p:spPr bwMode="auto">
          <a:xfrm>
            <a:off x="5659438" y="6550025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812800" y="260350"/>
            <a:ext cx="79089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003300"/>
                </a:solidFill>
              </a:rPr>
              <a:t>Ялиновий ліс називають ялинником. 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038" y="1493838"/>
            <a:ext cx="350520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6213" y="3994150"/>
            <a:ext cx="4102100" cy="255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https://encrypted-tbn0.gstatic.com/images?q=tbn:ANd9GcS9nAdwuRU55fJrYnR2d5rN1SAnltn4vpmx6D1NjXg78qY7Gfe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7438" y="1531938"/>
            <a:ext cx="3841750" cy="255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Прямоугольник 1"/>
          <p:cNvSpPr>
            <a:spLocks noChangeArrowheads="1"/>
          </p:cNvSpPr>
          <p:nvPr/>
        </p:nvSpPr>
        <p:spPr bwMode="auto">
          <a:xfrm>
            <a:off x="5684838" y="6550025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1327150" y="336550"/>
            <a:ext cx="6557963" cy="936625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4400" b="1" dirty="0">
                <a:solidFill>
                  <a:srgbClr val="008000"/>
                </a:solidFill>
              </a:rPr>
              <a:t>Ялинковий вернісаж </a:t>
            </a:r>
            <a:endParaRPr lang="ru-RU" sz="4400" b="1" dirty="0">
              <a:solidFill>
                <a:srgbClr val="008000"/>
              </a:solidFill>
            </a:endParaRPr>
          </a:p>
        </p:txBody>
      </p:sp>
      <p:pic>
        <p:nvPicPr>
          <p:cNvPr id="26627" name="Picture 2" descr="http://florapedia.ru/media/pic_full/0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1574800"/>
            <a:ext cx="35750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http://florapedia.ru/media/pic_small/0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574800"/>
            <a:ext cx="4265612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3"/>
          <p:cNvSpPr txBox="1">
            <a:spLocks noChangeArrowheads="1"/>
          </p:cNvSpPr>
          <p:nvPr/>
        </p:nvSpPr>
        <p:spPr bwMode="auto">
          <a:xfrm>
            <a:off x="2243138" y="5448300"/>
            <a:ext cx="472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400" b="1">
                <a:solidFill>
                  <a:srgbClr val="003300"/>
                </a:solidFill>
              </a:rPr>
              <a:t>Ялина звичайна</a:t>
            </a:r>
            <a:endParaRPr lang="ru-RU" altLang="ru-RU" sz="4400" b="1">
              <a:solidFill>
                <a:srgbClr val="003300"/>
              </a:solidFill>
            </a:endParaRPr>
          </a:p>
        </p:txBody>
      </p:sp>
      <p:sp>
        <p:nvSpPr>
          <p:cNvPr id="26630" name="Прямоугольник 4"/>
          <p:cNvSpPr>
            <a:spLocks noChangeArrowheads="1"/>
          </p:cNvSpPr>
          <p:nvPr/>
        </p:nvSpPr>
        <p:spPr bwMode="auto">
          <a:xfrm>
            <a:off x="5580063" y="6550025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florapedia.ru/media/pic_full/0/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42975"/>
            <a:ext cx="4373562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http://florapedia.ru/media/pic_full/0/2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942975"/>
            <a:ext cx="3313113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2843213" y="5203825"/>
            <a:ext cx="43322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400" b="1">
                <a:solidFill>
                  <a:srgbClr val="003300"/>
                </a:solidFill>
              </a:rPr>
              <a:t>Ялина колюча </a:t>
            </a:r>
            <a:endParaRPr lang="ru-RU" altLang="ru-RU" sz="4400" b="1">
              <a:solidFill>
                <a:srgbClr val="003300"/>
              </a:solidFill>
            </a:endParaRPr>
          </a:p>
        </p:txBody>
      </p:sp>
      <p:sp>
        <p:nvSpPr>
          <p:cNvPr id="27653" name="Прямоугольник 2"/>
          <p:cNvSpPr>
            <a:spLocks noChangeArrowheads="1"/>
          </p:cNvSpPr>
          <p:nvPr/>
        </p:nvSpPr>
        <p:spPr bwMode="auto">
          <a:xfrm>
            <a:off x="5580063" y="6550025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lorapedia.ru/media/pic_full/0/4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3351212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florapedia.ru/media/pic_full/0/4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566738"/>
            <a:ext cx="434657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2051050" y="5203825"/>
            <a:ext cx="4967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400" b="1">
                <a:solidFill>
                  <a:srgbClr val="003300"/>
                </a:solidFill>
              </a:rPr>
              <a:t>Ялина канадська</a:t>
            </a:r>
            <a:endParaRPr lang="ru-RU" altLang="ru-RU" sz="4400" b="1">
              <a:solidFill>
                <a:srgbClr val="003300"/>
              </a:solidFill>
            </a:endParaRPr>
          </a:p>
        </p:txBody>
      </p:sp>
      <p:sp>
        <p:nvSpPr>
          <p:cNvPr id="28677" name="Прямоугольник 2"/>
          <p:cNvSpPr>
            <a:spLocks noChangeArrowheads="1"/>
          </p:cNvSpPr>
          <p:nvPr/>
        </p:nvSpPr>
        <p:spPr bwMode="auto">
          <a:xfrm>
            <a:off x="5662613" y="6550025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florapedia.ru/media/pic_full/0/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7675"/>
            <a:ext cx="19081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http://florapedia.ru/media/pic_full/0/3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47675"/>
            <a:ext cx="432911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2124075" y="5589588"/>
            <a:ext cx="46783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400" b="1">
                <a:solidFill>
                  <a:srgbClr val="003300"/>
                </a:solidFill>
              </a:rPr>
              <a:t>Ялина сербська</a:t>
            </a:r>
            <a:endParaRPr lang="ru-RU" altLang="ru-RU" sz="4400" b="1">
              <a:solidFill>
                <a:srgbClr val="003300"/>
              </a:solidFill>
            </a:endParaRPr>
          </a:p>
        </p:txBody>
      </p:sp>
      <p:sp>
        <p:nvSpPr>
          <p:cNvPr id="29701" name="Прямоугольник 2"/>
          <p:cNvSpPr>
            <a:spLocks noChangeArrowheads="1"/>
          </p:cNvSpPr>
          <p:nvPr/>
        </p:nvSpPr>
        <p:spPr bwMode="auto">
          <a:xfrm>
            <a:off x="5662613" y="6550025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florapedia.ru/media/pic_full/0/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493713"/>
            <a:ext cx="306546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http://florapedia.ru/media/pic_full/0/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92125"/>
            <a:ext cx="386873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3059113" y="5486400"/>
            <a:ext cx="39004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ru-RU" sz="4400" b="1">
                <a:solidFill>
                  <a:srgbClr val="003300"/>
                </a:solidFill>
              </a:rPr>
              <a:t>Ялина східна</a:t>
            </a:r>
            <a:endParaRPr lang="ru-RU" altLang="ru-RU" sz="4400" b="1">
              <a:solidFill>
                <a:srgbClr val="003300"/>
              </a:solidFill>
            </a:endParaRPr>
          </a:p>
        </p:txBody>
      </p:sp>
      <p:sp>
        <p:nvSpPr>
          <p:cNvPr id="30725" name="Прямоугольник 2"/>
          <p:cNvSpPr>
            <a:spLocks noChangeArrowheads="1"/>
          </p:cNvSpPr>
          <p:nvPr/>
        </p:nvSpPr>
        <p:spPr bwMode="auto">
          <a:xfrm>
            <a:off x="5602288" y="6550025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4" descr="data:image/jpeg;base64,/9j/4AAQSkZJRgABAQAAAQABAAD/2wCEAAkGBhQSEBQUEBQVFBQWFhcWFxUYFxYWFxYVFxYYGBUWGBYXHCYeFxojGhUUHy8gIycpLCwsFx4xNTAqNScrLCkBCQoKDgwOGg8PGiwkHyQsLCksLCwsLCwsLCwsLywsLC8sLCwsLCwsLCwsLCksLCwsLCwqLCwsLCwsLCwsLCwpLP/AABEIAQMAwgMBIgACEQEDEQH/xAAbAAABBQEBAAAAAAAAAAAAAAADAAECBAUGB//EAD0QAAECBQIEBAQFAwMDBQEAAAECEQADEiExBEEFIlFhE3GBkQYyobFCwdHw8RRS4SNichYzkkNjgqLiFf/EABoBAAMBAQEBAAAAAAAAAAAAAAABAgMEBQb/xAAuEQACAgEDAwIFBAIDAAAAAAAAAQIRAxIhMQRBURMiMmFxkfAFFMHxsdGBoeH/2gAMAwEAAhEDEQA/ACtDgRJoTR9ifMESIdok0O0AEGh2iVMO0AEGhNE2hUwAQaE0Tph6YAINCaJtCaEBBoTQSm0M0JST4HVEGhNE2hNDEQaE0TaE0AEGhNE2hmgAg0JonTDUwAQphiiCNDNAIB4cKDNChlWTaHaJ0wqYQiDQ7ROmFTABGmFTBAmJ0vCsAFMPTBChoVEFgDphwiCBEO8FhQKmIqLZgpjO4lMBTdJcFx9ehwe/0jk6vqFhx337GuHH6kqBzNd/qAGwBU7sMgEfQbe8X5dw+3a+3XeOY007mYvZWBS9iCHPRwG6tfeN3TIc1m4NwQbK6FunS/tt436fnm5Ov+f7O7qMSUUXKYVMST7Q7R9GnaPMog0KmJtCaGIhTDNBGhmgAg0M0EaE0AA2hmglMJoYAqYUTaFAARocCJNEgIVlEQmJBMShNEgN4cPTDwoAGaHAhRI4gGCJiLQRoYiC6EUtdqQlILtu4u/tgMDGDq55Up63s4cFw7n0DA7O+5jW1s4AlFghQ5SkDlJF82v6fWOamJpW3qm9/I25gzBh+cfJ/qMpPJalt47Wj2OmilHgqidMC6QaUqAUkDNSSCQW+ZTOSzZ7xvaTXOElTkC5Cks1wMY32G1ztGGtClBk8jB0uCKX5abBwCUlu9+kX+C8QsSm8wILhTtZIuwd1OAPWOXp371TS+Z0ZF7TrUTHazEh23bqRtBGjM0WuqWyskco3tk8rhr/AFjVAj6vpM6yx2/9/O54ubE8b3ItDNBGhmjsMCDQqYm0KmAQNoamCNCaAAbQqYm0JoLAG0KJNChjCtCaJtCpiRkWhwIkBDtABFoQTE2hwmEAkphiINQ0DUYS3KINEJiwA5x16QVor6uaAhROALvgDqe3cRGSeiLY4rU6MDiU4pUpJBLnlBOQr5jcM12/zHNazWMCCBWMYV5K5nD4I9Iv8a1aykHlyU3GP9gU1gL3PfEY2pkrpCkj/athmW4OQchnZzce/wAdlmsk9S4/Nj3ccdMaYJE4krQiY6luo5UFClLFyL9XfIMaGk1Jlhgp5kwOVkBJYuARtuzEYTGXp6hOFgxQHD2GVMALHb6RoSNGAsTFKrUpiUuGSCxF8hh+d4iSrk1NjQOkUoSlKlqrUTd6jUS3yur6DvjsJSbYaMPhOnly0eKtTklQLhipTsbG4IUD6RuyHPMTlmGw+gP8R9H+n6tK1d1x8vLPI6um9iVMKmJtCaPVOAg0NTBGhmhgQaGaCNCaAAbQzQSmGKYABUwoJTCgAJTCaJtDtCKINDhMTaHCYVgRAh0iJ+HDtCsZFZeIUwR4UAA1C0cxxzXhKxVd0kMwUKVWv9LtuOsdFrNTSH5bbElODdjHD8X1SypgkLSQVZY2bcG6tn7bx4/6jktVFnd0kN7ZUnFRSXCCQHaol0h03dhszdTvk1U6oKl1S7AOkSmILJUHWi18mxvbe0LS8TSpQVLChlXzDYkG/UM9n22gc5QklNKQXJUlThXzl1JdrkIKgDgsMR89W+63PUrYuS1SkyqpgCTU4BDZSHJ6/i23EVlTglCTOBBcuz1AEioZZIUQnpmKusUpa3WOSoB7koJpIDs3psIKdZQK6UkhQSFU1A3ept2+4zeKjF8ganCOLhRTVVOLAJQlLMAnBOwABPWxzHoGnBpFTAsLAu3qc+ccx8NnSSx4gmc6g5DKDAFTCkDYKbcWEbGm4qJsw0/9tIck7nb+D+dvoullHDFa5by7Hl9QnkftWyNNoZopzuLoCglJdSiwzY9T0AtnqOsXkpt1j0YZo5Ph3OKWNx+Ii0Jom0Jo1IoHTCpibQmgEDaE0TaE0MYJoaCUw8AEmiQTEqYkExDZQwTD0w8IxIESqGiVMKmGBFoq67UFCXs2C9i5w1w/lF1oFqNMFpY/l+cZ5E5RaT3Kg0nbMWfrkAULawJBVchwcEk4br06RzutZb0/KxFNgehL7jPnFzi0mhZYf6aXd9gw+pLn6xlLkBLu+7hr2NyQG6NbF4+S6nLOUtMlwe3jgkrRhUCVOUlCQlKkpUHCiA7k+Su3l0i5JqpKJah1QoWpS9wW/wCTekVtdLmUKQgkurlGHH4SFdiVnb84ENUEFFb3sQ/y2SFDN+YPboMxLWpX3NTQkGlNFZUaOZmcpBtSDdO498tDaJIUTLSqhEti5d1qza2AUYfcRQmTUK1KVpULgvsxsQog7u59I3eFylSqzMUUhRDgAHmZkkdCbAuRfeC4xXu/GH0F4bC5x1HrjP2hxqVBih1JSqlhYKJFSDh04P8A4vBJ8xK7pSKAtBBL1FlCsM3yliHJ3GYhquKhCQEBKUJpZO/KGSScqIHXLwscYVcnv4X8ku7pI6vgXD2CVLKVGkNhwo3UC3cfUxthQLsXaOX4NqFzGZVNQ+ZnvSpm9du/a/VSZNKQBt5/nH03RzuHtVI8jqY1Ld2NTCaCNDNHdZyg2hNBGhmgsAbQmibQmh2AJoUTaFDsArQoeHaMxkWhwIkBDtCsCLQqYm0NTBYyNMZ3EdYuTeygdjZvUDsY0yIwddr7FE5BN7Gx6tjyyG9Y5OpyqEfip9mb4YOT4swOM/E8nmSZS0Fy5tTXcglrl0/ftGfLWJiCUl72Nxa5L9PM3xC45xFMtbKQqc7hJR1YZfo9gctloqcNpSpZQFBT3SoWseYhN2fDWwBbb5/qnKXvkvt/P+z1saUVSIrk+GJi5hNAFknZQBKhnukt93jKXIK53iJSmgUqqpCUkZUKd8jFg+Y19VpP6iUySE1kKtcOwsWuWw+becQnaOcZSJYQCqkhZBSGZgGwT1xtHOppcf0a9jH4egIM2eVJKklVKQHDk5INx+l4s8OmrUozCyqgQEYDlRF0AuRZ4U3hwQlMqQBMYEqJwVOHc9wKRs57GNSSggAqAKgLkPvsA/Ye8W5R55v7iZZLhIJ+cA8iSSHG1rmzFhBJEnSm8wolkEFSlZCjcpGWu/ptaMpUpiVTnqUwCUkhVss45cO/n5x0ek+GTqEgqlouyqlAVc3drH5hbpkvCxY3Oftjf0JlJQW7L2m+IpCE0aQFW1aklIsGJFQdYf0zeNzhIWpNcwuTgbBu0Zug+G5GnUoKWDy3TZki7qIHy9sRuafXIX8pDbXD+3Sxz0j6HCp3eVpeInlZaa9m/lhmhmglMNTHfZyEGhmibQmh2ANoTRNoTQ7AG0KJtDQWBNocCCqRDBMRZVEKYcCJUxJoVjog0JomEw5lwrCgbRj8c4SqZzIuQPl/u7M4t5mIcW1qtIoKd5ajZJ2USzD1IPrA5nxUk00AhT3T+FWzPtnNm7xxZc2GSePL9mdOPHkTUoHFz0uopWKFBTBi5FJsovfP2PSKcjhalTKlUzVHKqj3bkIvYZcl3847ji2u0ikpmgylTGNMskBaiea6XBIDKJfqTHGTdQQ6igoD3uGFnFJdjnL7He0ePmwyw7QdxZ6GOanu1TKcypajKK2BsEI+YFwcM1L5LFn8o0JZKqkEgLAPk+wPY2Y+feK6taghJAT0FrqVdRuQ2APcvEdIvxKVoV4agQFAcwYOA56MSWa/tHJKNcm12VFazwlS3LrmFlnmZNPLv8zVqfOD2ixoZ1TLnHJKU0hnQSXWzjZ8u1L5i7N4ZLdM1XMpNTIYUkk3UX6Nt1ERlcVqK0olpUqWE4t2IqLBhs3QwSmmvavqwRnaqfMUurwuVJIS7i6RvvTfBthm20tPxCatIqnzAgPyS1qSMBhU46e5MB//AKcyoVSwCTZyAHHMzHJLf/YRakayTMQpSwqXiyElbEA3pTh3T7e2+J5Eqht87Jmk+SKJyyClBKKiHLFwc1E5Nj/GI6bhHFEy0pCEBc0mkqL4VSGG5Dt7PGUNbIBC0yZy2SlwJakMoJIUCpQFiqnDwLScTmJV8qUGzNdSTuX9uhtG8cjxPVKS/wAsylFSVV/B3ehmPdZNar035U7cv4cxeaMj4Y0JCCtZJUrrchnF3u+cxt0x7mCTcE2eXljUqQNoZoJTFLU8SQhdCiAWB9y0auairZmot7IstDEQyZ4JUH+Vn9Q8ZPFOMCXOkf2qBJ8lY/KFPJGCtjjjcnSNZoUOkghxvDxpZFF0yYF4cWgmCeHHNro69FlGiGKIuhMTMkGD1KF6dme0JSgA5sIuHSdICvS1VJBDsxY3D4driHrQvTZk8R1EpQKJosxuQFAYDt6jPSOI+JeA+HKPhKQZSRUolQASAAxIy5KRa3nHVcf4SAkCWppibhBY1DqKrln2McPr5YnJaah1JcJVt0SQ77dG8o8jq8u9ZI34fg7cMNrizP0OvE0c4SS5sXDYYg7OCC46s5YwXW8FRMlsk+GBdvmO7gNhwwuCDeKGkUZS1Bgs/wBq0uokOwBJY2cW7YMa+q1gWFJUFIBdtibbHYj95jypXGXt4OtmHqJjS6WaXLx32U5a1Vy7b+UWeEcUlyit1IWhAcJSSSATYA4JBte9xtDykS1BcvUJSPCpWJiVOlRIJq6AgMfxfSMricpMiUkIUFGaTM8QpNTBSaSyja3u2BGrSl7WCRa+I+IJUZaASsKDvmkOAwCRdVjm/uIHwScJcz5WX4Z8lkOa1DGWLRC6jJUokPMCAtTXHiAKX3Y7uWb21JvDAJs1CClZBKEKd3JDkqWnlIFsOc+UbqChid8Cb3oPoNWuagrnJcJPKtgOYJDgEixy+xNuj6g0ISg3+a+9NLM46sAPfyjG0mtpm+F+FICCCAXa9QSMZz36ReXSpId0/KWFqWYkfvrHP6jhslsxSjuWOGzUzFApUKaqStVQSFNvhnqwLxtcG4LLM4qUtKkJd+ZLEOpiS97Bj/zEUOC6Ir/7KXQFBSgk2cPelndiR/ES1PwUpetQmWoiUZaFOLOHVVVboUD/AOMd/S9PBL1Erfz/AIMMk3em6Ou1nxFJEtXhzEqNJpp5gS1rizesZCviNX9O3/qXA2NmIe58milxn4XOnQVAimoAMWOL8u4fp2tGFLmKJS4YAfN03KrdW/zFdR1WaMq42Fiwwa8noU7jiEoQpw5Ie4IHMkKcpJD82xMcf8R6x9Ws3awSpxSbYcdS4v19qK5yUlFOxqLtckhxjFu5vApk+uoqJDk4cfOWIw2W8oz6jqnlhp+hWLAoOza0vF2UpajdaKSxLkt+FrD994xtbxBzKsakikZL3PkMe3XoTQS6jcMxckXD9ibnziipAr5msSWBJSzu4/3XyDHOupcoaG/zk00JO0biOPTQAOgbD/XeGjE8Yizrt/xP1JvCiPVn5L0R8HtOr1KZaSpRYD9gQVC/rHDfHPGWKZaVBvmIu9QNsfocjra3wrjy5kzTyhdTKK7ggBrFgLWj3PVjqcDh0OtR2JMRMyK0zVBKmJAsT6CON1PxYBqVKJ5CkoT0Bbvm7fSHkyRx1qfIopy4O7lTQoOMRR4vpVKpVKUUrFnADkHZ2tffo8YHwrr1TtMUpU0xJcEWvm5L22Makj4mS5TNBSpJpJAJFXRsjpC1Rkk/I6abXg5ji/xXWpMqcAidKUXUzPswSWBIscsz7Zx+L6lc6hSAEcqUk3DpFrAYLQf4xUidPUtL02JNtgASH+U0jD39xHPz+ICTMEtShMKgD4jEgVMQksdqrkefWPGzOcm6dpM64JbFifw10orLFioHdNJCXJfptFObo1IWOdwVVGmkDD8xUDW/LhrkxrStUl2sos4F36ByBb1MZc7VgTRyl3skAiwZKiCC9iQ7bHtbmU9Tqi0gmk1azJpm08xcg2UASWwkg8rg5wTZnilxHg8wylpUlJSC6FJY2BbOflDFhvBJ8pJSgoKwygsVOWKizE7gYFnZvM6COJFqlkBKbKe4B2pUnzvCcnF3EfBk6HgJ1KZBr8MAKJN1myk00j5XO5ObZxGpxVQkyWQnakX5nPUgO7sPURY0C5a5KlSkgIJUCGPKfxbdau1/WOf4hoVTLSAAEMKqnSWYhuwfbuI01+q6bpLsIuIkGVL8Qt4hpD7EBgCA/Mli/rtaL2m0hY1rCixYWdTs2L5CvcRb0HCf6iaJU9UwClRksQpKFLAJQVFLqZaSQbWLbCKWqV/TzimZJWVc1RKnAVUxpfILJPr2jpy4ajqi7JjK3Re0CdTITMXKnMs3TLDMXZwygwyO/KMvGjw7431ieafLlKSQkOxSp2f8NqfTL+mDL4nUDSko7qwAd3Ptt1i8JQYsyTuLh3e7hx9Yzj1uXGlEmWOMnug/HPiGbq2SQJaQRYGsFiQFXAyIzTNUklKwGZ0qBJNqbEnfP+IIuVzAhaWP9rXHs/b+IirSgqJqPtt0vv8Al7xhPO8ktU2aQSjsgGoKFU2cnlYAKayj0IteBhLghTlwXSWenq4Z74z+cE16RhPKA2Gd97qIY7bbxTQ9skXuoJJewAYWNnv3PrUN4jLs2eUoN3BNVRGX2J+loHqRdKwSCDuaRU34ifVgQ0VwSlSS5VUCmpLkPm5BYYIvjrBkoCktSFZaoBQcbYtfdoitO4dia5hc/wCnMz0T+sKIpXa5T/5t9Cm0KC/kTqLfG9SVzyTl1F1AMwcAul/Or3Y2gnBNYtM9C1UkCwNRJZrkAgs12cHHtQnoUVDw6TggPsCKnJJOPt5QXRzFeIapKAmxBISQ9+Y8zk2G1j1zHXjyPXqv5icdqOq+IOPHxlgAsEAVFh8wBFhny/QxyE+fdIpqVk9M5J3aCImVzCTuMuwLjtnBtaBKUHIGDnqkMQE/X79IjNleSdscIqKpHX/BOoRLrKrbBTsgBizncnAA7xY/pa5SdSlRYBRItSm9iwDlyfb0jD+G+JeFNLoqlTUUqS7hKQC0xlWFIcl+8bctSpshMvTqlrYqSEAhCggqNRWBcliFGx9Dc9KzL09Mlwv+yXibeqJz6lpWl2BqdrtzG5BBBHXYXEcnxvhKAtRYyXAFqFJUPxFSXBDsbtciOhMsUcrhySzU23sLux9wIqykikicmpJYgq+akXYq7d3H2jzMc3B2aswlTVJQRKnSylnbnTMWW5ioG22xtENZKlgoNRmLZiHDKWfw74KU5tzDtG5N+FJChyKUD+EKYgOewvhr94ztD8OrTNWqckliVBYUAkPUamPfH5WjpU4VaYihrKjMpC3BBDlTUqB5uY4ZRb0LWi8rVmUlMtCiV2KmZYWC/MD/AHO/pGbxPQGVRLDkrcktyk0gWVv8pLbPe8PLUhElCQWmOouHYHbm2z6tF0mkB03BeJTfEoWkspIIWAwqIckbEZLHa8ahUtMwKdCkhN00AklsuFBg12Y4v35PR6+atJClrUpFNCEyuXlFyshDJGB1jqNGpbCwApSpyhVThyUklgDjvfFr8WWLhLUqJaJzNQjxGVyqFJF/lJVZr+fQ294TNeFrb5iLgljd7EAH/cXLfhzvGRqtakKKjm4ZdJcByWIPJbFQ2hcIlJEwFIsaksRSC/RJsHbbvtBpdbjo29Xp0qsoG7PhvceYgapUtAATU4uHILPtcEYDesZuq4x4UxKZhJdIcuSxSSCwYh1Da7EHqDFvScQSti7VDlCmfGC2GwC5zEuMkvkIKqYizBnbJc4w2D7QCbrQhipVNlczuLA+3XG2YUziMtmUzhxzXLvZm2LdOsQk65C1EJlBXU3KbW+UKY+3WBR7sLKjqJIEsqBBIYi5Jtv0v6w89BSkJWoFmIBd3U4SVMGI8unvfnTAAQfIsnIY9A3WMxSyXNTEBhlTDL0sD6O0bwlYyUtaikhWzO5Lnqb/AHD7RNKgXBV1Bx7DO3aBeCnNStjY28wB9riJSz0KSAHck2642zAybDeAraYpvNf6QoIldtveFGVsROY6kVSqQpmCyeVIVk4fAO0BRKKGFW13cqUervygbN7bQOT4nizAgJpISxUTSCCbgDJydujxORKAqZaplyCo0kVA3ASACWxmzRrwaBgLMs1M5JwWti19veIS5bpJJSE0ua1ABiQATvcqAZIJx1gM4u5uksBfAG5HY9e0HlTmSpIBptdqbgHBNmYk/wCYEItSNaiXUhLLUwqXZIF7JSk3Zqy7C6UWyQ51VVKgpSSeYElQDszso2+Yhx/OTpgoKPiIZ2ZfLcMCA9iS56bRcK0qHy4v8pDkOQOgAy5MTPm0FlfjCFvUVKQssBzE1X223NoUjikwBKVpDhFwLb8lvJyb/heLnD+IGk8lKQWHUsHPKbMwO+0V+J6RMwPVSVGyCkXs2AQC7m77mEmn7ZIdl2XrgQ/Zv924NwfP2MQ1nEZSZYTMIS5YWd7YIP3cfrhyVTZShLqSp1OwSSWJuKizFk7f3RZ1HDpc3mWqmoMnOQ4AdW+O8HppPd7CZYl8QCZikTVJXKUAocgKEiwABZxcKDE7bRZ1ek0oAUtKcuORiWf8NiEuGuGitwzQLShpzJANlJYMnF3drh7Mbxd1GplpACyliHBN+UZJVv8AeJdava/sCRFEtKZXiS0Z+UJZyTjLWdmP2isuaZcsgTAVB1UgEks5IAZyCxDtA+LfEXhg+CZawHBuTc4V1Zwf5aIcJ4cJifGqmoSpNkgg9XpCnFHQd+0NLbVIor6RHjBYUCZZIAmlQCSoMQBYmq5xbIeNSRpWHhrYqQBe2CLMrewGwvFWURMUEpBEsAhLoICQPwpu5TkX72i3N0koGutkgk7EXABLs+B5bxUpdiRk6eUSwlJKv+IUQrcmp+59ojJ0gXMJQoJbYpYpABsws1+++0VOJTUElCq5SmJSoKIcJDswy72vY0xDQcQW7TEs7UmzEhmcYe7d+8LTKrEyxN4I8xRUpCiGJ2BBYDLdv1zFyVoFpqoaxFgpIu2TzXsX3iwC6QQATZJIIJSDh72222go4bNKXu4YlI6KbH72MZPL5FsZc2UsvhybgKpZXXer95inr9IpKGqUuxdKSHIw4JAcjft5X6jScIUWK+Ut+F3f8v4gyfhUE81RHRSuUlt3z5fpBHqEmF+DjdJp1AAAtT0diNtg/wBTfJzGro9CkpdRJGzEBhu57x0KfhGSnmUTYOwU7Dp++sMdZoiQkrTswulI6P8A5iZZ9fwpio5Cb8JkqJE5Vydv/wBwo9DSqQwbwW84UR+8yDp+ThdNL8NKwsAICgpN7fKQc5Fyb5YRUkakrWVVjlsEpJsGe6Ws/VzBhNmKpSpAuLjkJSfwk3D74G8MdMEJFiacAJZvIBwNsM3vHb9eQbEmeggEFsqpCeZ8qtkGzbbwWZp1LAQncfiJIFsNZ/WBSNaFgEPY00i5fGCL2eChgS7PZvxKAe7g2/e0J2gK81QSs1pIpF1MbHo+E7G0WZSHTyqPMXFZyOnL0Y2Ig8taVjBADiwZm+bFmt/gRKXoySWKKG/4qJ9LM3d/yhyvYYKamaw/1AbMpLU3fYs7XHsYrK4IhRC50xQL/KgeauZYBIv065s8XNRqkILKmBVmvYuMcxAy564GN6kriyFhOAlYU5LAADrVa9JDNuPVRc1wiqNWVKSkhdJKAAmWoc1ikVFxzXL3Ll3vEl00PMSE7sA4ByGGX729IpoJmIdBMtRJsEjY5CZgLenWMibopiNRzrAE0saQCtXkks5OPWJUNT3ZL3LnE9AsgqWuUJTZYvfGA5JYCFp5SZskpKfDmlN0qdTOXBSo7EX/AFiwOE6eVQaK3fqGJD3SGBJLbPBdWtKkDwyoHDCx/tVkYAc9+kPXtSv6gmYfDuAKStSZpUFLqYAhqLVElrd9rje0bHF9KoyzLFIQBdIWQShr8rdXxlupitwfjSy0taUkVUKawTsynIdTm7Ha8RmfDCEzPERNUSFvSWIvsWYjYP0aLk3r97BmfL0c3wQJSpiklyU1KKkkKZCxYWsQQLeeY6ThMpU4KqAQkEJCT8zuHVno5cYt2jHmShJWFqK0qWTgk2ezqJJpIBNmtFiRpzKBUiYtMpWUqCjSt+uQ97veDJ7l/gGaur06FpSAkJJ2UllJZgXCgXscj9IBK4bKSkIKVkJexxkBTFIAILjvB5KklLoIqd1BiGKgCS3QtiGTq9jdN6m+ZNjYpNjcNbrGOqlSC0PJ0LOUuKgxYAOC3Kqxf/OYtSuMqln/AFCVpaylFFu3IAG774itqVslKkFSkpw9w24IGfxfrCSAo1JuQEkhNwMjfZwfaIe6tiNn/qNKSyRbqG/S8UV8fXMUEIDE2AySWJ6MME+kVEJReohgxI3YXLNmyk7biLeg12jobxKyFFQKkELSDs4SDZ97xDiuVEdl/TaBYBqVzEMxN/Ozhu/2jB1XwRNUqpKkMbs7N7ZjqpHGZawGc96FeV7W3gy17FPkYzjlnjewnvycN/0JqP8A2/8AyEKO85f28KNP3eT5CpHAf0oKqlGwHygYY5sT6flFQakLPJVZuXDAYNJvchvTEX9Noag8tJzdw79ndgPOLEn4YnLJJZIsygwV3BBFxYe+zCOrXFcsZlblqEk2CiLv0sblhvfMPI0Aa6SsuTULe4AD2AuxtHSSvhBRYLXbGLnz/S2/WNDT/DMtPzFSugOAOwiHniuGKmcNN1KZRSJksm4CafUsLvfmP6xoibUl0kpUQSCxFn+md75jr5XB5SVcksXOd3Az94nP4OgpYJCd9g7As5bAN/MRnLNF9i0jgJ3Da28UOCwqSSSk/wBzWIctnqfUcr4Zlyi5ms4yogBV7uFJttgjb16TX6HwUqLg+Z74LXx94wdfLlLIClqU/wCMqAQm+aVG7OciNoZHLhibLaeHzUE+HSQUsJlTMA5JYAg3IFmxkQ+i0kxCFS1EjlYFNlMXL1H0PT6iOW1JJWRLVMRL6JwkAtVY3Pd+kas5S5yBKTMWEAAFSwnnRan8NTvfO/to4SXdfYV0EnBMpSROrVMURStg9WEhKEmp+5YWeDztYBWmhmuLJXWxNnUpqmAPb0jH/wCnZkicCkFQBHMEgsGDlL7s4HpBNZrp6VIIK0oTU4KkhSk7FgyQHYeti14elSqnf54FyVtZMlymUJMyouZfiU0ByCu11Hf3EdRI1C1IC0y0lwzf2lr2dsgWfc4jntUiSU1JWFcqlJkkNSsgXSpYFvnLF8MNoxtNxBdQuogBqXZx0tk9y5jSWP1I/wCy2tjY1KTOmskr8QkFQpCZcvw73qBwUkWtc5a+rogSgomKBSgAhdZKHynm3x3uO0c5opzV0h0lJJe9AJwT3jSlaeqWhSwug2SRgMTa5sTc+RhZI7UQ7N7/AEzSUrTWoUAy7gkj+3cO9j19RQnyVSVgVEqsStQBS9zyhndnzlj0ikguaEoKVDCgepB9jGrouCTQFFSgK1BRCmcEWJD3dg0c+0OWTZo6biwUjLO4sk5a57QLTaiSiYpVRJUSFghnc9OuT/MMPh5TFVfOC4IDBwxIIDW/faLieGyyrmSCbElmuxD27H7Rg5Y+wWZU7ToXMWmU6UKIITcJNSSSfS4bsOka8n4XRWJiGIUkElxUMBm6t9oNJ0aZQFlKF2zYHp7/AFg0gId2uRb0/mJllvZDsvaPTBFgMBnwf3+kWFEnEVNPNbGYIJ5/NsWjmYaidSun2hQwV/u+8KAL+ZbRLAFgAII4u58opzFOH+kRqveFZbZfKgP3tDhaSYzgoub+XbpEhNbDYhMVl1c5gwEZ+t1Cyksl/XfMDmapw5cXZvpEbvymz5Z/KBbA2crqeDzpyxdTPhRPb02+sGlfCKEk1movyjt37ufpHVrVYZP09/pAFBrWc+0dHrz44JoxRwmWzU2sCfctDyuCJsVEqpPphgPL9BGosdQev76w4SGsLXiHOXkVVwU1rCUEiwsHOwP5COJ1/Ap65ixLSFAkEkWdwS1/JvaPRwlNrWNm7GH1OlCFUoWFA9HDHJznIjXFl9NNrktKlsefp+D5sxEsKIZLlQ5iz4tuWfy9YNofggoXc1f8W697/SO5k7j1HlEU6IEuXf8AXeLfWTBtnKTeAnwaJIDPUW/ExuT1Nm9u0Sk8MU1E1QDoUCLMOaxG1qQX7x1UvRUuRu4a9rd/WEiQAQ4cj6dGEZ/uJMnezH0XBEoYs4fJv+8RfmJBJITsz9v2xixMJdwPUnr28/tBFz3BcObZbp38oy1uW7DYQAA5QUm7uPZvrAUIc2fo9xuRiJDWF2Yde2QLv7+kMdTt1vtg4hUnuJkFSjm9ieoHfzwPpEkyXSS93ZvMP5N+ghzMIBp37v8Avf6xFOouLts/S+W2GD+cFAPM0+QD1+36xNE1gxuc/vrE5SL5e3qewP5eUDUArD2H+fe3vCoqif8AUjYOOvX6worKUxYnFsCGitvAi/2w2IkgdR+UILBYWu46QwN/4u1tu8RpZVETLfFg7e2YHSQrr+kHC3YeXmf2Yl/UMc7sBsD1goCqZdVyG7flBBpyfI2zvBTP9T+/p+kDM1W4OH6g3b7H6CK0gSVJFvtj+bCI+CLknzh56HZ75e9wWOe3yxGVYZuR/gu/l9YdUA65QwG8rfsQUSx0H7xmGBAcgP3Jba/nAxqTckdNz3t9oTiFhFoIszd/87xBaD+Fzn2ghnPjNrfVoh4zWNjjo1+meo94ejuKx0gAVU4AD9GviGnSmbra/wCfpDp1ZAw4v6fTyhkziTdmYAMMk/beE4ryOwQkkBs/sRKkm3XpBUoBB23A8rnya3TEJRDdWGP7TVv1GPcQaWICmX1/edvSImUT5dfK+ItJSwyf3+djCn6WxcEj2GPPm/xDUGwoqlIYWNzCOmBY9gMgwaVMSTcA2KU2YuSCSSMkBx7RBIUNy1wPYt9GhKAiEuUHYA9XAJHUC9iC4+sLwUm+4N9svfy2uN4sjS1pdXypc22LtkHv6gGBavRpDB3KQcEpdut7fM1ujxooKrGDBCw1hZulr07/ALcwplBukix6kWdssA4NnMDQghaUhwdx8wfALAWw7vdxBkyj4tIdYKQMNchvRxcm+IYiK1EEgli9wwsdxmFB1SAS7v3LP63zCh+nAql5AzA1wA7E+rxYmJ5X3z62/WHhRmwXcAqWFl1XII3I2HTzPvE5AYJA3EKFFP4SVyTpZKm2/UwITCpIJLk59z+ghQoitmO9wctIqxkMfeFKz++kKFEoGGnJAduh/KFoUDDbK+0KFGi5AnPynGU7DoIDp077tn0hQoEAyzzDzH5frEunpChQpAyawx8lBvaBLUySRYvn0EKFDiAbSGpVJwwtjdXTyEBkTjQDvUdh1UPyhQotdyQE1ZpSd62fsyh9olMQAEjyHpSk58yYUKJfAFqZOLu9yC/qzwalgAMFifPH2hQoS7/ncImfqUBVlXDG2x5VC/XJgSV1FRLOEpIsBdwnbtt65hQo1UmtkywqJhYeUKFCjjYj/9k="/>
          <p:cNvSpPr>
            <a:spLocks noChangeAspect="1" noChangeArrowheads="1"/>
          </p:cNvSpPr>
          <p:nvPr/>
        </p:nvSpPr>
        <p:spPr bwMode="auto">
          <a:xfrm>
            <a:off x="155575" y="-1790700"/>
            <a:ext cx="28098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" name="Блок-схема: перфолента 1"/>
          <p:cNvSpPr/>
          <p:nvPr/>
        </p:nvSpPr>
        <p:spPr>
          <a:xfrm>
            <a:off x="2093913" y="260350"/>
            <a:ext cx="4679950" cy="865188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ru-RU" sz="4000" b="1" dirty="0">
                <a:solidFill>
                  <a:srgbClr val="003300"/>
                </a:solidFill>
                <a:latin typeface="Arial" charset="0"/>
              </a:rPr>
              <a:t>Порівняй!</a:t>
            </a:r>
            <a:endParaRPr lang="ru-RU" altLang="ru-RU" sz="4000" b="1" dirty="0">
              <a:solidFill>
                <a:srgbClr val="003300"/>
              </a:solidFill>
              <a:latin typeface="Arial" charset="0"/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86" y="1301717"/>
            <a:ext cx="3502489" cy="442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30" y="1200575"/>
            <a:ext cx="3721585" cy="442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5118100" y="5930900"/>
            <a:ext cx="3309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3600" b="1" i="1">
                <a:solidFill>
                  <a:srgbClr val="003300"/>
                </a:solidFill>
              </a:rPr>
              <a:t>Що відмінне?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208088" y="5868988"/>
            <a:ext cx="2962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ru-RU" sz="4000" b="1" i="1">
                <a:solidFill>
                  <a:srgbClr val="003300"/>
                </a:solidFill>
                <a:latin typeface="Calibri" pitchFamily="34" charset="0"/>
              </a:rPr>
              <a:t>Що спільне?</a:t>
            </a:r>
            <a:endParaRPr lang="ru-RU" altLang="ru-RU" sz="4000" b="1" i="1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31752" name="Прямоугольник 6"/>
          <p:cNvSpPr>
            <a:spLocks noChangeArrowheads="1"/>
          </p:cNvSpPr>
          <p:nvPr/>
        </p:nvSpPr>
        <p:spPr bwMode="auto">
          <a:xfrm>
            <a:off x="5654675" y="6550025"/>
            <a:ext cx="3459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://artflora.com.ua/autothumbs.php?img=/images/hvojnye_rasteniya/tis_150_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04813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Прямоугольник 1"/>
          <p:cNvSpPr>
            <a:spLocks noChangeArrowheads="1"/>
          </p:cNvSpPr>
          <p:nvPr/>
        </p:nvSpPr>
        <p:spPr bwMode="auto">
          <a:xfrm>
            <a:off x="947738" y="2511425"/>
            <a:ext cx="455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b="1">
              <a:solidFill>
                <a:srgbClr val="000099"/>
              </a:solidFill>
            </a:endParaRPr>
          </a:p>
          <a:p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055688" y="2020888"/>
            <a:ext cx="192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</a:rPr>
              <a:t>ТИС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ru-RU" sz="2000" b="1">
                <a:solidFill>
                  <a:schemeClr val="bg1"/>
                </a:solidFill>
              </a:rPr>
              <a:t>ЯГІДНИЙ</a:t>
            </a:r>
          </a:p>
        </p:txBody>
      </p:sp>
      <p:pic>
        <p:nvPicPr>
          <p:cNvPr id="57350" name="Picture 6" descr="http://artflora.com.ua/images/hvojnye_rasteniya/lav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20510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708400" y="2141538"/>
            <a:ext cx="2157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</a:rPr>
              <a:t>КИПАРИСОВИК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57352" name="Picture 8" descr="http://artflora.com.ua/autothumbs.php?img=/images/hvojnye_rasteniya/junipero_sabina_150_1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76250"/>
            <a:ext cx="2052637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804025" y="2079625"/>
            <a:ext cx="141287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</a:rPr>
              <a:t>ЯЛІВЕЦЬ</a:t>
            </a:r>
            <a:r>
              <a:rPr lang="ru-RU" b="1">
                <a:solidFill>
                  <a:srgbClr val="993300"/>
                </a:solidFill>
              </a:rPr>
              <a:t> </a:t>
            </a:r>
            <a:endParaRPr lang="ru-RU"/>
          </a:p>
        </p:txBody>
      </p:sp>
      <p:pic>
        <p:nvPicPr>
          <p:cNvPr id="57354" name="Picture 10" descr="http://agrus.ua/upload/Thuja_occidentalis_Rosenthalii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2692400"/>
            <a:ext cx="22479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42975" y="2846388"/>
            <a:ext cx="631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b="1">
                <a:solidFill>
                  <a:schemeClr val="bg1"/>
                </a:solidFill>
              </a:rPr>
              <a:t>ТУЯ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57356" name="Picture 12" descr="http://awsassets.panda.org/img/giant_sequoia_105951_3518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2660650"/>
            <a:ext cx="226695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437063" y="5567363"/>
            <a:ext cx="13223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2000" b="1">
                <a:solidFill>
                  <a:schemeClr val="bg1"/>
                </a:solidFill>
              </a:rPr>
              <a:t>СЕКВОЯ</a:t>
            </a:r>
            <a:r>
              <a:rPr lang="uk-UA"/>
              <a:t> </a:t>
            </a:r>
            <a:endParaRPr lang="ru-RU"/>
          </a:p>
        </p:txBody>
      </p:sp>
      <p:pic>
        <p:nvPicPr>
          <p:cNvPr id="57360" name="Picture 16" descr="&amp;Scy;&amp;ucy;&amp;khcy;&amp;acy;&amp;yacy; &amp;ocy;&amp;bcy;&amp;rcy;&amp;iecy;&amp;zcy;&amp;ncy;&amp;acy;&amp;yacy; &amp;dcy;&amp;ocy;&amp;scy;&amp;kcy;&amp;acy; &amp;icy;&amp;zcy; &amp;kcy;&amp;iecy;&amp;dcy;&amp;rcy;&amp;acy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2749550"/>
            <a:ext cx="24304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TextBox 7"/>
          <p:cNvSpPr txBox="1">
            <a:spLocks noChangeArrowheads="1"/>
          </p:cNvSpPr>
          <p:nvPr/>
        </p:nvSpPr>
        <p:spPr bwMode="auto">
          <a:xfrm>
            <a:off x="6237288" y="5638800"/>
            <a:ext cx="2655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b="1">
                <a:solidFill>
                  <a:schemeClr val="bg1"/>
                </a:solidFill>
              </a:rPr>
              <a:t>КЕДР СИБІРСЬКИЙ 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16125" y="6015038"/>
            <a:ext cx="58689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3200" b="1">
                <a:solidFill>
                  <a:srgbClr val="003300"/>
                </a:solidFill>
              </a:rPr>
              <a:t>ХВОЙНІ  КУЩІ і ДЕРЕВА</a:t>
            </a:r>
            <a:endParaRPr lang="ru-RU" sz="3200" b="1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812800" y="1309688"/>
            <a:ext cx="79359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003300"/>
                </a:solidFill>
              </a:rPr>
              <a:t>Сосна та ялина – хвойні рослини.                                            Основна ознака хвойних рослин:                                          листки-хвоїнки,                                 різні за розмірами і формою шишки,                                                       у яких утворюється насіння.</a:t>
            </a:r>
          </a:p>
          <a:p>
            <a:r>
              <a:rPr lang="ru-RU" altLang="ru-RU" sz="4000" b="1">
                <a:solidFill>
                  <a:srgbClr val="003300"/>
                </a:solidFill>
              </a:rPr>
              <a:t>                                            </a:t>
            </a: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2771775" y="333375"/>
            <a:ext cx="3240088" cy="836613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4400" b="1" dirty="0">
                <a:solidFill>
                  <a:srgbClr val="008000"/>
                </a:solidFill>
              </a:rPr>
              <a:t>Висновок 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32772" name="Picture 2" descr="&amp;IEcy;&amp;lcy;&amp;icy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188913"/>
            <a:ext cx="1547812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Прямоугольник 4"/>
          <p:cNvSpPr>
            <a:spLocks noChangeArrowheads="1"/>
          </p:cNvSpPr>
          <p:nvPr/>
        </p:nvSpPr>
        <p:spPr bwMode="auto">
          <a:xfrm>
            <a:off x="5667375" y="6545263"/>
            <a:ext cx="3459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900113" y="33338"/>
            <a:ext cx="7848600" cy="1666875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4400" b="1" dirty="0">
                <a:solidFill>
                  <a:srgbClr val="008000"/>
                </a:solidFill>
              </a:rPr>
              <a:t>Значення хвойних рослин в природі</a:t>
            </a:r>
            <a:endParaRPr lang="ru-RU" sz="4400" b="1" dirty="0">
              <a:solidFill>
                <a:srgbClr val="008000"/>
              </a:solidFill>
            </a:endParaRPr>
          </a:p>
        </p:txBody>
      </p:sp>
      <p:sp>
        <p:nvSpPr>
          <p:cNvPr id="33795" name="Прямоугольник 4"/>
          <p:cNvSpPr>
            <a:spLocks noChangeArrowheads="1"/>
          </p:cNvSpPr>
          <p:nvPr/>
        </p:nvSpPr>
        <p:spPr bwMode="auto">
          <a:xfrm>
            <a:off x="684213" y="1916113"/>
            <a:ext cx="792003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003300"/>
                </a:solidFill>
              </a:rPr>
              <a:t>Могутні ліси на великих територіях створюють величезну кількість органічних речовин і виділяють в атмосферу багато кисню</a:t>
            </a:r>
            <a:r>
              <a:rPr lang="ru-RU" altLang="ru-RU" b="1">
                <a:solidFill>
                  <a:srgbClr val="003300"/>
                </a:solidFill>
              </a:rPr>
              <a:t>. </a:t>
            </a:r>
          </a:p>
        </p:txBody>
      </p:sp>
      <p:pic>
        <p:nvPicPr>
          <p:cNvPr id="33796" name="Picture 2" descr="&amp;IEcy;&amp;lcy;&amp;icy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5084763"/>
            <a:ext cx="19796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Прямоугольник 5"/>
          <p:cNvSpPr>
            <a:spLocks noChangeArrowheads="1"/>
          </p:cNvSpPr>
          <p:nvPr/>
        </p:nvSpPr>
        <p:spPr bwMode="auto">
          <a:xfrm>
            <a:off x="5673725" y="6550025"/>
            <a:ext cx="3459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900113" y="476250"/>
            <a:ext cx="77755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003300"/>
                </a:solidFill>
              </a:rPr>
              <a:t>Хвойні ліси, як і листяні, затримують танення снігу,  що збагачує ґрунт вологою.</a:t>
            </a:r>
          </a:p>
        </p:txBody>
      </p:sp>
      <p:pic>
        <p:nvPicPr>
          <p:cNvPr id="34819" name="Picture 2" descr="&amp;IEcy;&amp;lcy;&amp;icy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300663"/>
            <a:ext cx="16906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6" descr="data:image/jpeg;base64,/9j/4AAQSkZJRgABAQAAAQABAAD/2wCEAAkGBxQTEhUUExQVFRUXFhwaGBgYGRwdFxwdHRoYFxgYHBccHCggGB8lIBodITEiJSkrLi4uGh8zODMsNygtMisBCgoKDg0OGxAQGywkHyQsLCwsLCwsLCwsLCwsLCwsLCwsLCwsLCwsLCwsLCwsLCwsLCwsLCwsLCwsLCwsLCwsLP/AABEIAMIBAwMBIgACEQEDEQH/xAAcAAABBQEBAQAAAAAAAAAAAAAFAgMEBgcAAQj/xABHEAACAQIEAwYDBQUFBgUFAAABAhEAAwQSITEFQVEGEyJhcYEykaEHQrHB0RQjUmLwcpKi4fEVFiRDgrIzc5PC0lNUY4Oz/8QAGAEBAQEBAQAAAAAAAAAAAAAAAQIAAwT/xAAgEQEBAQEAAgMAAwEAAAAAAAAAARECITEDEkETIlEy/9oADAMBAAIRAxEAPwCj3cSxvsZksIn56aen1oedXA9BSlOqnnE/Km/+YfIiKmtBTORctEHYnn/XnXqv41Aj4gPLaN+lREfxr6j/ALjP406L83JJkh+Z10jnQT37Rkvgk7oFnyI0H5Uu3fGe4OQSPcbgH6VAxKk3VzQZBH5bUrh5gRzKEe81iM8WuZrhjYqN/wCx/WlNM0qwGsGZ9kXb0pF5s2U+nziKjrcKh+uUAe+n4kUEm34rdwiZJJ+Un9KetvKZ/vF2nznX+vUV4bcWyv8AKfqopODAyD1n6Ab0acLva2if5gPpJn+uVCVbXeiOIEKehb8j/p8qGEa1gMYm7LKQfuDf1PSonEbhDNIEmN9tulOW2BA/sKPzqNxVvHv/AAgf3RQaXh7oAaRMrG+m4Ow22qNjcSc4YaBhIgR6689aSlw5T1iB+vymp3GbAFq2Y+FY+ev9etat+GOIt+5DHdiRvvEfrXvZhZvD5e2YSfl+FD77zbUdCfy/SiPZ0MGMHL8IJ9Typ/AvVq6EtSTmYq0KNSJEAnkBJ3MDSnuCvADuQdIKAxbAyk+IzL/FGog8xQi1iItMq/Du35Sdzsa5NAGJkQp8pOg0nU8hTpxJ7SKMRde4hy3UVCmUgARmlRGmvL86qnD8T+/VySChB8RnVAI39ParW10tdLMPDkAKnaIIGbrry2HnVTu4Qm+UU5WkkGeZBaJG3T3raLGgcIb/AIvEFWGVlRydIOsDy51Qu1HEDiMScpi2jFLak6KuYlj6FiW8gQOQpzhnEVt3Q2ItAgrElJG4OYofcaD2qPx7FWjiRctZSkqWUCF3kiIiIgbdawq24fiiL+zguEy27RMmdVtXYM7AHMsjz8qmYi6TdtsjQWGh+7Koyuxga7gTM70MOHt5sO2RY/ZWnQbkHX1kjXzqZi+H2hes5VCl5lklGDTqZUzAkH+9RqsBe1oOZ8wnwIJBJBiVzGdRz086K8CxA/ZLRXdAYMdXYEGeUKPkaHdpMCwV8twlMgPigsBmIChuk66/50x2avKbTJnIYBiFJ0IhjIGxij8P6N8VWcFakSdPUHu2j6AVVO0WGydyeqKRrPKrFxI5URS5jxaR/wDhbL+MexoD2rxOZ7Q2yoBEjkPpUfsa+lcxq+L3inrSyAijSfcmuxw8RPkDXvDMf3Tq4ElGBj0IJro5tI4d2Ow4tqLuY3I8URE9Pbb2rql4Xi4uqLiI+VtROUGOsTpNdQvGaA7Dn+tM2j4ieck/KlZzMxt+v+dN2W19Q31q0pP/AM/0pSzmP9qf8UU1Z1j+3+Yp4zqfMyf+qsz29reXXma7CmCPJj+INM4j4x6n8BTmHJzH1n9fwoKe5IjpI+kCmru7dJ/U/lSr4I9j+BpF8EsR61P6cTXMiPID8RUTAiQB7ee8GpNhpWfSmsMP/E/kYn2nX6VoXXk/dn15+/60Js/F6yPmCKPGwSr+TEe86D3j6VXc0MDtqNelLCeEMqfUfnUbiYGc7HQ/gP0qVw3TMIB1/HSfp9ai8XgkHnH61Ma+jNldDpy/Dc/KaN8Q/wDCVSYUqdzpOTQ/NRQvhwzPG/hadPIiam4pDcsoTOhAX1gDU+vL+g9NFfOoNHezbQGOmhT28RNB2tZcynlP0or2eX4+vh/9xNO+BFie4cupPwn8DTuaXU8hlAnqJk/Uj51GuOcpAGy0/ZSAp10gj5HX6k1ieB/eN0a3+ZBP41X7EjGQwAM/+3pHSjHFGOZh0tMNPIE0E4cf+JJb+P8AHTnyoaiaYZXe2jgFSIPt5jbb5VC492eVAXtTlHxJvl5gg7kQR6TRO3dyvbIOx/MifOpV+/JedQwZSesqR/QrRrAXs9xQuq2X3RHAP8p8UfPT0Iq24pwL1rKdg3tso1Pn51nd5WtXA6+fuNQfzq6LiA5tsNiDB5alG/OK1EM9rmAt3I5qo/xuTr7ChfBrIfDtK6iAhB1DM2URHrqOcVK7TqO513JAHTmZPsa94CuRLUbsykdPiZcx89SB7+VH4b7KxzOG7pwuYK0MvwsuVtR0Pi1H5RVf7QsHvyP6jSrJx+2HAgQQjsI0Mqqges7edVBbhZpbetJt0W+DOOGvsPwFSOzuCD3vFqg8RG0xsPnH1pHER4vYVP7M/H0mR9Kq+k/q7YfFd2othR4Rl+8NtJgGBNdT9s6ctz+J8q6o10ULBYPvbd5kB/d2fF4Z1ALEyNE1UCT59aF8OWbtsczG/mYFWLAXnw9rHI05rmEQgnQw4QDT0uZae+z3s9bxd66Lk5EtKPCYYMzeEgwehr0/XzHLXYDgajCG8QZDkZVGbTMsNz8JhtSPu/OWezjkXTZaSMQ9q1BjRQzGco3nKJ2NaNwvhS2rZS2zkBjlZiCxmNiACwM5ZnYCNqIcK4aLKlE5uzNMmWY5mMltATr710/jjn92VdquzN2yf3YuZGvoiCWY5WtiecgBg3kQRqIioHGOGth8UqOzhCqMZzg5ZUXIzDrJjURFbgoAMGQen3eex/r0oZxzgFnE/wDiKNBEj4onNGbdRI5RRfj/AMafIp3E+xt2SbDPlKzBJAnu7piSZ+NbY/8A2TyIALDcLa5jLaBmdhatvcBJLCQpuCecZz8jWx4e1kAU+IAAc/x3qj9jGF3ieOvwQQSqz/DnyiPKLY+dF4nhXPfs5wXsUbjnM8KGcH92pghjCsYGpXI3L4jQluANZ4newqqt/vsO2igW4zLMqGJEiNpAO0itFtobbXChM3GDN6hVSRppoo+VVD/d68MfaxGZriFrisCPgUB4lp8UselF+Np2b7OYayM2HxD5Xa8rk3UNuXQsHVTOUkglfCx3nyrJO0GE7m/dskH93ddPZWKg/ITX0j+zAgyitmOZgQDmMASZ30UD2FYP9pOENriF+FCqxDKAAAAVXQAbAGR7VPfGRXPe0jszhReuImbKWXwnqwHwkyAAYMnlTPaPDQELArcBZHEjdFt7ADnmmdjIPqvs5izaXvkID2rqRJI+LvFMkax4tY1iinbnhFy3at3rtw3brs4cwABEGBGm5P5aVzk8LtQOwmEF7G27JMC6LiTG2a1cUGPIwauP+xQ3BgwC5lxBXNt/z+6AJ6a1SOxF7JjsMRzv208/Gwtz6+I/KtOx9zusBxHChWm1iw1sKCfBcu27qaazGsx0qsFrJOOcObD4i7buGWRyCRsdd/QjWrb9lXB7eIfEd4NEVGG/8REaHnMTymgHbrFC9jcRcBkd84nqJOX8PpVq+xTEgYm4p2NsE/8ASwj6kVPM241uL7/uwt20iBVVjaCsTyfLEzJkyTqNDHpTnB+AoEt5kRv3CAkr4QwAyyvPQn6baVacbdPdtlYyVMHQwdl1jqRUiyndqFEQogA+XnOvrXVG+GY9qeypRrt9UHdCyTIOmfxA6DYaj5edZfibpTEsdyrgwdAcpmD5aRW9/aJi4wVxNAXa2k8vFcWR8gaxPguFW/j1R/gvXWQNtOYsoYT0MVz6n9nTm7yP3uFA4a3ikVhZLsJMEKvevlB5kxp7Vez2VsXlUHNbI3IAG0TqTBG8GNhRbC8DZ8GmHxFpTACtDSrZdA0iCCYn1JophTcUFXUkDQRvHL1H6VfPMiL1WG9uuCC1dZLSkWrQCwZzSczltZkHXUadKgdkAbzLh/FmzjIAJlSQX+WWfetm43wJrzW/AqhYDFmJBVpVl1JMgexzVi9wPwziIYiTYu6/zJqDH9pD9anPJ3xsGvtI4b3HdpMyJ+RiovCcIxOGWQpuFcpOwBfKs+UyfeiP2q4zvbtq4qnu3tqbTcnXfMPnrOtWX7POFMUt3rtmUNoC2+jQVZlPPMu/Sj67TbkV/tZwdsOtssyklLk5TI3tgj/FM+VZ8FGfStd+1ABFtRs+dNydnsuTJ/sxHl51k1pfH71rzJfA3Z5Rsedf66mpvZa0z30RQTJ2HoTM+1ROJLEeev1NW37NVjF2jMEER7soM+zGtJqbcXSx2bfKMwYH/p/M11Wy/gwzE5k3/l5afxV1X/Hy33rEe0uKtWcUDlFyy2DyQdZhXVTJ5gqh66VaPsyxVv8AYQqwLrOUYgDMR8e/MhWaOlZFicTddgLurCUEwOe07ETzrV+xVvDYewFkd7uztvMQYn4QNvTeuvPnrUdeOV1tYq2GMlhBgAjXmJ+W3qacPF0UghzGxkc+WubTp70EwnHbLnuiyPMjRgSDzE7g0nH4u0l1ES2G1UmXPXZQXEcyYB2jnI6VzgunHlcSRctkGMrrDR156c/apf8AtkkALDE6ESNNNTpPypeBujKSFVQxmNyfXTT0k1Ja9qM2o5A8vM8v686nyQjjWPxVq091BaCopYhpLHoBrEmq/wDZ5wXFd13iXUtpdYkkoGcwSsydhIPzmpP2mYtUwuVVVGuOAGCgNC+NoO/ID3qxcE4eLeHsoQFZbShipIM5Rm8QgnXWpzelzxysOEwrBRmdWPNtBPsBpUWxhLqgzkcBmkglSVJLSBBBOo3YDemFu5dCWYecHSDzifnNLGOUjQ8xMeop+tGw+wAjOLi+WTN/2Fv0rH/tpw6m/auK2bNbynyymfb4q2BsWwYBvhPwnz6HXnpHuOk579slkvh0fQ93cg9QGBH/AHCPlUdS4rizWX9mrmS4HIVlt3Echtiqsufy0BmTtE8qvn2xse6sp3bIMxMsUJJiBGUmdJn261T+wt0ftTWG+HE2blg6SPEuYadZQAc9aP8AaS6cTw21fcDvFVV15FCLF2ANgWCjfZEO5rnPTpfan8Du5b9ltsty2fk6mvpbFWGt23dtkUsT5AEn8K+XMO8EH5V9A47tA9zhl8uFF1bWS6BtmZV8Sn+FlYMNNm6g1XFslwdTcYBiLpLOWJMn5mf8zV3+yDFqmLuAx4rJA9QyGAOZgHTyqi2yWYjYEz71YewN0Jj7IJgFis+bKwX/ABQK58+Oj16bji8SwUnIyDwEkxEBwWPhJO07xz2oxaxDQJJ28qCX0uwVbMEIhgSfhLIp1G2jEc6MYBDcsIXWWygtmEEMBrz616NjlgL2vsJ+yXmcBsqlln+IfAfYmsQ7M3mXGYYrv39uPdxNaD9o/G+7s3LIVhLBSSzHSSw0J55fkKznspdAxuEJ1Avox9AwJPyE1z7/AOnTj/l9GcN4rmZlkGCTpr8RDg77HN9KexPEh4golgFEzCgsSup3n0Bqs3sXbt37jAjKoCvBAkbqjEawuUnlo4HM0CvfaBY7xlGSFChcozAnx6KFnXWKvI5+WjNikUHZTEAKABtp/WlYp9pGPtYk6EjEWibbqVMlRqGJPQn3DVYbvbEuB3eHxLk8hbKjSJ1Yj6CqpxqxexF7vxhArFMrB3ST/CxWQQwGnsOgovMzwZb+q6vG3uWLWHfUWWcoeeVypK+xBI/teVbh2M4hZ/2bZtuSZRhHQ522MSIOoI2ivnvF2Gtv4gVPMGOfmDFWngXaLFWrQW2veWhPha2WXeWII21Ouo5VE9+VVY/tI4rdZrSXNcuZgwAysPCJBH1B2PkQaoeGPiozxXtD+0oqlQmVmMBiZkD+KSANef4UDw7eKi5rT0ndrXzGwYAnDWh65VyT/hqf2GxJXF4cgTLRHWRoNfOKX22sKcHw66FALW7yGBv3dwAEnrqfpUDsa5/a8MZ2v2/+9aP1r6a1xLF3FusMsa9Y3EnSa6rPh+Gs4LeE+NxJY8nYdPKvK7bHPyyLFfZCltnuW77XrSKWCKg7xj0zSFI9NdIA51QsGXtvC2kaDqHBMf8AQWiRpoa37EcUynwRm5/503bxauJYDfUFQZ67ir/jH3VDs/xyy4i+MjdMnhM7gRJ5eVGybS+Jb1m3rpJB5BSDmIIJAgEeh6FWO4Zh2lzbCR95IX3jY/Kazbtlwz9nFs3Lj3LRZiLiqMxLa5GXMMpA2I0MHbat3sjc5a1PAWUBzftPeCPhFwFTzJgkkH0IHlUsvbHwnfebkn0EtpWBYftKqABLTac2utJ9QoGnlry16vXO1V+9clMttRHgWcuhmSzSST5monaryuvaY3MVxFLAZosqJnLKk+NyCNJK5AJ5mrne4wxAAu2gxPwsRmPONGGtYm2MbM14llJJaVbKZOgG4JAEaCdqjYjGh9wXOaQ5Jze2n6UTr9VefxqGK7fqLjLcKrHhDKSZ1E6RpvvPWpPBePK17MDIjr6AH11rGcQbjHUEj1n8T7/On8GchzZmtsp0K79dZMf6Uz5MH0fSP7clxGAaJUg7QARvr039qqHanH22w1/CklyqAq2p1QK4R3OjOAB1JG8RNUjCdpYtC23e3GbVmVQGYevMRpoB13r3G9ocyLa7i8igGQQZMg8tIGsx5fPdd81pzYA8Kxfd4my0lQLqFiNCFzDNB5GJ1rRr3D1bh/E8ghVxNwJpIVUuJcZV5KJHL+EVlxtqR8QJ00M69R05deda1grttODmyGLNctPmP81wEv6wW39Kjjzq+2S2d63HgmGs38Fb7xD+9w9pXIYrOQQp3iZk7c9aw223nWodicYbuCVDJFtmX0Hx/g30p+Obcbu5NAeP9g72GJu2j31qZkaOo1+Jem3iHnoKHdhsQLfEMOx/+pH94FR9TW48Pt57QB1BBk7aHSK+eDNq+JMG3cGu8FW3jnEUd8znrwJ1sb3x/isCATqASIMxntgj1JAHzNT+IcaaxZv3X0W2pYjmfCCFHuI96zzj1nEpaW61tnNuPCq5iYYeJgD4RCzsRsDsamWe0R4iyWUUC2zJdvTqcihSLcjQZioERMSdOdpzwR2i4Zcx1kBsJdR5zC4160ADljxICxiNxv6VU8D2QxKXspDJctuhV1TOrBiFZg5gHINcpHWd61/F422qNcZgqqJJOwFVA9sLeYlFulCfiIhfkTmHuKr6S1vtcVOxwcPfuW719rrZgAILlzEByssNAsQQYj0qbjMBZtXCne3VO8IuRdY6KBoZ5+VWDjfGLd63FtUZ4BzkhcuoMZ91MDb51W7NvDtcyPiw0yVOVmynQlfIeIVvEHmmOzOMvZ75Be7b0BuAkNP3ZDDeCTvsfSvMYr3bhSGOmhzTtOYmNTuPLerv2cUJh3t9WM+ekUEPEGW9cFvwBNBpO5BJgCeVc73kVOVY47gs6qttJNtGYwBoolmJ9N6tn2IccVbr4O4QBd8Vs/zAeJPcaj+yetSMNdW9ilfDG/3uUpdN22ty0wKwykZkKjSYVidBPnnfaDh13BYmAxVkYMjrI0mVZZ10IjnqDqa5y3V9ci3a7iIv4u465fjYAqOQJVRO+wHuaAW28VRLd/WfepGbx1movxziCvg8Nbg5rb3p108fdsPTY032Vslr9lRubif9wodjfgH9o/goo79n1sftds/wyfkppnmo68Ru3DLqpbVWGomZJJ1JOpnU6711Dku6V1er6Rx+yjdpO0SYZM9z4tlGkk1UsP8AaAR8SFgx3BHyIrR07H4ZDnKI7/xMczexcmhPEuC27odiHtd2TqVkNAkOqzBAnWea7Ru3f9aYD8O7QftBIHekRJGQ5BGvxxzA219KD9pOKi5beye7yEzAuhiCCGG48J0iJB8qP/7wJaYW+7F1SD3pKMhUQNAACpneZA0OppVrhuBxKF2Xwar+8DKU5KpuGVB10M9JqOrsxUmKPgrOFQgF0BgwwYsZ8ypIA9KncQxVvumKvZuNlMQ3iEwAcrKCTvtQTjHZo2rzC04u2s3hcMrDnClh4c2kb1GscMfV9ABvJ29eQrjXWJ5waFJbcjrbMAbwGM/LWl4fCW8pyiY3kgAR1JMH2qLj+Gm2Azk/vPEokaqIEgD4T68taXwrh4uauH7uZyr9735D01qScw/Drly211VAtwTmZlQGN8qswLwdDE0mzhrZSe/sb/fJH0CE6e3vpM7jWI79kW2qAKpQKiGTIAl2M5iBzA5nrQT/AGRByEkGek+8U5G2jNrHdxly4yxlzTlVbpEbSBkHIaiV2GtBMbxy89xmFxyTzBP0G4HrrtTuJ4IqkDOT6wPxqA2HhsoJHr/lTbRgrwjh74m8lpPic6kyco3ZjHT8dOdWvs9je5W9h72lyyW0PMAww9jr7ijPYXhIw2G79lPe3QuUHcICIEciYzf3elV7tPes/tlt3DhGULd5NEZcwYcwsa9UrT+vlr58KppuNuXpWnfZZwx+5e44IS4wy9WAEFvQ9ecHyJO8D+zrh1uHKveG6i48rBGnhUKGEfxTVx7m0dF8MbAbfKq4mXR1dmI1tRAHIbVgXbDDvbxd4OBOdjptDHMD8iK+gjZK+lZN9rNgftKN1tifYsPyFPy+tHH+L92A4mMTg7V2ZYL3dyf4k0+oIOnWi44VZDZwih4EuAAW9SNT7zVM+yO5/wALdWdrxPzRP0q8Z6vnzJU3xVc4j2Ym73oIcKDltsAIbqDsZ67ivMNhCdWGXTVIBMwdMx1I1O4qwXr0Ak0DfiIUnNETpVYNUPtHhb9u4i4e05IYkMWDLBB8IQIO71JMyNBp5WDCcLtpbDNbHesQzNBIbfaTprJ08jRns8jlrhuuLjMxKnll2UKPuiOXrqak8WEGdNAdv9K5YvVdwBGZ8pB6gER6VDuYcBnbYnep3DSFDmNydqiYixlttC666iJ151OeDvkB7NOP2tkumA2onk8iG8jHP0qZ9p2KXJh7btnujMQ2kBD90kb6xHv1qj4viDh9yddvQyNKm9qce969bF0iAiqrbZRrmBiZ1n5Vz55XaE2MshWOVSR4onJrExIka6iRsOlSCAHIBzAGJGx5T70zj8EUjxBlYSGGx60vBWWuMlu2pZ2IVQOZOwq8Tp/iEhLc6TJHpI1q1fZbYz4oCdkY/gPzoB2m4e+HNuzdILoPFBkDMFcAHyBA9jR/7KHjFgdUcfSfyqefY69NeTDLFdTwcV5XqcvDNLl3il6MlpLeuonUjpMGPWjuC4XizaPevlufdVVtwDGhnIdtp8htVutYkAabU1jsZkQsEa5H3UjMepGYgGOk1NrYquOwV1bZa64Z9PvMi76rlQjMYnmNTTOGe0NLaKCdgVggj+bLr6kmi97j1kqSSdBLIVIdRrq1s6jpQ3iHHFRM0plGhYjlpqTm8wI31nWjYcprE4VvEBbUHITMjI52ysQZj8apfGOGNhTIZVcgsFtgW7dvkzFQcwPIEklttpg1iO1rZmC4c3HZAfESqgrOY5WXMAsjXrpQ5uGrdDX7ma5cnxB9VPKFtKcqBR8IJJM1FuqkxUsPaDgi2jMJGZ25qPuqdgCdT5AUdwdu6dDoI20nSIGYnT5e9FBZGWAIIBGWZiYkfSkWU6mKjF67CYRFYnKA2gMz6lpB1B0+VRMbg7feC4V5gHXQidSdal3FIlhMgQR1XfbkRuOu3OvbpDLGkETOmvnoPzqoEPieERjmIIPkflEzpVVx2GJaEQ6qNN2M8tB16VccNqMpkkaGY9BrzO+3nQ/inB1tWrt8XS+wELomuojYsdvIE01otC8Vy4XDFyrEqjNl0AVhpA6AaedCu0PBENgvY0IMlZJUrGpUciPLzFUa5xq6AiEyqAKOWgGglTRDBdo7lsOAkg7jMT9W29q1ssytJfxeuwfaBnsCwTJtGAf5Pu/LUegFaBhb4yhp3FYP2c4wLWIFwAqswwnXK2+vMA6j0rWruMhVI10HpFV8d2YnuZVoTGg86yj7VbxbEoIGUWxB5nV5kcqsRxzCY39NNqoHabFXLlwd7GYaeH4Y3EanrR83iH4/a6fZXdy2r3m6/RenvV9FwGsp7H457VkwJXPJ67D/ACq1WuPLG5H410+Of1ie/az4tMyEbaaGqTxK9dZx3VoOoEFs6jxSQVgmZqwWOKA7NPrQbEZcOGZXMtnJzNocxJEajbYGdgB0isTEV+0V2EtphQxBG2YZfS4IMyCSOemsVYOJM3clnaMqklt4gHXrp/rNA+H8bsW7PeO7AkzBEtE8oEEc9DzrztBis7qEusFAkrlMGdjmgR6a+1TZDrsG5FszMzz333PSkcQufuyOvL+jUbCXd+s6+f8AUzSeLXfBEa9d+vLn09xUZ4P6obYbNiFkeAv9NzrTnbG2O+BH8MR6GR+NTEAN0HnJn09f18qR2ms5lVgCTtA1qZPCrfKvYW6BKtMHbXQN1I9JFFOzHEBZxNu6RmyGY9iNPMbj0oQ1k6ef49PWuwhhpkqRqCORkQTGu0+8VmXD7RL+fFsdfu77/Bb0pvsLiCmKtEGNWH+BqBcSxbXMrM+cmQWiJiBt7V7w/FZHQwTDDQbnWo58U9eY2g8Vfox8xMV1VzAG/ctq9tLhVtQdOvnrXV7Njzr+cakAswGmxIB8x7UPxPHLSyS+3kZ9BMVVeKcTuXH+IKJGpELpsYIJmu4ZluuFJcAiyVvGNC98WnA3CkDY7SRPQ8NdMHeK93fUKwDAjcjxDyWDKnXrWX8XtYhL6BWZkLBk8IL5UIhtInQdRMxOtWTjvaXEWbCsjqxV8rkrK+O1auKoJ2IJdcuugBkxJi46+ww9rEWtbht95eLKIMDMQGHwBZy5eWaeZgtlVJYP8EwNq6Ga2zPcKy7tIZ2ZmOUr9wLEBIgZidZJLSWQsgjLrtEAHbYUjEYpmQNZzJda2crKANiDEFSG1P1MUI4fxnEO4t4lgLrarNrxERMSrKIA1zEGdRpGowi4AgCm0XWARvzBn6j86cA3B66ECAR1jcV6ijafbWPxNbGJcwPT8ehET+VDXlGA+4x6wFY8ttAT9fWiV5gsax02J67gVFvKGEETPLXprmGunrvWJF7Dwc4IBJysOs7EeYMegn3q3aHD3Fdtc4UzkZTuZHpp7aHrM2234cqsTllSpnoQQjHlJGh9t9xPaW1mBgaqc0aiAZU67AHQyOfrWrCvYbCWr+H702lLqxV1ZfDpGo9iN/OpuI7M2bjzkVIECOf6Qeg5U59nOLsd0bQtshGrGZVuUknn5eVG8fj7VskZwCeQ+Iabxqf9RXSeZ5TfbKu0XBf2diVBCkga9YnQ9PWpOL7Y3DZS2tts1u2ozctABnJ9qsHbi4tywZHjDAqY3EwSSBAkEmDG1VXhjr3Ylm7wEqgDMAAYOw3Ekk68jpXLM7yL3Z5ST22bKgNrxQO8MxO+w5cjNROJYvvyrxlkTG8e9McJ4ZNyGyuBMAsBz0yEnWnMcqi4y29FUkD2MVPybZNVzmlWONXrP7q2oaYmZ3bYb08OP4lNDY35ZW+YOtFrPA7Zs27jAFtGJ6w0begirK1pI8LLOnTadtK78cXPbn11N9KpZ7QYu4IXDH1BI/EAfWjnBjfe2y38ytqBmJUE8jCqR0EzyqUGspmZnywJOtJvcaU+G1Nxj4Vj4Z21c9OcTFdMz3Ubv4IX7T28OVQIxUeEMTB8swM7UCt3O6RRe8LsZIMkTvA8hrSe+vNcm+5RAoORSxBJ1+KNPboR1rzHXUe4I1KgDNJ57RqZ38qjqmQvDXWz+HJljXeZkAbaR1pPEyfvR5fX5a/h5VPwiKRI228tNJAjQ8vah/F7g8URClZPSBIzRPI7+vuWeGA7fifQx5wPWovHcQEhVYSZnT2M7zTN3EqjtA8QMN0I2ka6ajQcgBQ64rO0kfTzrmtLwHEyrBsttwNMjqpWJk6ERzJ0jU0cZbF9cwsWrYHxKvehlJ1+AAqR0ga7cwRUr9vLtXWMWQwIYiCCJJ3HQ8tdtK0jan8ZyqwVbZtCT4S2bc7g9IiPz3qPwpA9+0pfIC6jMASQZ08I3kwPevcUl6++dtXczLMPFA5MTlJgdZ8qK9nL9rDYoXWHeMrEhI0TcZ8x0JA5eczI0i2SqzY3HCYdlRVUwoEAeVdVWTtsgGq5T0J1/GvKftE/Wh/+8KC6bYGQFQGYqQABm18QGuu58yZqaLnfhGQHIGMvs7BWzqANMokEZ9/FoNZDHFeD/vRmUm2Ss9C2oAMdIG/UCi+HwJC8mE7NqI8jMj611sRoL2r4Qv8As66CVUWltOFUZZZAyEkliCSnQb69KF8CxQvcOW2CM6K6ajWcxKyTIAIaD7fw0fxmFtPavLYy22RCzHKS0wwhSY5jc/I61TGYWbiJldTcJNsJ3cMQcghiwjXlG5qMVKOcOxveWraMGDW3gjbcMAZI1U7iN4HmKn7+ZHPn6eXpttQJbLQHcOviHiHigZhBMJlG43mjuGvWybcksSwUwDI2Y8425yN9jtTBUfEtlMmYPp5eegrxrwjnPv8ArSuLuouFUJy8tidhqY9663ZA0gacgWJ/6jyrMg4qSJEmI22HqeXvTVm6QQCZJ3/yPpRS5YP3hpHM/Sh+WDr862GVKA8MCGncEST1HQ0C4srDT4hoSpaSu8Ln5zGimTp7UbtXYG+nrrHrM/60D4vlfcDXU7EgxAgydPcDbStWgXZ7S3rE20CqCSfvT6kSNf0qPdxz3JZyC3LT1k/QVDxFrxST1kACOp2/HypzvQYkqOW0gdTE7/qedEtVj25jXY+N2aSNCd50+QHy0qHfzKdCRHMU5jMRmK5VXTdl0BP9n7pG0c/xVeaYb+Ia+vP61HXvTPSAmJYHMG1G0mfaDpRa6uvy/KhrIp5esf5UT7vwKdff5UdQ8uxHEwpyMrsBqpV8vyBVh/qai4i7m8SO5B5MSWXykaH5CnLlnMx0mY/CuXh5BlZX2mr53E3NMra5mrN2Yx5W0FMjxTmnlOg0+HSPrvNCUsMw6HbT6b0Q4eO7GpOuwB+gHP2q/wBH4s19syETrqRvOvn19aAuzAiPTXp1+tPjEnUgE8ht7700zazBn2qkjWDxkKAfnp68/Wg/aLHrlZZHiInUSYJMTz8+WtN3MQRtp/p86rmPvlm308tPLX+udHV8NIRh7Zu3Nok+eg/0o13GRY5ee/rP5VG4QuXURtr+W/vU/E8hrqYj+tqJMbQPFJOw+Q+fpTCYcHXep1x/EZHUflXPagRQQzMyhgpgHccqkftQCQcxZwQTmAgAgiBHMivRhGYwilj0UEn5DWrLwT7M8biIJt9wp1zXfCf7nxz6gUYftFbs7br76neurXcL9jdgIA+Jvlo1KZFWfJSpI+ZrqPpW/ki08Z4eDGkrMkfTT0/Oq/xjGmzaZlUsx8IA8/8AIGrc2JDaE/1tQXGcOUyABB8413B8tauXx5RZ/gJwO0ty5cCMFt3BKgxqJBaCABGug89yBVZ41wbPh3KMrHA4q7qup7tmFyIBOWDOr6ab0ZxmBuLdL4du7y3Ie2NJDCW8R+EsAfhHiOpO5A17Fs33DM5sPbbOpZ1dXUAsGQMCxhlMNIiTzopiVw7EC7YOugg8xtDCVEwJ8/1qHdt37Tl1W2CFjKkmAeccv8qH9ieMi2xt6FJJBDExqMv3dWIOuo9AatGPvqw31JMHkI08tf0pF8VXcFe8bsYGYyYEKJ8uWx03q0YIeEaepO3t5UBx2G8IYiI1BEwNPXTUn+oqdwTElh4QQdfIacwD+ImSN6WTcdagGDqdRy+mx/rWg17n84/CjmOBjr1209R+VArrbwDHXWNeWv4VsaI1655x5CemtA8deE66CJ031/UjmennRPE3fORtHpv60Bxtzw9T9J9NtBptU1UQ8XetwMpbvJMkxlAPw+ZI86jJg4Gpkn5fjrypNldSunrOg8550VS3lU6+GNR+Y50SG0KzRsdAdtYPsDMVIU5kjWRqNOR3prJzopbwxA8iNNKLzraGMNvzokglEJB+H85qFfw2sGigXwADkIqevSufaHiHhtRAga6gc58Q21jnzpWHNuVIZxmnRidSJmGGpjp6VJw+Gu3Cxttlgajw/g29FOCdgcRjTPgS3Ot1kjT+UAjvPw86vmXE2zUbD4G5cuKloF3aQEjxE6Qcx8I6nWIk6Ve+D/Zg2UG/fysd1tjMPQu0ZvlVj7I9k7GDLm2WZj4c7xrGrQAIUTpH8u9WYJ510nMRapFz7N7ZGmIcHzRSPkCKGY77M70fusSjeTqU+oLVpUEVwar+qdY1j/s74iAcq2X/AJbdwa/+oFFC0+zniH3sKSOcXLZPyV63uYpQu1N4P2Yfg+xGNWf+Fue+Uachq1PHsRjmMCww8yyAeurflW3Ix5Gld71FDMq4Z9lDnW/eCzuttZP99oAP/Sat3DOwODtQe57wjndOb/Dov0q0i4PSlB450Mj2MMEEIiqOigAfSntRypQu0o3BWBrvfKupzMK9pZVsPw67/D89PzmiFrgzH4nA8hr+lGyNKi3NKPZ9IZ4Ba+9L89T8tqetYK2jFltoGO7BRmOkCWiToIpQuGlBqfq2onEez9jEavbUPGlxQFcTvDAfjVM412IvWVJszdTmNnAGu33uv5VoAaKdtYwTB3oysxfHyFjLBn6abgjbyMx9ah4T9zcBWStzUjod9Qemu0HU+Va32r4JauWLtweFwhIK8zGkj1jURVQ4x2BxSqQFS8oJMrBP9wifYfWjYcQu8JWYkxA5fPn8+tAsc4UCdGbSNNTGwozluW1Ie3cVv4WBB8okDc7T70FvKdGjcjcGAI5EDSPfkNKoBGOGTfWfprtpQDHYiVGnImNxH+UfjR/ioOYQPi0HPz9tJqv4nDFnyWg1wzoEGZj7LP4VFXDPDl11/GPwovfTT8h+v6UW7O/Z9jrmpsNaHW74P8BOf/DVzwf2YNH77EKOotgn/E0fhTBWV2rMnoPf/WihteHn/X1/Peth4f2DwVoa2zcP8Tmfpov0oqvAML/9vZPqi/pVBgOB4bdvPltW3c/yKTHqRoPerjwX7OcU4/e5LK8p8T/JdP8AFWu2bSqMqqqqNgoAHyFOrU/WNtVHgnYLDYchipu3P4n29kHhHvJ86sOJJVSRvss7SdFHzIogDUW82a4AFJCiTyXMdFk+Qzaa/EDG1VLgNWLYUBRsBFKR52pV225EZVHWGO3T4RSGDdF/vH/41UrHA9KOWo8Hma9mqwF0ktS1uCkEjpWDk9acF2mTFezSyRmFdUeaWrUYx4PXoekA16Voxi+8rqby15WyMJZpE1FuLTlttKS3nXKKqOVpBaKeamyK6ShwevGWd68IpQNZkXHXWFq4p1DW3APnlMA+fSOho3h8ZvPX9KC8RQFR/wCZa/8A6pTlowzDoQd+o/y/CpvOmVYO+UjXWmLmCsNvatH1Rf0octw08l6p+ivsfPCcMf8AkWf/AE1/SnrWCtr8CKv9kAfhTKXac72pw7Hl1AKihZnSKkM9IL0wVHa3TZFSHFNEVSSK9U1xFeGqY5TFhMgOskkknqT+QEAeQFKzVwoxtKz1xYV5SSBSHlwCozGpO+9KS2gqpcZDg16hqRcXpTeWqBKpNLa3FJFOBqzG4rnUxoY86cCTXjWyKNYkGlrcpE15NISe+FdUauoyMI2vhFM3j4l9fyaurq4rca8rq6qSS1JNeV1UyB2gYiwSCQc9vUf+YlTsOgC6ADnp1O5r2uoJRr1a6upY+lOCurqil6aSa6uoYg0k11dSxIpNdXUwEmurq6qZ7SBXV1ZiqbWva6sz2vWrq6ljZryurqoFpThNdXVNY3eFM11dVT0K8rq6upD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34821" name="Picture 8" descr="http://3.bp.blogspot.com/-oDmzc3eHmd8/USzUAn1scJI/AAAAAAAACwI/uhQqgPvAIvo/s640/P22416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43188"/>
            <a:ext cx="5040313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Прямоугольник 3"/>
          <p:cNvSpPr>
            <a:spLocks noChangeArrowheads="1"/>
          </p:cNvSpPr>
          <p:nvPr/>
        </p:nvSpPr>
        <p:spPr bwMode="auto">
          <a:xfrm>
            <a:off x="5684838" y="6550025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820738" y="260350"/>
            <a:ext cx="79089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030E02"/>
                </a:solidFill>
              </a:rPr>
              <a:t>Ліси - це домівка для багатьох тварин</a:t>
            </a:r>
            <a:r>
              <a:rPr lang="ru-RU" altLang="ru-RU" sz="4000">
                <a:solidFill>
                  <a:srgbClr val="030E02"/>
                </a:solidFill>
              </a:rPr>
              <a:t>.</a:t>
            </a:r>
          </a:p>
        </p:txBody>
      </p:sp>
      <p:pic>
        <p:nvPicPr>
          <p:cNvPr id="35843" name="Picture 9" descr="https://encrypted-tbn3.gstatic.com/images?q=tbn:ANd9GcQC3T0gY6rVMsrNFtuUlepezXjtaKbCj-po2oF5OXQQ1K3WUsV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11625"/>
            <a:ext cx="33099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http://www.volynnews.com/files/news/2011/03-10/21876-1u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1538" y="1668463"/>
            <a:ext cx="3352800" cy="226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7" name="Picture 19" descr="https://encrypted-tbn2.gstatic.com/images?q=tbn:ANd9GcREhzK26W1JW8i4hAAEltY2erY95umwzMJR2vI9Yq55PCtOGi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7600" y="1714500"/>
            <a:ext cx="3673475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9" name="Picture 21" descr="http://upravles.gov.ua/work/publications/256/img/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4064000"/>
            <a:ext cx="3597275" cy="2424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Прямоугольник 1"/>
          <p:cNvSpPr>
            <a:spLocks noChangeArrowheads="1"/>
          </p:cNvSpPr>
          <p:nvPr/>
        </p:nvSpPr>
        <p:spPr bwMode="auto">
          <a:xfrm>
            <a:off x="5653088" y="6562725"/>
            <a:ext cx="345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1"/>
          <p:cNvSpPr>
            <a:spLocks noChangeArrowheads="1"/>
          </p:cNvSpPr>
          <p:nvPr/>
        </p:nvSpPr>
        <p:spPr bwMode="auto">
          <a:xfrm>
            <a:off x="971550" y="260350"/>
            <a:ext cx="78486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003300"/>
                </a:solidFill>
              </a:rPr>
              <a:t>Сосни виділяють особливі речовини, які пригнічують розвиток хвороботворних організмів. </a:t>
            </a:r>
          </a:p>
        </p:txBody>
      </p:sp>
      <p:pic>
        <p:nvPicPr>
          <p:cNvPr id="36867" name="Picture 2" descr="&amp;IEcy;&amp;lcy;&amp;icy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5380038"/>
            <a:ext cx="15128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 descr="http://mw2.google.com/mw-panoramio/photos/medium/38997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91" y="2815193"/>
            <a:ext cx="4896000" cy="36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Прямоугольник 2"/>
          <p:cNvSpPr>
            <a:spLocks noChangeArrowheads="1"/>
          </p:cNvSpPr>
          <p:nvPr/>
        </p:nvSpPr>
        <p:spPr bwMode="auto">
          <a:xfrm>
            <a:off x="5684838" y="6556375"/>
            <a:ext cx="34591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1619250" y="188913"/>
            <a:ext cx="6337300" cy="1223962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ru-RU" sz="4000" b="1" dirty="0">
                <a:solidFill>
                  <a:srgbClr val="008000"/>
                </a:solidFill>
                <a:latin typeface="Arial" charset="0"/>
              </a:rPr>
              <a:t>Де використовують ?</a:t>
            </a:r>
            <a:endParaRPr lang="ru-RU" altLang="ru-RU" sz="4000" b="1" dirty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79874" name="Picture 2" descr="Get Rid Of Stretch Marks - Use Avocado &amp; Chamom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8" y="1622425"/>
            <a:ext cx="3302000" cy="219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04888" y="3797300"/>
            <a:ext cx="3387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ru-RU" sz="2400" b="1">
                <a:solidFill>
                  <a:srgbClr val="003300"/>
                </a:solidFill>
                <a:latin typeface="Calibri" pitchFamily="34" charset="0"/>
              </a:rPr>
              <a:t>Виготовлення парфумів</a:t>
            </a:r>
            <a:endParaRPr lang="ru-RU" altLang="ru-RU" sz="2400" b="1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79878" name="Picture 6" descr="https://encrypted-tbn3.gstatic.com/images?q=tbn:ANd9GcRApHgD-tKDfQ8-VG3-isuOC4bNNICDJETWk-Vq6r6woVVqj2X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4763" y="1582738"/>
            <a:ext cx="3395662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265738" y="3814763"/>
            <a:ext cx="3033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ru-RU" sz="2400" b="1">
                <a:solidFill>
                  <a:srgbClr val="003300"/>
                </a:solidFill>
                <a:latin typeface="Calibri" pitchFamily="34" charset="0"/>
              </a:rPr>
              <a:t>Виготовлення меблів</a:t>
            </a:r>
            <a:endParaRPr lang="ru-RU" altLang="ru-RU" sz="2400" b="1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79880" name="Picture 8" descr="http://webmed.com.ua/uploads/files/images/chai_iz_hvoi_sosn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4100" y="4354513"/>
            <a:ext cx="2209800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6" name="AutoShape 10" descr="data:image/jpeg;base64,/9j/4AAQSkZJRgABAQAAAQABAAD/2wCEAAkGBhMSERQUExMVFRUUFxcaGBgYFx4cGRYaGxcXFxsbHhgXHCYeFxojHhcYHy8gJCopLCwsGx8xNTAqNSYrLCkBCQoKDgwOGg8PGi0gHyQpLC0sKiwsLCksLCwpLCwsLCksLCosKSwsLCkpLCwpLCksLCwpLCksLCwsLCwsKSwsKf/AABEIAJAAwAMBIgACEQEDEQH/xAAbAAACAwEBAQAAAAAAAAAAAAAEBQIDBgEHAP/EAEYQAAEDAwIDBgMEBgYJBQAAAAECAxEABCESMQVBUQYTImFxgTKRoRRCsfAVI1JiwdFDcnOCktIkY4OTsrPC4fEHM1OUov/EABoBAAIDAQEAAAAAAAAAAAAAAAMEAQIFAAb/xAAqEQACAgEEAQMEAQUAAAAAAAABAgARAwQSITFBEyJRMmFxgRQFQqGx4f/aAAwDAQACEQMRAD8Aa8E7LW5tbdf2dklTDBJUygyS0kkyU5Jmr1dnLcmDbW3+4bH/AE0Z2Vuz9ktk7nuGdjsO6RG9NHm0LBkbUM/aE5ETo7MWuZtWPL9S3/lr5vg1lqCPs1uVH/UN/wCWutHS7pGtQg4nAohqxWlwKbUB1B3oO9r4lqgXEeA2wISm1t5P+ob/AMtSt+zlokCbW3JBMkst/wCWnDyhHjAB9d/TnSp681HS0nvCPPwj1Ix9ancBLIpPiFjs5ZqGLS2H+wb/AMlCXfAbNAOpi0QOqmWh+Kas+wXDgOt8pB+61CR/irjPBWGxqLYJ/aV4yT7yajcxknGo8wJNtw8wlNsy71LVqlR+YbivneFsKMp4c35BTLCB6nn9KbKQvaCI5DOPQjFSSlSDO39bSfpVSTI4HQiX9AIKQFWFmPPSgT/ga/jXD2XAI/0WxHkWQf8ApFO375uIVox0P8jSriXaltkAwpZO2lXsBnrUEqOzIFt0Jxvs6gSDbWP/ANdJj5pmiP0U0DJsbA+jKR+LRArK3/agOOBQW42BGlOAJjIMSFGevShX+37zKwTodSTlMRjyI2NCXVKW28y2y5szw21gg8PYE80tNK+UtiojhtgdAXaNt6TMm1bIWOh0oNfWXaRLoT3RSNUGFYMbkicK503KUqJCHAT0nPy3pkZL6MoVrsRdZ8IsFuKCGbQmPCk27YE/3kSaNX2WtdIJsrcKmCEsNkD/APG1cTbzh5AUPNM/I71YjhSf6F9xk9J1o/wq2qQWnUv4lL3ZyzSQDa2/i2i2b/gigbrsxbFekW9unTkww3I9ijIou4N4yk6kd83+2wZI8yg5HtVVrxYPtnSsSMYPjjzBzU+oD3LemasdSSODWavH9jYhI3DDUK840YpPc8LsyPDbsSswn9Q38sJp/crDLfd6Z18tUTj8aoUWW2xKdAGepSaoMhJqUEH4VwKzTqDlrbxEyWGzEf3aq7QcAsk2ly4hi2EsPFJ7psEENLjT4ZBBAyKucuZbPMnZW0+s0s7RlP2F0SlSg09GZj9UquDEmcVvmMezjWqztsRNuzJ/2af5U3WoRHIVn+FuL+y2qQv+gYwBJjuUU34peobbKid8JAyVHoAPPnRCZ3dCR74EK0YiJMczVblyJ0jUpwfdScjoVq2QPr5Gldo8tcgGIwVcknmEDmvqqjHbpplISD1kAySqPqfM0MtDhK+5nE2KS5qelZJ2yUJ+eVH1+VFruWwCApOORwI8sR7UnPE3FnS2k+cn6FWw9Kim0Ay4dR6cvlQDkC9Q3pk/Uf1Gn6ZSY0AqI30GY+mke5od26WTKSEf3tRnzjA+dCO3aUiJEdN/ptQi73pQX1MIuC/EaoImVLMneCBPy2FScfZA2n1JNZ167PWK6u8mEiNSoiTAk7Sr7o8+VKnVWaEN/G4sxm9xlIMITJ6AAUHfPFxCkqAkx6gJlUT5mD7VTxhgNBHcnvFKGSAckAzjJgmCDA35Vj7ntK6HCkoAjEZ99yf+1WIyN1FTtr2y/tShLd0tDR1N+GNIwo6EyRzyokx50C5cIKQFNBPKYPLnn3FaHgPaZy3PeBlMzPeKRM8oJPtGkjrSPtHdlwa5OqT6DUZgDkM0UEGge4MfBjrs/wBpWHFpQ4kJW2AhvHhKehBxOTnpWytlJOAoj0z+JNeRcK4g20sLWk7bjMdcVq0XkgEGQdjPKq5n9M9cRzHjGQdzed9cJ+BaFjooQfmJFVntPoMPsKT5jb51kmeOrRsr501tO1oOHEgj5j5Gqrnvo1OOmrkrf+Jr+G8Zbeju3Rq/ZUoBW3KTkUo4ytl6daD3wPhdbhK0mNyrZeffzpO5btaytCNPTyPPHKvnHQBvHy/jRjqCRRgRgVWtCYWq9WoJCzrUjAUqJ+gAqDl2pW6z+H4ULg5k+5/hUiuhHKZb0xOqVQXF1D7O/wD2Tv8Ay1UQXAdiPaknahSk2rhStWxB22IIP41yMSwklBU1vA3zb2rDyllSO4YGkkc2kQkCNzypMy6p9wrgJGT4dm0n9kftEzHufUC64oHG7ZtHwNW7APmsso1fKdI96ZsXYYSpsxrwTHWI99Mx7U87WT8QWNCqgnsyV3xENJARBUNk40pHn1/jX3DuGqVK3VGVZjmf8g8t6q4Pw6QHVD+pO6v3z1HQe/SqeL9oNEpQZVzV0/mfOlnbyY0gv24x+41vOKoZEdNkj84pE9xtazCcT03+dJDcFRkmSaYWrUUlmymPJpwnJ5MNbTzJzVqnqGLlQW7SJJaHCXLXXa+CNUUKrOJjz6UUrgTrrCi2VqPPTuM+Xt9aumMGDzv6S9Qh3iAEApn87zuDQibdpL6nVpmYgAeXxZwcxg+Z6VLgPAFJy4Tq2TPMwTM/spiSfOk3aYvsu6M5BORvPOYyPMU1jxm6U8TDJBsmG9qrtKrcKbKAUq3CYcJUNlZIWnBz16YrKWrq1CCCc5gSfpgGm1hwp55JxCeZIwPSOflUl3YbHdiNI3x8R504MgHtAsyBFTqmydJCkmYz/EcqcMEISEjYTmkDqQ6sg7z8x60WzcKEA+3nU5UsVNDRjuN+/qxm4gg9CD8jNLQ7VrblKFKmmqzWKuZEgwDsfL8KoC0zM6j1PL0GwpRbOqEgEQd0GdJPWUkKQfMH2otToAylbftrR/jbEj+8n3rtl/Sf1FMmlyJzVj5EON3FfIuT19hQNuz3nwkLj9ghQHsM/SmLFsdtq7aR3FGoSXeK/wDND8UnuHv7Jzn+4qmKLbyqji7X+jvf2Tv/AC1URF9w/MEzcTNcCd0oQo50pQfkAR+Apxwq1VdXMGdM6l+nSehMewNJODiWgP3Ex/hBrZ9mEhu2W5tqUZV1AAHywqnL5MuxoWPtBu1PGe7/AFaDBjPkP5n8IrFF6TV3EborUpZ3USaWd5mlgC5JmnpsO1aje0AJFNkGkvD101Sqksw5jO3mXE1Uo18VVUtdBAhVWXsLGcimPDgFqGkjwzJ9tqTtWuvJ2G1N+GlLYAIOmfEAckcxUttBHMQ1iMRd8QXiXFJJGvGwg4IG0AcjRCEl5CVuEw2CE6jJidUCeQoK54Uhb2pHwknHMU5XxxCGe5CdKgkp1JMYUClUg7kg78qN7T7VaYjCpmb7jRSsAbIwPIUg4jcKW8VJynG+88yKIurBzWfFqEx0qamtAG5gEmATHrGwp7GFx/TzO7gBb0yr/wA/SoNO8xtEVEvLJwIT+IohdgofdUTAJgEwDtMDFM18x7TMB3Jodoht7al4NENg4gHfoaAy3NhCt3Gtsc0+bEppFYtcyf5/9qe26/DWXqO5tYSK4gF1bgnYT1jPz3qSL1xGziwOcnVHmAqcVc8mah3EhXpUpkIAlNViRl5EI/Tjra0hQQtKhIOiDgTyIqvi3aKbZ093hSVoEKzlsiSIO0zvS90yyCd21D5AwfpUOPIhnSMjxkeyP4SflWinYM8wcKMpscjiNWrRP2e1uG8JU2224P2VhCQD7/nem769HDIGCNYPutQrPcLuiy2hK0lTbjTXeI6pKEkLT+8N5p+2x3lo61IXA1tqH9IjefUEQRyNMZOd1TOXpZhroYpbOaa3CZHtSpaINAxdTewMDDrF3NOUOVnWFRTe3dkUvnTzGa5hneVU6uoldUOuUFUl5b9rMBI60XePLAGNhEzzpU09BBpiVLcBMKSkSSqJwOg5mpZKI4i2dU2+6FcMfLaZOSdue3lzoLiFu8f1un4yT0KZ2lPnyotpzu0CCqMxqHKfPkaKZWVtkrgDff5E1QHYSamFndSfaImt2FrToEgfeVA+nUnlRXCy60lZ7ggZMkkKEY+98VUo4iCZBiD8ukchWiZ7cKXbusvEOJUggFXxJVuDq5560ypBsNxFix+Jk2rZouatIAmQkzE75HTyp2+nw95EgAyQZI6TIwKzrDCluQnkeW1OrriYZRoJEKCtRGSABMe+3vUOCzBe5BinjTyEgFIB1gnbYiOnPNSuXHAlBSdMImDzEeeOhrOm7BgkkDcDpNMF3JRyJ1AETiRj+BFO+kVoS3qMeLl7PFVKICo1fTy9ucU7tbsFXdlaQSCZMAYExmRPIVklq1O6hHLYdBFXuWs6fiMxJJEA84AExO0n2qr4UJ5jaa3OibEappuJXfcultwFKgYgifSD+ydx61oeAcJ73VCh03E+sfKsJZOBTmpwlRwM52EA5GTWj7HuLVxFCQTpWlQJH3RpKpPUCNqTzYATSxxP6llKBH8eZ85ZEF5sDJXpjnMiaF4iwXO907IaeM+iVlR9JJHuaeXKi46taEkqdcUUJSJJJMCOp6eedkmiO0fC02Vm60qO/daUXIyG06DpbB5+vPJ5im8CEgExfLnoN8mBX1pqtrQiCr7O1nYCGWyEkeYmD1FD8Juy2rExqyn9lUQY5AkYIOCB6Eaq34LHCbZ0aNYbZK1IR8SSlA8XUpBAJ9aR2t2nvFIWkFXNKpAX0JUMhQ5KGc7ESKbZAG5iGE2nHiJOMWgSolHwKynyndJnMg7A5ikTrVei3HDApClNS4lPxtqgOt/1k/eT0WnHnWQveHCT3Zn90/EPSfiHpSj4yhmjptR4MRAQaJt3q4tryyPztVemKoaI5mwrgxiF4oZ1ea427UHVTQ1WjCAxpwPh+tWpY8A89z/KtOAiDgZMQdj5RzFS7NWOtWhRbSlOjKlRschInIgET50w4mhK3yWtJbSvIAHiASCdMbAnEil3Rsg3k0J5zV5i+Qj4ivid2HG22yB4JAMeKN9PQATsKVX7UtqbBiR8hH1NPOG8JU8pxQTlspwJIlSiIjcwATz2rNOrUpSgAZPLnB+tUpyQxiYPxAf0WppoHWkjMgGSnpMjnyiaosIUsBREfnpRT1yYKDvEQevpVLDHdgqJBIEx1prcSDfc67M5xcKYIAPhWnUI5g0sN1qBkfnrUb/jK31yszAAHpvFcsmgolJxOQc4Pty2+dNLj2gbu5BEWvMgeYP0oxV1rIBO2wAiMCM9MVJ21jCk+IE429R64qSLZJIVkEcuvvRy4rmMY8JJqdtvCYO5zRZUuIEZ5/yFF2nBAdKyojMwP5064dwlOqcmeufpEk0hl1CA33NlP6Y23c/Airg3DS46GwPi38hzM7CvWE8DQhvu7dpP2h5OnAgoa5qUfu6h7kHau8C4MrH9GNzgFZ89Jwn1V8jT1zjLTOpq3AW7EqzMdVuOHYDqfQCp0yeq29+PtMjVOEOzHz94Jb8La4enWdLlyoEJnCUiMx+wgAZVzjlXmXaHiHffaFlWr9W6Ao4KyUKlUcp5DkABR/abtLrUtptZcKoC3P8A5DPwp5hsGDG6ok4ikHEVkNOjT9xz/gV4vTlTjuCQixYIQpZu56Fwy/uBaWjLNpqR9mYBKvgUFsIKsiBGTPOsv2h4Uu3dKS4lWjKjvE5A64BIz0Fa/srx5xqyYLsKAZY0gADSkNJGTzJAFErtGeJ2y1hvu3I8KpEmORMZSQYINHO3Je02YPFl2eOJhOGXavBrJC0pUQ4lXiSocseWfninn6ItrsDWS04R4XkZbcPVSOSj1FZm94Iq3XoUgpUEp3OMKA+Ln4cpUN9utFlPdz3a880qjSfltVL8MI86q/KmjK+PdjLpgSpAfa5OtyqB5xlI9cVmF22JG0xnr0kV6FZdqFtHSSU4EzlOROCM/jVVxZsPjxpQTmFRpicz3jI/4kH1oDYgfpMLjz5MZpp54W45VxScV6CrhVkyfEHdLgwT3bqZB5LQZHoQDVd1wKwcjujClHACiMExsoUM42HEbGvUdg1MmjjQabjTAMA5zkeI+VazhTiu6U8JShBAB3KiQIEZATkZO+ak3/6WIdEJficZT8J/unNE2vYK4t2yjvW1gHcKI1b4hQzzFBbT7Ru28xDU5sWQ+0zg484hC1nwuuKSpISNKRAASuMSSJAHvzrFXFkW0KWFatSjOPlnbrWt4vwK7WvUtIISEpSQsZAwJEZ6UpPBH4KSgmTP0wPSqXk6PUSFDozM2TBc1HMgE+kCaCClFWefz86e/oR/UpLWkFKCVayBCYg5O+/KjLLsPcOIUpsIVpiYVJztGM+lMhW7qXAHkzPG0Rp2AJz7VXbog6iIHn0rWX/YJ5psOOEJBIGkAlQJzJ2AqN72Zba8KrgGd9h8wSa4q6jmFX0z5mVunu8MjmRJ9snejrS2ScxI89vrR/dWqE4czOyUyf5VWO7UToaW50Kjt6jb61VgaocTRwahcRtVJh1kygwCtIHROTT9ni7NuBpbMnYqwT6DKj7RWdVdqSAFLbZHNLSRqPqqoM8c7pUsICVH+kV4nD6E/DS/oqDZNwuXU5s/E2d1evaNVy59laOzaR+uc9EbpB6q+VZjiHaBToLDKe6ZnKQfEs/tOL3WfpSl0OOq1KUVKO6lGT8zRNoxoMq3/Dzq7ZgopIFNIb3ZOvJl9pYwM/EfvTtykTzrnEmim3cEyA2sTzPgMbVcLnaDjf8AM1TxB79Q7/Zucv3VdPapwM18xPVZAxpeAOpoez/FH3W7dCLUuIS0wkkagFENIzqMBI/Oa2vEOMWrQ+zOOaCoeLQCe7wBkpHhHKayXYdd2g2pUSpvuW/Ap0CUKbTkJnkIIxWjb4paG+0/ZiH9ekrUBtBhcTnpMVtY1Cj8zKf4Al7vZi2dt0oSlQ3KVkQ5O2rxwSD0Igj51i+O9li2YWkIPJ1MlK4HMT4fMb1uuI8NJuW7j7ToSlIGnVAV1zMEUXxR4CErRqChkmIJ2jOCYzB9udS+LdJx5mTqeMJfWk6FbjlyPp5VIqVjSYI5gkHNa/tV2RZS0Xkr7pM7LkgSqBBEqTIznFYt+0cAmNSQY1Jyk+42rPyIUm3hzrkFwprizqkkL0kDMlIkH+tEzQ/6RE7KHUgz8gYpe9dLIM6sfKqk7AnmKVZiY6Ma1NA3eBACten/ABAk7z60Q1xB4qKg8shWw1YHoDWfurklCRG3Pnjypjw1KiQRkcxOQfSgNkYLZ/3FMiLGq724P9IoxywfwNDKvLkYC1ewPIetdUnOR0jqaAurgFWkAyN5H8aGmck/9ihRfiXfbrjILhzIMwce5qv9K3ABAeWEnkCEg/I0E68pPmJ/PrQ9wkyVEY6UyuQk9zgq/EtuH1qmXDHTWSP5UGrRzM/nrVH20q5EVD4j6UQ2e4dQByIaFgfCkD2qo3izuogUN4tqvYnZUQaiqhwjOaEglzV8PKiGGiT0rhUhPn5D8KhrJwMfnaeVcbI4jIfHg5PJjRFxyBH8AOuNzVDhWApW8H7uVHOMb+tDtz+fxFGNuRHX85FURFEztRrHynnr4kWFKzqgz8OIMdD51bcuSy7kzocmM/cNdcRJkbn8apv2gplzf4FnpkJPntTCKLETY2JpuE9nF3Fsw+wVGW20ELGkyhtIOlQmUyMda194XisFlbaMQpejUpekCEzMQfpFBcH7QWqbG3C7m3Tpt2UlAeb1f+0gEEBQUFapxy3NFI7SWxmX7UHOPtLZjEclRJ2nlWl7geJnFyZy9YDzaU3KUPKQcKCdO4GmQCcnblIyYpja9pD8CmtASkaVFaSnA+HqMbTikzfbCz1NIcdaS4vcoeQtDZggy7IjAAkbTiaue4jaDa7tj+737UctoXGPyRUb8iyLvuOXr5p5l3vUB5uMpRCiRmRCTy+dCcPvrLDLaQhtQjxDSJgeE685xnyzWTcv7Zp1L7VyyCMkJeQNYj4SNefcZiu8P4/aqcUtX2VLZJyXU94TzwVY6VJfdzUOoAHcP4n/AOnKjJGlRnwx4dQ9sA5iZIPlWQveza21EFKmyPurH1G4I8xW7HbS3V+pReNNGJSouI0D90qJgA0BZdoGnHYeftnEbEO3LWkRvHi+RHlS+TAp6jmLVOnZuZCzsskHOk/KfUURa22gmJgnrMeeK0HGbzhgeDaHkoClABQdbcbAxkkLCk5xucUBf8MZQTpu7Nz+rdNfgtVJvojCnVK/fEWtKWBCskc4PXFVvOqiSmTke1VXbraYHeox0ebVP+FcUsfvRry4nT5OJP4Lx70L+NR6khVb+4Q7v0LnMxjy+VCi3IOJ+WKkbxKVay6lSZ2LyQfdIk139IMKyXUNk4EEKP4iiegRxUsFVe2EGftFqOxA8hVLVmuTiBTFV82wmEuocJgyt1Jj+6kwPnQieMKcWBqYSgQT4gJ8h4sUQYj1JGXGDd3BwsA5JAE55E9M0NdPqHwoJ88kfSuKs0KeVqcQUbglxOfIeLFTW94sKaCPJaSY+e9X9KuZc6keOJBCygBTg+LYAGaY29tqSFJyk7H1+oihri6ZKBqUFcoCkyD13qS71DTSe5dSCrzSSkdCJwfWuKboq77vMPbZ/Ac9pMeu4BooMmNiI3xHrPQ4nlIoPs/xXWF98+ggQEhS0pOd/UU2bubcwe+Z/wB4jbaNwfb8Kp6JB4izZJT3JMbjb/vHOKE4iFJZd1J2SRKczKVdciOfKmSb1kbPNTyPeJ6f1t8DB5jzqniV+yWHYeaktrjxpnKDAgGT09auikESm+f/2Q=="/>
          <p:cNvSpPr>
            <a:spLocks noChangeAspect="1" noChangeArrowheads="1"/>
          </p:cNvSpPr>
          <p:nvPr/>
        </p:nvSpPr>
        <p:spPr bwMode="auto">
          <a:xfrm>
            <a:off x="155575" y="-822325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7988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3900" y="4330700"/>
            <a:ext cx="2178050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311525" y="6057900"/>
            <a:ext cx="272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ru-RU" sz="2400" b="1">
                <a:solidFill>
                  <a:srgbClr val="003300"/>
                </a:solidFill>
                <a:latin typeface="Calibri" pitchFamily="34" charset="0"/>
              </a:rPr>
              <a:t>Виготовлення ліків</a:t>
            </a:r>
            <a:endParaRPr lang="ru-RU" altLang="ru-RU" sz="2400" b="1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37899" name="Прямоугольник 7"/>
          <p:cNvSpPr>
            <a:spLocks noChangeArrowheads="1"/>
          </p:cNvSpPr>
          <p:nvPr/>
        </p:nvSpPr>
        <p:spPr bwMode="auto">
          <a:xfrm>
            <a:off x="5684838" y="6519863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436938"/>
            <a:ext cx="3513138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0" name="Picture 4" descr="&amp;Dcy;&amp;iecy;&amp;rcy;&amp;iecy;&amp;vcy;&amp;icy;&amp;ncy;&amp;acy; &amp;khcy;&amp;vcy;&amp;ocy;&amp;jcy;&amp;ncy;&amp;icy;&amp;khcy; - &amp;tscy;&amp;iukcy;&amp;ncy;&amp;ncy;&amp;acy; &amp;scy;&amp;icy;&amp;rcy;&amp;ocy;&amp;vcy;&amp;icy;&amp;ncy;&amp;acy; &amp;dcy;&amp;lcy;&amp;yacy; &amp;pcy;&amp;rcy;&amp;ocy;&amp;mcy;&amp;icy;&amp;scy;&amp;lcy;&amp;ocy;&amp;vcy;&amp;ocy;&amp;scy;&amp;tcy;&amp;iukcy;. &amp;fcy;&amp;ocy;&amp;t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493713"/>
            <a:ext cx="6369050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987675" y="2776538"/>
            <a:ext cx="35290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ru-RU" sz="2400" b="1">
                <a:solidFill>
                  <a:srgbClr val="003300"/>
                </a:solidFill>
                <a:latin typeface="Calibri" pitchFamily="34" charset="0"/>
              </a:rPr>
              <a:t>Виготовлення паперу</a:t>
            </a:r>
            <a:endParaRPr lang="ru-RU" altLang="ru-RU" sz="2400" b="1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38917" name="Picture 6" descr="https://encrypted-tbn2.gstatic.com/images?q=tbn:ANd9GcSFztfUX2R7aUriXnt3QWWJlAQOQxsyk470ar5Tf5AxfLS3rOH1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421063"/>
            <a:ext cx="29797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5356225" y="5672138"/>
            <a:ext cx="3138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ru-RU" sz="2400" b="1">
                <a:solidFill>
                  <a:srgbClr val="003300"/>
                </a:solidFill>
                <a:latin typeface="Calibri" pitchFamily="34" charset="0"/>
              </a:rPr>
              <a:t>Будівельний матеріал</a:t>
            </a:r>
            <a:endParaRPr lang="ru-RU" altLang="ru-RU" sz="2400" b="1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123950" y="5776913"/>
            <a:ext cx="3208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ru-RU" sz="2400" b="1">
                <a:solidFill>
                  <a:srgbClr val="003300"/>
                </a:solidFill>
                <a:latin typeface="Calibri" pitchFamily="34" charset="0"/>
              </a:rPr>
              <a:t>Виготовлення прикрас</a:t>
            </a:r>
            <a:endParaRPr lang="ru-RU" altLang="ru-RU" sz="2400" b="1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38920" name="Прямоугольник 4"/>
          <p:cNvSpPr>
            <a:spLocks noChangeArrowheads="1"/>
          </p:cNvSpPr>
          <p:nvPr/>
        </p:nvSpPr>
        <p:spPr bwMode="auto">
          <a:xfrm>
            <a:off x="5676900" y="6542088"/>
            <a:ext cx="3459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1452563" y="1212850"/>
            <a:ext cx="708025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000" b="1">
                <a:solidFill>
                  <a:srgbClr val="003300"/>
                </a:solidFill>
              </a:rPr>
              <a:t>Є у родички ялинки</a:t>
            </a:r>
          </a:p>
          <a:p>
            <a:pPr eaLnBrk="1" hangingPunct="1"/>
            <a:r>
              <a:rPr lang="uk-UA" altLang="ru-RU" sz="4000" b="1">
                <a:solidFill>
                  <a:srgbClr val="003300"/>
                </a:solidFill>
              </a:rPr>
              <a:t>Неколючі голочки.</a:t>
            </a:r>
          </a:p>
          <a:p>
            <a:pPr eaLnBrk="1" hangingPunct="1"/>
            <a:r>
              <a:rPr lang="uk-UA" altLang="ru-RU" sz="4000" b="1">
                <a:solidFill>
                  <a:srgbClr val="003300"/>
                </a:solidFill>
              </a:rPr>
              <a:t>Але, на відміну від ялинки,</a:t>
            </a:r>
          </a:p>
          <a:p>
            <a:pPr eaLnBrk="1" hangingPunct="1"/>
            <a:r>
              <a:rPr lang="uk-UA" altLang="ru-RU" sz="4000" b="1">
                <a:solidFill>
                  <a:srgbClr val="003300"/>
                </a:solidFill>
              </a:rPr>
              <a:t>Опадають ті голки.</a:t>
            </a:r>
          </a:p>
          <a:p>
            <a:pPr eaLnBrk="1" hangingPunct="1"/>
            <a:endParaRPr lang="ru-RU" altLang="ru-RU"/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4637088" y="3775075"/>
            <a:ext cx="1725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2400" b="1">
                <a:solidFill>
                  <a:srgbClr val="008000"/>
                </a:solidFill>
              </a:rPr>
              <a:t> Модрина </a:t>
            </a:r>
            <a:endParaRPr lang="ru-RU" altLang="ru-RU" sz="2400">
              <a:solidFill>
                <a:srgbClr val="008000"/>
              </a:solidFill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36" y="4044394"/>
            <a:ext cx="3825000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21" y="3382651"/>
            <a:ext cx="2510210" cy="33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Прямоугольник 1"/>
          <p:cNvSpPr>
            <a:spLocks noChangeArrowheads="1"/>
          </p:cNvSpPr>
          <p:nvPr/>
        </p:nvSpPr>
        <p:spPr bwMode="auto">
          <a:xfrm>
            <a:off x="5643563" y="6545263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1430338" y="260350"/>
            <a:ext cx="5711825" cy="836613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4400" b="1" dirty="0">
                <a:solidFill>
                  <a:srgbClr val="008000"/>
                </a:solidFill>
              </a:rPr>
              <a:t>Поміркуй і відгадай !</a:t>
            </a:r>
            <a:endParaRPr lang="ru-RU" sz="4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florapedia.ru/media/pic_full/0/4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35687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http://florapedia.ru/media/pic_small/0/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8" y="549275"/>
            <a:ext cx="42799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2051050" y="5516563"/>
            <a:ext cx="50815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400" b="1">
                <a:solidFill>
                  <a:srgbClr val="003300"/>
                </a:solidFill>
              </a:rPr>
              <a:t>Модрина західна </a:t>
            </a:r>
            <a:endParaRPr lang="ru-RU" altLang="ru-RU" sz="4400" b="1">
              <a:solidFill>
                <a:srgbClr val="003300"/>
              </a:solidFill>
            </a:endParaRPr>
          </a:p>
        </p:txBody>
      </p:sp>
      <p:sp>
        <p:nvSpPr>
          <p:cNvPr id="40965" name="Прямоугольник 1"/>
          <p:cNvSpPr>
            <a:spLocks noChangeArrowheads="1"/>
          </p:cNvSpPr>
          <p:nvPr/>
        </p:nvSpPr>
        <p:spPr bwMode="auto">
          <a:xfrm>
            <a:off x="5580063" y="6453188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florapedia.ru/media/pic_full/0/4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92150"/>
            <a:ext cx="3311525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 descr="http://florapedia.ru/media/pic_full/0/4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735013"/>
            <a:ext cx="45910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1"/>
          <p:cNvSpPr txBox="1">
            <a:spLocks noChangeArrowheads="1"/>
          </p:cNvSpPr>
          <p:nvPr/>
        </p:nvSpPr>
        <p:spPr bwMode="auto">
          <a:xfrm>
            <a:off x="1658938" y="5300663"/>
            <a:ext cx="6029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000" b="1">
                <a:solidFill>
                  <a:srgbClr val="003300"/>
                </a:solidFill>
              </a:rPr>
              <a:t>Модрина європейська </a:t>
            </a:r>
            <a:endParaRPr lang="ru-RU" altLang="ru-RU" sz="4000" b="1">
              <a:solidFill>
                <a:srgbClr val="003300"/>
              </a:solidFill>
            </a:endParaRPr>
          </a:p>
        </p:txBody>
      </p:sp>
      <p:sp>
        <p:nvSpPr>
          <p:cNvPr id="41989" name="Прямоугольник 1"/>
          <p:cNvSpPr>
            <a:spLocks noChangeArrowheads="1"/>
          </p:cNvSpPr>
          <p:nvPr/>
        </p:nvSpPr>
        <p:spPr bwMode="auto">
          <a:xfrm>
            <a:off x="5264150" y="6453188"/>
            <a:ext cx="3459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Прямоугольник 1"/>
          <p:cNvSpPr>
            <a:spLocks noChangeArrowheads="1"/>
          </p:cNvSpPr>
          <p:nvPr/>
        </p:nvSpPr>
        <p:spPr bwMode="auto">
          <a:xfrm>
            <a:off x="6396038" y="3927475"/>
            <a:ext cx="1543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3200" b="1">
                <a:solidFill>
                  <a:srgbClr val="008000"/>
                </a:solidFill>
              </a:rPr>
              <a:t> Сосна</a:t>
            </a:r>
            <a:endParaRPr lang="ru-RU" altLang="ru-RU" sz="3200" b="1">
              <a:solidFill>
                <a:srgbClr val="008000"/>
              </a:solidFill>
            </a:endParaRPr>
          </a:p>
        </p:txBody>
      </p:sp>
      <p:sp>
        <p:nvSpPr>
          <p:cNvPr id="6147" name="AutoShape 5" descr="data:image/jpeg;base64,/9j/4AAQSkZJRgABAQAAAQABAAD/2wCEAAkGBhQSERUTERQWFRUWGBoZGRYYGR0aIBwhGhgaHR8eIB4dHyYgHBwjGhwaHy8gIycpLCwsIB8xNTAqNSYsLCkBCQoKDgwOGg8PGiwkHyQpLCwpLCwqLCksKSksLCksLCwsKSwpLCkpLCksLCwsLCwsKSwsKSwsLCksKSwpLCksLP/AABEIAMIBAwMBIgACEQEDEQH/xAAbAAACAgMBAAAAAAAAAAAAAAAEBQMGAAIHAf/EAEkQAAICAAQDBgMEBwUGBQQDAAECAxEABBIhBTFBBhMiUWFxMoGRI0JSoQcUYnKCscEzkrLR4RVDY3Oi8BYkNIOTU3TC0kTD4v/EABgBAAMBAQAAAAAAAAAAAAAAAAECAwAE/8QAJxEAAgICAgIBBAIDAAAAAAAAAAECESExEkEDUSITMmFxkaFCgfD/2gAMAwEAAhEDEQA/AKCtCqB98M5cy4AmiJVhQkKkg30fbo3X9r3GDIzHNGSQqtdlgK0k9TXONiN/wmyOdEBZTFIQ67i1ZPMHmt8t9iD50eWOeWdnNhm0vHHbeRUY0VLABSb3BJG1g72R1IvfBK5J7WSNhI6jTIi/GoFENp+9QoWtjwjzwtzA0MNJ1A+JW8x0Pv0I6EEdMRrDZDRkq12N6r09CD18iDgVStGPc/CFbwilbcenQj5Gx9MQ5KTS11dGyPMciPmpIw/VjmFKTrrZC1slCVaFFiOUy7bnntzHPAD8JYANFUyEgB0vmTsGX4lY8qOx6E4KnaoCYDNCEkI5j+Y5g/MEHGhomsGutqP2fD/Vfysfw4Emy9m1xWOhjbKwglkI+IDS34SD/I8j/picE93f34699iCp/LT8h54kmi8KECqGlq/n7nf6Y9k5h/PZvfqfnYb3vywjVg3gK7Qxide/HxIQr+qsNUbfQ6fp5YA4dStH/wC4fqrD+mGceYVJVLD7ORO7kHSgSCfkpUjEH6l3WYWJt9KuL8/DIQfmKOFX20zEuWzAjcEix4QR5qQdY+YesR8dyGiXvOepHBP7aDST/ECj/wAeIs0xBB/aavkEH8xhtMO9yrgbkLY94tIP1gZf/jwmqYEVkSUUYe35Af0OHeVyokdZFNyI1tZ+JQOf7ybA+YN9MIgPh9HH8/8AXBmRJ71t+oPzqvzFj6Yea9BFubW3b6YN4bOYxHRoliQfI7kH6qMR8Tyuhg67o+4PkRQZT7Hf2K4GzlhIq57n+X+eC6lFUFjP9VC5iRlFJJGXUDoGYWP4WDL8hgt10SvJ0i1MP32JC/Qsx/hGNcvMroPxH4fZyNQ+TLfzONeMLssQNGRizHyFmvouo4gnkVsQSio/2pTqP7ouvqbPyGB8nw9pHSNBbOwUD1O2CM3OGckbDkB5AbAfIYd9moe6jfMn4jccXubDMPYWB88XcuMbGujftDmFiQRRHwRL3SH8R3Lv7s2o+xAxUtGD+I5jU9DkNh/X88CUfLB8caQUe9wCCT0xCY8GRjV4QLJ8sDS7dKxRBs1UYI4fHbjy5/6YhVsMYMo8bqHXSWXUAedHkSOYurANbb+WMwNmw0iwo+FDX8VjEOaytqoG7cv+/S8TBqBPtj1ZDqvy/IYAiI8y1IqjcDn63dfTlgbQeZGx61gpDrY3yr+XL548ml1kADlsAP6YASAuMZg39WgGzyNq66QCPkbxmMAfy9ooHAZcsIZr30Me7cH4lKG9N+a7A0awTJ2efNQaoGR3QeBdQEjKPuaTVsp5VfUfhxW1gGHqGIKKLKjfEGIOhgNnBA3XobF1XOsK8ZG0AjKvXcyqySWSgcFSGP3aO4D7ezAeeA8ptseR8/p/of8ATFpn47MqaZAsqJSyRSjWB5OpO6q37LCm9CMKeJaM05cKsPLUy6mG42LCyxJI+Iczz3wprRBmg2zgkMPCSNjqUeFtuRK1v5g4NjzVMsiv3cjKGEoFK17FZFGwIYEE8jzI3vEcUQ0gF1IYaWI+6b8JN77Gt/I+9DoDpeMjxIS6j6CRfkab+9gVYgxzSiZmDgQzMtEckkI3VgeSMeX4TZIIwpkyrRsVYFWGxUiiDiSHPCu7kBZDyrmv7pPL1U+E+h3w4mjXugSTLCKUOB44jXLfmt34G+RGxOUnB0w3Qnyj81cWCLoHf5evP6+uNYl3MfPUAVPQ/hPz3X5+mN85kmjdXDBlPwuPhNfyI2tTuMZIu2kc/iT2NEr/AJeo9cM32gaJFh7xCo6gV6EGh9br+IYkyGQLFZLtlK6gedMCL+tD549yM4Eg8pAQR0OrYj+9RxMMz3UwfmrgKfW/67hve/LE7d0GxfmxaIb3tiR7u3+Qwx7P5uiQd9hIB/y7DD5xFh9ML3yhEYJI8akj5N/rj3hWZ7tlc/dIJHoWAP5Cvnhq+JgXMZIxSSRk3ofY+YsEH5qAcSxCnvzY/kv+bYa8cywBU1ZFRk/ubKf4kZT8sLJf7QD3/MMf5VjXaM9kmXAlVoTzPwnycDwn+IWh9xgPiuQaPu1cFSUVhfkw2P5Y2iADkk0K3+dV+f8ALF5/SVwhmjyso3bW0THr4iGUfXXgw+MkhqvQo7BcGEodmF90SF6bsL39Of1ws7VIVzEzEAUTGoHIUBqr0Gw/iOOq8G4HHlk7uMUCyg72SRaaj6mrxT5OzrcQ4jJpoQRS0xPI+Ms4H7R3+QHpidx5WbjgrTdgJRHlTuZcwxPdgfAgUNqPrp8RHICvPGvG5dKiOMbRrVDeuWomug2W/S+uOvdqX7iGSZB9rIoijobgM3IDzJA2HkMVHj/B3y+UTIwIXzOZrvCotmohit9EXYXyuycNFc2mFxOUpGTZ0khRZPlvW/zNYxWJHSsNs/kmgLxPWoOQ1Gx4NuY2O5P0wsLDkMXizG+Ql0OGNiuo6YbcRyyT/aR1rrxAdfUeRwlYE4bZdTlhZ2mbl/wxX+M/9P73ISdAa9A3c/qw1EAzflH7jrJ6cl9/hAglJk1MSWNkkm7J574PmHekgLpf8PnXl61gKNacWOXntgL8mJj1vleNnNeHz5/0w3XgyJ4py29MsK7O3lqO/dg7dCx6ADfG2Zy0SMZJ17s8ly8RNj993LaSeo3b0XBsUScmAHn9bwfw7IndY9zXib3IFL9eeNcnktT0B4mIAH+vyxdOG8N7tAoQsxZh4QSTRvoMJOaiaKbYoi7GORahAN6tbNX5nz54zFyXK5g790y+hIH5Y8xP6xXgvZVu03AYxWayoqFwCUHJCTRodF1bEfdNDkVwlSQEbmt+X9MWrhvaKOMlJUHdvepDZBsUSp6NWxVtj53WK/2n4D+qyBkJeGTeN/zKt5Ov8qPnhlKyLyEZWQkLHpDOARHf+8Q/FCT1NbqefKuQwvkTu3DBS0TAhSdtQ+8h8nH5MAeRFj5affS3Lz8j530o4YZfPsrPFMRTnUSRak9GI8jyatxswIIwTED5oD7ORdW2qOUbEqTyPmDuKNlSCPMFhlGQjvJI9XdkFnQ09HbxKbR1I8J+E789xgPMwqT3bKY2B21G9DH9rrG+255GjuLJlyMpifxLfNWU9QdmUj1/ngU6NRs3CQ1nLsJV8hs6j9pDvy6rqHriLJ5grr09bsHky/eUjqOTeY3qjgnN5HQvgshD3kTciY2O4sbhkYj+9eIU4vqYd+usg/GKD+VE8pARtTb11xtrJjImpWKDXE39pE3T1v0vaUbjk3rFn8vSJJHZUHTZ2ZSd9L+TXe/Ijl1AkyyGO2RtUV/GOaHkC6nddtj0YWLNYmhWy2hQGAqSHow52v7P3vNeY25JdM1gLbrqH71eRA8Q+a+L5emD89IJD08QWQe+o6h/e1f3jgCSLu2DLZQna+YI5q37Quj0NgjY4JWEhAbsxmx6oxA/KwT7t5YLXZjXM75eJh9xqPs4sfmDhehNke3+IYbcLjtWjbYSAqD6htj8mIPteFjDSxB28/kcGDxQRxmG15dWPPR/1Rf5x6cLHS5W8hq/w0K+mC+HZjaRT92XUB6E6T8r04GOX0yULPi/IAm/oRgLs1DzM9kaysxr7aIiRqNhkIVRXsCX2/a8sXHiUYzGQjq7R8tISfIsASK8gxvDLhiq0SGhsAjj8SuDX+JhiXg+T7uGONvuxGM+ugkA/kpxzz8iUVey/jhpjQxVp2vxX/1XiDszwsxQKlUzXJIfN3on6bD2AxrwriQfVvZDtQ+hwfFxMu+3hQE7nm1Dcr+z0vHN4/Opxps6vp8WR53Kq08eoFjHbqOgPIMR1Is0Ol3iu9quILkY5cy5BzEo0IPwqOSD0vxOep26DFnGbChmIJYnys+gA6nFb4hlI1f9azukyjwoh8axWSQAP95MfQc+XK8dnhkm8PBCUWjk83ZjMvCc04CQqL1yHTrYkmlHNiWNcq9cVxhRx13j/BM1nfts9KMpllFor7vVcygqm9Cdsc9kycUTmUEshP2IcAEi67xl3pb3C9fYHHZdIg8A+Xi7kByv2rVoWvgvkx/aPNR05+WCMvw6SRe7kNm7XqQTZIPvzw2/2ayJ3qMs4bd2U6qN865j1vBPDsk8pJgU+Ldr5JXUsdgCfyvEm62JZV4cq8pVVBMo5Dqa6e4w/fLmoyqpJmKYCTbQun4iPusy3vIfCOlncMcz+rQ2GkDmqfuB8RPMGRvCieihiep6CF+0zxRBcvHHl0JNGtbc+rsDW9cgMLyvQG7IoOD5j4oUYk7vmpDoXfn3bSV/8nxHpWI34PlEP22Z19THApff99qUb++Fc+dllfVOxcnqzFr9jhxwLgok3lR+6NaW5Bt9wBRZ9gaCgnBtgRPkuIRIpbLZZABR7ydy5JHkopbq9sbZvi+adQZZ+5jbkoGgkeaxpTMPUkD1wZncksLVHoyw2pp2DSbctMKhipPmwJ9sDQ8MBYtHls3m3PN3Vo0Pqebke7DA45yPdCls5CD/AGcrftNNRPqQFIH1OMw5ORzvTKZJR+FjBY99TE/U4zD8YiZK3xLISRBWfdXvl909QR+YIsEcjsQHvBeJ9/l2idRJoFtGf95GvVTzEsXNWG+mxvQGIcx2fgEiSLf6tOfA90Y26ox8x0J6UTybCphLlMyQrMHjbwtQvntsb5jp8sKouhjebhOkloiZIxW5ADLfIOBy9GHhPQ9MaZiPvF0AeIeJa3PLcf6YcnJ6O5lXlMDpkjbQAb8UbI4IWtttQFcqrBCRZcuQzCCVdyHQqL9dOpR73WA5Uwibh2aWaPup1OqOwjgWQBZKEc2A3IHOtQG4okZhfCEkGqltJEIJZAOh5OUHQ0dPUad3XEeCF4xmIgHYUJBE4cst2GUqSRIjC75/CT9661nsu4+0iNEEMwA0i7oSAfdtrDD7rWDsQcZOxRhw56ADU6WdLDcHY6h5gkXanfnXNcD8Y4UAW7vfQLK3fhIsOp+8hFG+YwukzBX7RLUEgSKNtJuxt+E8x+E2L5WxklaRUkhP2kfw18yU+e5A89a/hwVcXfQAPIKWUsGKyIpZSv3htqF+g332onyxuJBJoK1HMpFEHSrb7AfgYdBddBVAY2glVissVK1+KI8id91/ZIsFel+WIVyqiUofhYWhPUHofUcvcHC1lhGM0IlVyRpcC5owKvTf2iDo6feXyJrYkBeJSuncHSWFjkwK39Dv8jjT9aJGhzTodn6itqPUr68x6jEvfKVG1URt5G7ZfVW3ZfIkjrgLGzG2XYVX7zD5Hf8A6Dfyx5xCMNKTYFrbejVTfVqPzxC1xuE2JRrBPWwu3swH542zMYJDJuCNJ9NPIn5aR7g4ywNQRwnLM0r6F1DQxaugPI+wYjB3DzpnhbanUpysHUAa96Og+x9MB8EkZczGy2NR0/lq/wAvzxbeN8MjELiNdGgiZfTSRqX2HT0vCzdPOjJNjrJSCKBSAWGgCup08vmCMZPxcfAAQ+qgw5eIDSfmMAR51zGtD8MlE0QpHiHuCRtiu8Sz+jNQ0dqAcfutsfkK388cE48mdvj+Kt6aLBks0kUzRR6vttVazbC9mO3QKCcMcxxvQ1Rgkmgo22UbCz0F/X545zxPjNZmlBLlAo0iybJ2Fb2b/LDThfDe7Z587LTHYR6iCNQ5WL5ADbCvwvLjhMfmsc+jpuU48pVV17KPE43J9vTEyZmI1KiKAl1M/IXzKnzP7PzOK1wrtBGBUVIv4Qu1V1J3PXbEvEO2OWCnUjSlaGlqK2eShB4bPlWOzwY2yXkkivduO0EM6+EPMqn4mJpiOiqu2kfec35Dc7UGPh02bkZlBY/ebZVUdLY0qiun0xduN9o5JEK5j7KMD/0kR07Xt3rD4R+wvi/dwkgnknACoViHwRIAoO/OuSL5yvZO/Xl1Pydo45SPMhkosp9qHaZxtakxxX5Xs8p9BpHvgibiUkzFJwWr4YkpUBHPwrQ26k8upxsuUQOmpxJIp2SEawK5BSfCN9ybYk1eC8nl2jBOlMuHqmlHeyvRukShYvfZQDsbOJ8r/Yli9ci8m6xmSjQVAdC/Pl8zzxpNkQVAlmih0k+EN3rbjfaMN9CRjOIzPK4QGaZiaGs2SfRF8I9rNYKg7MSxDXmO7jPRZJFjA9Sfi+SqfcY1sJtwuXKRb9zJmdA+/piiX1IJN/P6Y94t+k96OmGNBXLxtt8ioI+VYyfhSS0z5iSRR92CA6B7M5VfnuThdmYMmoKmKWTf7+YUflEhP/VhlXbMn7I8l2zlkru5RFfMRRKhHzVbP1xFn+J6mOuaeYHkXYgfQk9cHcLj1/8ApOHwUvN2DuF92kfQPniXMcYMR3lyynqMvBG59tenT/1YbC6NjoryzEjaKx54zDdu3Ut7SygergfksVD2GPMHPoJLwTiCx6oZgWgl2cb7Ho6+TKeuGPE+GiQd07KZ4lHdy2As0f3bPIOBtvyOxxWYmVfs5wVfo2o6W/PbDXhGQglDwsqrITcchJG4+629aT58+RwxmM+z4VonysrgRy0ys3h7qUDYmz8J5EjY8jV4W5m5AQzATw2L1CnVdtm5Fh038Q9sR5jKwhfHF3bIdEgrdd61V6HYjqPUC2k3Z2LMZYPl41EsW0iJvrB5Ou/z29fLATRhLpNrMvi0kWpvz5bb0fxD226us7UemeJtUGYutY1mN6AKktueoO9stdQDhVLwxJI9cS6WQfaICem2sb8vMdD6ctuGcNikdVkaREI8QVt1P4wDYZfMcx7YVpGCctwnvACWRWFoQdTKQRqAYqCQpXdTXKqNrtA/ZjMZZtaIZcu3N4yHA67leRBrxUOQO2DxI+UlaGQIxIGh2uiLsbgggE7+hs/is7L8SKHvVjkjIBBaGX/EkgolT0/mKxNyaNYhzHCmmBaKi4GoqNte/wAa9NXRl8/cY0zSiVQqjTIo1ADqR8QH71XXRgR97Fwy3aXJTFTMQHBsSd33T3yNlCVII2IOBeP8Jy2YIkymaiMyfdZtGr0s0NQ6H64KbMVSGpQGAGsCyPxj/wDbHktqhWiYybU1yJA/ptXQjHvEsk6jv4wVZX8aDmpPUVfhJ+hscqwWjiZNCL9pINVDfdbvb9rngyeLKeNNukCwzCeVCzaZQFGokBKShqe/MVfsed4dvkYtehNlfV4ifCTt4V22A1HcnkUO29IYAIZFZ1uiyujbWGFUfLmfyOLJwZgSkEwpZgHhYnlIhqr6E1pPrWJyTr4sLlaarIvyXDj3TtY1xEMydVMbab9QeR8tvPF4ade79YzRNctgSp+RB+eF2fyiipYxQnBV18mUU6+mpQG91xrJnXERex4wyTVvutgMPI6aI9D5VhfI8UP4Y5Be0nENMrabiVQV8rVxy97q/XFbfLPmZgwOgovjYrfShQ6k/wCZwRxDNlsu4oqU2UE22+4J/avCiHOmOJokDF3O7b7mqv6YhGEb5I6pXmJPks3Fliz3rmOyny3N15XtZ98F5bXPKryeIWdSqaAHMEGqv1wBl+CGNS8vMAbVqGx5k8ga6b4tCZMIigOCTRrkBY69SelWuGbrDEtL5JE8qCtIJQfhiUWT0AJuv3iCfbA0jx5VUqJ2diQgN6rO50KKonkX3PQV18mzD61SDU8jEaQCOm/0Hp9cQZ7Mfq5JDGfNSeFpfiC/sJ6Acz19tsWgksI45O2aSZVVCLMFZi2oZdKC6umtgNTAfhXbn4sS5qCSQMC6UvP7kMZ6A6fjk8kFt54i4TwZ95JjudyWbTQ/bfmin8K27dABviwcOXX/AOmCt3Yr9YkXRFGOoiTkPc2x64DaWiJDk8n3EYKfYrVGeWg7eZVW2jv1DNVUuA0jV2Jjiee+bMSiMf23b7SX2tV/ZwXPxDLxNahs7OP94/wL+7e30+uE+d49mZ20ltN7BIxv7DrgwUpA0H5qd1sPMI7Fd3lwsQryL1qI9KrCL/aEasSoSMjkQO8cn957r3FfPEHFMm0TKrKWkfcLq1t5bhdh+eN4OGqhvMsFOx7pSA3P75PhjHvv6HFeK7CSfryyMg7uXMP11kmz5Bb2Uf8AdcsAxKplKJBrlu9JPeaevwi0FebAgYYnNWpEMepBzAPdxn/mSvTyD0GgYr/EeMyvIEMiabFRQKFQkegUa/ej74aKGQ54h3khCSSrK/SFGaQL8kAjHst4CzeXjjX7UrqHKNAXo/tNq0r7Ak+gwVleAZpkJ0GKNhvrIgU+5cguPr7Y0fg+XRQMxnRt9yBS/wAtTaFHyvD6MkJf9qeSD/v5YzD1Y8mRYy+ecfiDAX9IiPzx5hqQ+Aji8EbLQIYf9/nhMUeHzaPoR8S/6Yf5ngzh6Ionc7eHG/8AsxnWlHjqxH1b1Q/f/d+L0OILCtBa9kcrjPw2tHMKtED/AHqj/wDsUfUDzwp4FxuXKSgqehqxzB57ed715jG0XD3UiSElJAeXIGv5EYIzM364xV0Ec/PY1qI+8AeZPUDn5YexaGjRylVzVKgLWJEorv0ZRdKeV/IjEXEMjqAlhGjTWuNT8B6Oh6oTdEcjtj3slxTuTJDNyPxodxv98D8J+9XIi8MczEquf1VwSlnQdwb5qb6HltsffCNg0RSN+swJHmAElF9zLyVj1Qn7rctuXIjCzLcWfLP9opZfhkUjmBsDX4l5e23KqeZSSKVGJFxNQkjPND0r52VbCjjOXaJgkp1xn+zm8x0DftDlfXAWcGoiz3DYg+rLkMHGoITQcH8B6MD05g+eJMrlkzCUQBIh3BFH3NUaPUDcHceWFsVxHQwLRsbAG5B5Wv7Xp1/PBH65qrxjWPgl/EPwt/ruPzxmrFYy4dLJE/dJV2GCt8TDqqt8Lbcr2bmDe2BeJZdA5lyzKdQNxnwvGb3Ok8x7X7YX5nNyy6UceIHwtVG/IH15++/PDAxGUr3y1PQN3tMvmCOUg8+vI781r2NGTi7QLNm++J78/dCh/LbwlvMH4T5fLB6x97lwjNpcEOhbkGHhO/NdW1ncWBy549zWRjiBSQMdd6JQdit8mXzU9RvexxHlJHWRUlWitHcVY/qGXAr0Zycsse8D7zNx6XNSK5589SAUSOdA2jHyPpibNZ0mGSDckeIKRpq+e568xp35DGuX4cxlJiaiVZg10QQBvfnRo+Y9sIeK5ltSnWAUIJB+9bfyq8QnV/7O7xJ0/wChU2aPelWYA/hG55bH0898b8QmWKNEi+MEWeltuT6ny9BgOfItNMWjBGs+wULtf9PljfLxxxtSDU92S11Z2B98UUUlgLzsNyWXdh9o7aNjvQXnz6e9/wA8OOH5JpDSaVA3LO1KBysk878gCTgabIOsZaR01cxGSB86+Jj6V6nE/DOzWazFd2pQWAXOygGhYHxNXpgxSuyM5dBWblMdw5eTvHcUTGhA5feZqpRtsAFHUk4iy88cABj0zScmlf4L6hV+JwD5Cjtz2GHMXY+UlsuulQrDvXJvY/ePVyei7Ba+eDE/R88LjupFoijK2zXdaRp+AV1G/MWMHjJ2c7hLsrD50s472OTMSA/C3gW/IRrv9SD54aZrNvLGFkKx6dtCUQo6DSPCv1w6412LkSNUyzDxkKxJ0mqN7gdK5DY2dtsAQdjZ8vSxlO7rd1BZ76/EtLXnTe2Hj41EzhJFTmKF9FvV/AgDMfYGlUepxNxGUJHoDrl9XxIh1vX7bDxM37AKr/PE/EeHypG5ijKAMVaaWxv1IoGyboMbJ6AYj4T2cdUDqtXu2YmPdj5WbA+d4dzEarZXRlJyWdpHjVuZO0jAfCFUbgenIY0yWXo/2a6ydmkJevUKNtXqQcXFezwI2MuYvpl4WK/3iFVvc3if/Y06JcPDyCLIaRS7n5DSg+mAm30HLE//AIckkAZ4czm26L/Zxj+tfNcB8Qzmay3gQZbJXzWIq0nzZCz/AN5sPRwfiEykZjvo1qwqqVQb9QoH0AJwsPDEh1FY2LfDrmV0vzCRKNb+V7DpeCnWw6wKIYklVpJnnmbrRCqCfxSNdb9AL9cFRcUbKjwCCFhyRYleQ+rO/iX5n2XHuZGbahDl8xQ5N3ekj9xQAkW34bbzY4w9hZWUMVdeZYSFL+mr/ERhk2BAsv6QM7Z/81L8mr8hjMDScJiUkU5rr3kQ/Iav5nHmGtDWjqR4ks8TCQqa2MiqVKHykj+JD5stj2wjz3C3Zgp8K1qDWKI/ErDY/LDjjXDVzah0JDjbWmzV5N1+TYrsjZrJx/bx95ATTNWpTf40+637S0fXHMs/gdm04Yf21saoSqPHXmRykHvTepwFHwAOp1VIhOzr0PvzVvQ0cWSLPZaaNZDYRRpoW4+RG49mGJ81k0oPC/dvtvWzDyYEeJfcYR+R3QqecFHz0TxsomJ1KfsswN2Ho4++vn19xgzh2dCuWeNN1pgptaPVT1Q/VeWGGbzGtxFNGF1bXyUn0PS+l/XAPEeEGI6gXQruJFFkGvvptqH7Qo+d4opWsihYgCHvoTamgb3030cDmh8x788GZuSKSI61IRRTxnfTdbj8S9QRimQcaDHSxMTk81+Hfy9Cean5YbDMugVZvA42jkrwsOqn09Dyw1UZuhfn4TCK1a4j4o5BvXlZ8vXEbQd6S0dCTm8fRv21/qo3HMbYsHC+AvmRIsAVQN3ic0EJvxITsVNbqcGdjexeqcvIAI4uaMCys3Qoy8wNzz2IHnhhlFyE/ZmHvXOXdDrO6/LfeunUSL8OCc72ezTSGKNWkC2SuwZSKvr8XLdfiGL9msjl8szZiLT3mltOqiFNW2m915b3eFPZDNannYqhceIu3TVZ1Bvn/wB1hbvIVBVkUtwHMvkmZ01MGXSaa2sAawtWDvpPRufS8F5bs3PIqxzhU7oHSzeI0eaWl2oPXocWXM8ReMa5KK2PA12w/GtbbsRt8sNWUsCz1AtWCWrxV5XQAG1WMImMoRvJQe0MBhLLBqdEAUswPhY2Rv1WtjioxyKZSsr2EUsNvvHkLOxAJv5YvfaftWJI3jii71UJ+0LooG5F+G7HvzvHOeJnvYdSBVKE1agEk7/EPi51vtyxJRtndJcY0tP+SL9fmcskVc6250SPbc8/riXJwBSzSGzqAJO+42HPnhXks73SEBSoPxNzJ+uMbjFFu7j8VeJ2Nk/If1OL8fRF4Z1HgnDFUSZlIjOEdVBK7sKt3UVsQ1dOV4va5lMwijWEOxVb8VjcbHlyOxxyD9H3b85cGKVvAVNKBVNdhrG4vrfphvNmM5lp5c4Yy0MtsoBto9VEMyc0B38VbA71g1WGRdLYz7WZzN5d/wBYBYIo7t3T3sFh0uxXMbc8WTg3Gi+XVXZJGkJCleoI5ttz53t54Wt2ty80BywuVmjbWwFLspYtbcwCOnpgbsNloQ0hjDUVGlzyUH4lX1DAk+QKjphHfGk9gakkvyW3L57QjCNTI6Hxrfi+V+nIe2K9xSWQHvondpvwRj+1Kna0FgDS1E9NO+/L3t/L+rLFnIydSkRsR1V/PzogEH1OJOE8Y0Kkk9B5qDEV9mSLjQ1vuOt7tY8sBuUUohuviT5Tj8P6uI5FbuwNNqNVUaANjZlNXY5kc8DZXszls39sk+YYjbxMLB/iU1/DthZ2m7Z5ZV1Q6ddNqQqQGFUQxHIkEjnZv0xP+j9i+RcpJTK7FWu6oAk8twar154s6qtjOPUsskz2XycXizOazHlRmkP+EV9MQJNw1UMhErp+OVmr5F3H0AvCDtT2rizLq0MKFo9QVn3BuiCFAGoA3sSANyQbxXMuwzEmueVn0bcrv0T7qL6jngUQnh0i8Zft7kVNZfKTMeQ0qoJ9ty2JZf0mQo1S5WZD1JbV9Qpxz+biDrqWN2iiqjoNM3pq57/nhevCpWUtNUES7hXcIze177+dE+WHxWALODpZ/SRAbqGFqBIDTMrH0AkRRf8AFhdJ+kSOWMl+GWnI07EfMqtfU458tP8AaMzaF28C7KL5DVz/AJ4CTOtGxMbup6EEqfTkcFIbKLw3bvh178Njv/mn/LGYrkWczzAMIpHv7xy6tf8AEYyT9cZg2/8AmA7XNCY6aVCOnfRGyPQqenobGPJXRhUrBkJ2YfCT+0Duh99vXAUEeYSNQZjZ8OzEj6OOXphNlpMwGZc1F4RdSw7j3ZVsj3oDHI0pMZybCOM9lky//mMr9k5Pij5xyX5r0v8AEuBMpxfSSk9x3v3U3L+B+o+YOJsrx1FOlJ4J0/8Aou6oQf2T0Pphfx/tLCxVJ8u5i6hqsezqzAj6YMYN7FlI2mUF+7EZKEWupl6/hY1z8jscDzSzRJpNSRLy1ghk9PxJ+anArKumsgTLHW8Ltrr2B8S/K/fB/ZuLM5kOkNxGPZu+AdV9AT4q25UcU40DOkCnsf8AroDZUozn4gToI/eU7EdLF4ccC7GZsI8ecRTEvJDblqHNSpsDlV31ArFx4DwCKKMyQ0XkAJZl2seS81BN7XiXMcYLMINA1Nq1Ek0oUC9+bXfphqt0zo+nn8lY4Lk+8aSCFBlomI1hVOpgLGxYkge/XFi7RSyQxRrCxG6qaIDEVWwqvesLsnlkeV541CwAgMQa1FPJarnRvEMudiz1h5ijoX7ox7FdJC2b59NjtuMPJRjgeN5kujXjXAkdZ2lkdmjivUTVH8QrY7CsUyfOjI95GjmRZhHZI3AIDEbc+dYP4i0yZF8wZNY16KAI1pZGo3yJYWB5X5jCHsPxiI8QR5WARFZrbemqhz5e2IQprHshcZLGy8diMy2bDNI/wH7IneiBufYXVeh9MCduu0ckTR5fX4gwLjmrIaNnbcdKONO2vHImRnyB1sb75EB+ED+0qhy2B9xim9leHNnpSrSiNq1Bm5dNKbnlYHtjRgt/yFqSbXY07RZhcisWXhUu09SvM6mnYmhpXyHIatgem+K1x9DrBb4XN15ENV10BG+IOM8WlzOYDO3ijJq2utB8/l0wkfiwL6ntiQt3vRA5egBx1Vyiky0JNaGUyd2zd5sGXVfP4mrl6DfGueyxTSyj4wdvMbUfWzhXneJtILGw5DrgnL8SLRBa3FgnpubA+l4KiCUmwzJR92yzGgVplBFgkHYH+d+mLlmO3s04jjjKiWS0Mg66juSAOgPvsfPFE1M1KeV7fPEoRsu6uPumtj/3v6jE5QvZO8NInmzD5WU9250jYEbcxWx+o9sNX7TTQpHDqAUKCSprdrJBo+Z/lhZxvi/fkkkFmO+1UBy26bbYnECGNVYfPkenngcViwcflSehjN2gPdrCzF1Z1c22ogJRoXy5AbeuLu/amCTI5hCoV5InZiaG4rSxIo6tdUBZujyxynhvD9YsmlH3uvpjaSZv7MmwNgTz54zXoeMrbbQdluKySOjgKWUblhY5VyPz+voMT5DPSxa1iZxpIIZTQAG4u9vDuPkMH8K7Ot3ZrLySMeRWaICq8rvn648/8I59rUZd1B6UCPTcWNvU4XmmTc6/YFkoWkQIoIS9yBu/oB5egw2zHZ2dFFxSJGqljQW/oxG5/wCxiP8A8N5mDxO7o1VSB2b6gUPrgLMCEg95LKGP41LH6WB9cDknpkW7Ye2RC6XE8EIqkXvNbbj4mZVNN6ACvTC2bh+VUlpc13zczpRmA+pAPuxwvzXD0IHdyM1+aBf/AMzgqHgsco7sO1ncju6Yke7csMqXYUbjPZUkKIpJiORkfSoH7kVUP4sG5PtFDHyUx/8A28UaH/5H1vgUdkpGqNZEQfgpr96AJbDDOdhmEYWG5TVlgr2T/c2UeXPATi9MNJmknaXLknUM8T65v/8AxjMK27GZrqEU+TSKpHuCbHzx7ivGJuKGmb4hxHKFe9uRDZUk6gfUEb9fTDrs5+k6NGUSoVIFYFzmWV3J/WWjC/jDSKSfRRYPrjXJz5ZxIc5AZDQ3Tl+9dawetH64i1F9DWWDPxrmAc00SSb2CY9x5b14vY2MLON55njjZljicfCVWq9SBuPlthVkNURd+H5l0UHZQxIryKsP5jAXEuPTyPqzFXy1BQo/IVjRhTwxG7LVw5nnZEmysM4B1GaPwMFHM+DxMfSr57Y6NlM5lqpdAAWrHtuL53RGx3xyzs/2u/U00qqyaiGdweS7jTqHmKPSjgbtf2qGYlWgyqFbUw+IhiK57E2CPUD2w3ys6IJJWy/ZfiIhmXKxCxMxKSc9lHiHlqBHTbe8IO2PHFjztKKcR+EvuAa8Q87qt8Lcjx6RIY5ZE02bBA00D4V3NgVe59fTFW43xNpEMbrqlaTaQ3Y9Bv7k/LAisuyibS5XksPZsrMkolJIClQV6O41agB+HSPr64QQdpO7LD4mBIquhqyu/PYDBHZbjzQQyorsvi1nzIraj0sgA+mEM8gkzIOkLbFqXpy5fPfG4ZaEyo8k9l7zXH2XItl3QKyPoajd6L8J9tjfXFJKmRppU8DruFUbEfe+g3+uNuM550lcq+oMBqB3s6a+tYi4RxnuUkUkBmBGo86PkfM8sMlSNuovA37G8WVcwzZgsK8JUC/I2braxe+EXGM+DPI0KiONiQqjoPLEOYy5IaS6389ziMZgOndgUSbJ5csMkrsH4/s84m4Yh0NswtgBVXhbCmtwCaJ6nDWXg80cUcjDwTMwT9rRVn2s1fmDhfJlqthsRXLzw6NdE+UjMbOrC16+nkcey5EpdN4G32/73GDK7xRIK1rsw89uX+WJOG8QaCRXRVkXV/ZuoYb7UQdiD5YDb6J8mAZqZxpB5KB4gPz/ANcSyxt3g7yzyPqQa3F1fuLw74s0MxLQwCA/ejVjpB6+FhaH2NemFuc4dKsa6ldYz8GpToP7t7D5YF2bmFR9nWl0slKL+8Tyr2ND+eGPDuDLpdHUszclLlQi3u1jr0og9cKeG8Vniq7dEokbmh781HS+mGK9pgWbTUSsbGpS4X5Lufcg4nJS7FlJ9DLhnDIsuHLxLMrUqGR2jo2bqiNjtua5YGzuRglP2fdoR8XdmQqL/adjqPoox5+pRysH79Mw92bYLfoEfT+eDHbTGTOjopNaFXTq6DU9bj0G2EuhbwKIsuxLLCW0rszuV08/Y17WTh1ks68dDXlytbd4mi/mlNXrhfJl5GlERGhasINgARY5dTgh8mYk0rTE/EfXyJ6AYLVg2PYO1jBiojJrrBmZl69A5I/LBD9r1JppJ0I5rKkcwHz03+WK5BEq7d5QsaiOZ67E+uI4cqplphd727dPblfvgrxrs1Fpg4mzH7JclKD6CJzXSvAT8sKOMQRpbScOZHJ+IvKVPrTBgRgbMTQ7hiikDck6tjyoC/rjzKdqe42y88h8kXdf7p1X+WDxrKNTBMp3cjlHfulHOkDge4SvzwSew6yNqgzcEg/DrMTf9S/1wv432m72SpQqsOYWNVF+tbk+94sfZ7svDmYg65iJ5TyQk+H0K2hv2vBdpWGmgM9is2NhlEI6G0a/4u83xmGMvYzOgkKuVrpu4/I4zC3+TA4y6yC5iENH+yGoGurWwIryF40yrJExKTRmwQdQZP5rX5494UUeYAhjpFUpVR1HM3/LE+aE1WJdKcqIDH21Ebn5YRyphadWjOGZTKtI7yyhCi2DE6hmO2w5g+xvAmWfuZi2nv4STsSEcA+1qx9MHRcKidKkQGuTNz/KsLYeArrIZWQDk8Uhv5q119cPa7FC5Z+FOzAxzZdjY1Ma/IAgjEKdjGcMmWlV1Ivx/Zlv2QbN/kMe5js+reEZyQDylQOPyP8ATHmR4TmYFKw57LFLvRIGA+hUgfI4ZP0xouhZxIZiJRlptaAc1YeE7VYPr1rCqMskgYkuFUhSeh6e3UX02xaM1muIKDqGVzCH7gOofLcEfI4rqZLMS2BFBZ+4ZNBHsCwODop9R9gubjlJ1hT4fvAbAHzI2+uNctlSGQxbyc62N7bg7+W2CJeH53JtajutX4XLD57kYjSLMM2oyorHyAv+VYOw8k2RzxnvF7wBRe9mq25m+W+I2yyzzaYlZlJoFRY29a3+WCMjkIdZOaeUn90MPzYYeTpk44wf13MaeiJHpI9t/wCRxrrAORDluAZVNKy5zU3IxpGzUSaoXVn3wj7Q8PQZp4ICSqGnZqBsc702KB22PPAebmPiZL06jWojWfLV/piGGKRyI4gTrIAHIt7nyuycZR7MrGfaHiX6xJq1agiqgpdKgKAAFWzSj/XCl+g8zvh/P2bZMosyIxTT4ntT4gSCQF3VNhRPPCSaHSBv538qwYyT0BMyCUxtqG/IFfMX/PDDMQrYKkU3wk8j6H1GIMpk2kI0o7AkXoUsaPOq64usX6M8wQY4w0iNTKzqYtJ9Qxu651jOSTFbEeQ4XLLHULJ3sb6jHX2pG3iU/wC9UfhFn0OLNwzLSyHXUcjFD4mjDKBe57srbALvQG3ljfJ/o3lLrDI4EgJ3VuS6bDA86vwnbmR8rM3EZMuAsjLmBCD4YyBIijYOg5OoogjmK39IyyB5KPxXgRy/20EoWQHxLCrBRq6o3IiqOkVzG3Op07JDMq00UizgAX3aaXB66o7sG+u4PpjqEeTj8IkKsuYBqMqiiyurw0AbqyRZPXocVzJdm1jzbrD9nmUtlYHSJUIFBumrcG65hr57JybBRz/Jdgp5mdQNDqLRZAUMnPZTWnUBvuf64WRJPC5jV5I3BooSUPtzr647BxCGTOwXExinjYF4wRRZTsb3ogg7/I8hhbxLgacRVZXdRmIVqUK1qy702wNEent0GGj5PZjnkWbzDSaS7ayK8QBvblY3wTJDMhCzxSDVuFXwn5Bhvi5cJjgRu6fORyLQ+zdA4A6eJgNP5YP4/kJIIiYmuAi9JAmir91rKD1U17YewFIl4TBKv2LSJKv3HjAYn0Ov+mA4ODreiXUJWICiTwDn+JqG/nifLZgTv4EjLHw09sh8gCx8N9N8SSRyZdymYE2WBHhAGqP5K1qwPocPsBJxPsRNSIiSKtW7KhZL/eXY15k7+WBMnFl8spUlg/JiSA7DqFq9A/PG0XEmQA1oBNK0PgY/wg3iabtJIfifv1/4yRy17ll1rjcWFMX8Vy0OhZ1jL61u2eh4dqobltsB5GaVj4IEUc70E182vDte0UjxsRDDUahvAmnw3RIG60D6YRy9oC/Lux+9Ep/p/TBjZR36HS8Z4gooSmh/xQPy1bYzCIcSf/g//HF/+uPcNQv+i3x5RY4xrjJJ5lZNJ+XhNYlSRKtUk1DkGkBHufAP54Im4dm6AkMYA/8AqLl1r5HfGsUpj+LNZVW66Ujb/Chxx01sDbN4IkNks93vagi/4W/pg6CKIgh3Is89JH5suPMrxmMfFmWk9Ismp/Mr/TE03aUD+zTMH3y8Q/mBhmmKZ/s+Gj3cyn3o/leKxx+SIDT4fU8vyxYh2qlHLLEn9vuY/wCl4Hk7ZT6adMmL565BX90YKwzWUHRlVol3B66NWBczxWIbJ359WK/yIOG+YkkaVlgyMUhBPijhaRT7Fiwr5Y34bwPPzyaooUiKGuaRAHrstG/kcU5YyPsSQZTNz/2ME7L0oMR9QAuGCdms6njkeCGv/rTR3/dBY/XFsXsDnZPFmc5Q/DGrzH5a6GIn7BQKaMOcnb8UtBf7iMD9WwrmkC6KBmJ31lDKJT/wxqB9jWCj2am7g5iRGWPaixBJvbYXdX6Yt8fYWfvFGUVgRzYqIlW9q62fa8Om7L5XLhVzczyEKB3EZNGud1Rr0sYD8voPI5FHly7aURnJ6AFj60oxeOy36Np5Tc8bQxaSSxIDsa8Ki/gW6J25Xi2RccWKNjk8vHBGg8TABiPcjw36WTirZ7tS8od2ZmUGvE25Y8lVBQJ68sb6kpaDy9DvhPZ6HJjTmc5GwogxILBDCip33B9sFZfK8KyxD92hbmDKTI3yXcfyxTYuGZmSWPUhGvZVNKTt+HmAPMgDnucXrLfqfD407+VDOoJ2qR11UWCCqQWOdeeJtO9iBPF+2py8ad1l2HeXoU0hNdRGnir3IxROK9qc53RnlzDIpbSsanSW6kgDegaBJPXB3E/0j/2hykISxRmk8cjfM3X1Pywv7D8BGbzPf5jeCAd5KW5Gt1U+hIsjyB88UjHirYyRZsvO3DOHtO5vO5z4dZsqoFgG/wAK21fiYDFS4DozGdy8YDEMwGmyCt2WIYb7Cz8se9oOLScVzv2Fyato4xtQG/XayLYnFs/Rj2ReOY5qUARqsgSyLB1lWsfdICt9cM2krY19DL9I06vLDEjlJYiHTouplYqCeWrwLQsXeLVneHGeNZE+znVQyN5Eiyp81uwcc47S5pcxl3lkYqJs2SpAuljjCrt5AMMX/sJnmlyUJkbW4tGb8RVmW/mAMTapIBTG7TJlc+8mYRoJGA1ALaufvX7kWDRwy7R5j9Tkjz0Ls0chBK7afEBYHUah4h6g4l/SHkMu7ZaaavHqj8WwY0GALfdbZqJ26GrvGnB+FpLlpOHyvYNmNSNLx0dQBU3sDuGBKkWLxnSYHuiDtKI0RM5Cgkil3oiOgSORJXUOuwJ3sVgfgfHpQKy/6s63ZiVmVh7KevsMMOzeRjiQ5KZjIkpNpIQGVuey7MATvYsA8mxWOIcDlhzPc9yFDEiPvKZXP7MhrcjcKd+m+GWqBssT5HJZsSaPs3IplXwgG7vSRXPYkCv54FjzgiLQO6tHQvL5iMqN+qvbAA9CNvbCHNCeAOqFYt91Bvf+LdfYYL4Vx0zxaZgGKnkGKk7btGeh8xyPl1B/QGbP2WR27zhzAkbtlZTZF/gYHxD2N+pwikyMMsmkSfqUwPijmUhb9JAAV9nH8WGHF2WPRNG05i1bOjqaP4SG8SP6Wb6WMOOF9s8rOwTMsneEaVnaOm9pARuP2gfpiifsKYvPZiWP/wBTlpJEKkd9C2xB3ulYq4676bwnz/CIygfLjvVXdu7W2A8mjZtY9xY9cWeebNZXMrGixxwufs2GpoXvfmL7pv3dJ98Ew5lJ6leNEe/9/cZu/uZlKcf+6p9zh+KfY9HLpMxFZrUP/bB//LHmOvS9llYlnhcsdyWgy8pPr3hUF/cjGY3F+v7NTKenBYAD3s8N/tz6/wAo0H8zgjIZTKxkFJ2auaxxOwP/AEj+eEb9nczzMbHfmosf9PTDWfhk8EccgWiasb6uexobj8sRdexRlnOLQqdznKqgvdoi7ejXjT/xbFVLlnb1ZgD/ANEeI/8Ab/EG0lZZVsci223ox2wdB2vzSNTyBjyCsyGz76cZRggUhFPxrulqPIRkMbqQyt/jYA/IYEm7fZkUCiRVy0woa+ZBOLpku00rOEzCks3whVjKn6qT/PD6Phs7NRWEL+JkRiPkIx+ZGA2o5ZsHJT22zMp0tmWA/aLKPlRrBvBuJ52BtcESSKbshdf53d46rH2XiLaiAzj72kCvYAUPkMKTmMpkLjiuWQsTRN7n8hiT8ieKNoX8Gz/FMx4mjWBOryCvovM4L412vjyyFRMZZR5AUP6DG0gkzSnv3kVfwx7Ae5rA2Q4Tw6NqCh3G/j8ZHy5fliaSbFbA4u2ee7sS91aEE6tJAodSei3yPXpeHSy5mZQZMtE4YXeoD+Ywwn4vCQQJF+Yv8sIeJp3or9eJH4dlH5Ybj+DZB+NLDAlHSP8AgBxIt+Wg8vfbHvZCbKMDKMmsTWR34QsoI8ib0kelYq+Zhy8WZYStIsZWgImDXsASWO4JPMBfKsPE7UpEEgy6lIWWleI9443I5ONj1qr674dLA1Fd4jmWbMvIzNISxpgdIPQcuQ9N/fFdfKu+ZZNPjL6NI87o+eLD2l4iFQwRlSqsfGAVZ9rJcE8wb3239MRZ+CHJRp3bl82yAyEVph1jkP29J+XPqMWjhBQk4pkSkpy6VIQwQaNwxNDbz3Ne+L12jnPDsimShAeQr3mYYbjehv5j7ovoMBfo+yCxRvxHMDwRWIgfvMOv8N17n0xWp82c1mmd2vvGs+IICK+HUdhyrGb5OukFFh7DTQ5ZUzDFW7lm5VrIKGhXlu299MX3ishh4VM8d/bMzi9iqzy+XSkbljm3Zjhz5rO6EICOQJQqgDSAdQAHShVjFt7YcWefPpk4TSBRGw6Euyk/QBfocSlmVAfsrXbOfuocjENmWNpj6d61j8lBxe/0TcTaXKvrYsyyGya6gH+uOf8Aafi8TcUd3i72CM90VsgFUGgEEfCRuR0xav0QSLebVCSgKFb50T19aoH2xSSwEs3ajhozHD5UoP3bua5fBI1gH7rBeR9PLHKezM0/63EokJkiP2Su3hcdUBulJHIcifI1jtPAv/5INH/zMu3PnpO/1xyvtNwAJNOqruHGgrSlT8Qq99wemMmtGeQ79J2ekR4ZY/7Gb7RW0+KORdmo81vYkDYm7xaI87/tDILmFZFcLpkSQaomo7hx0F7hxut4UjJrmeFyxSFpWgHfKRs4qw43+8PF6HbzwD+j7tKI51yj00DoUDFNBOrxAML3sE7+oxkrVo3oB4/LJlGFq6BqJR/tFP8Ay5+deSvv64im4KG0TCYhG+AsdSX5B03Vh1VlBx72n4bxHJ97EvevlFJ0sKcBDyvmRttvttiHh/fCFNHgRwNMqPaFhZ0yD7reV8uYK4LFoCh4lJGWbu2aNiVcsA8Ug8iQBfodiOd3hi3DIDB3sDOUU/aQuQ5jvr4lIKXyYV6kHAUttmbzMk0MoAtmOvlyJUg2p8wSMEZ3OTJKssTQsyfehRFJB6MF2YHyOGr0KOez/HjCulWR4j8ULMUr1XUTpbrsa9sFZ7grTo8mVkSaIg64pQO8X0uvF7kj54RRZMZlDJkQFmAJkyhJAbzaLxAH/lt/pgDI5rOZTMDTEVIqyiAeR8Xd2h9v5YCHWg5GmQaUnjRRyUZgAD5XtjMN/wDxLkJfHPlB3rfGQ2kE+dWKv2xmDzBRzKHOOp8LsPZiMOshxiccppf77f54zGYj5PtAyyZLisx5yyf32/zwwTOyEG3c/wARxmMxAUGl4lKBtI4rl4j6euH3YvOPJK/eOz0u2pia+uMxmBL7WZFu4o1ZVyNjR3G2OOcKlOuVrOrlqvfdvPGYzFPHoqzoPbeQplFCEqNI+HboPLCvs5GBkWYABiTbAUT8+eMxmJskzfhcKtCupQdVlrF3vW/ntgztlGEgZUAUCKSgooClNbDGYzDraGFvbCBV4bBpULaR3QA5qCfqcIf0df20zfeXLuVPVTqUWD0NbWMeYzFP8WN0VCJrLE7kvuT6k4hzv3vU7/M4zGY6IGOg9tRp4VklXZSqWBsPhvl745xIP54zGYTxaf7GR0f9CEY7zMNQsBADW+93vg3hhvikJO5p9z6GXHuMxJ/e/wBAejnWTb+29Ve/XcYu/wChj481/wAuP/Fj3GYu9MYvnZg757/7yX/DHjnv6VD/AOcf/kIfnZ398ZjMR/yNHYX+iFiXcE2CDYO/NGv+Q+gxQOGTN30fiO0gA35ANsB5AYzGYtH7H+wM7dxWZhnssASA0J1AHn4uvnhTJk0XiksSoqxtHbIFAVjV2VGxN72cZjMRZOWwftvlEHDyQigoV0mha2RdeXyxT854BCU8JZBqK7at+tc/njMZikDA5kKzIykhhIPEDR5+eLN+lVyJoaJGqIlvXc8/PGYzDLYSm5SU6Bufr648xmMwhZ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148" name="AutoShape 7" descr="data:image/jpeg;base64,/9j/4AAQSkZJRgABAQAAAQABAAD/2wCEAAkGBhQSERUTERQWFRUWGBoZGRYYGR0aIBwhGhgaHR8eIB4dHyYgHBwjGhwaHy8gIycpLCwsIB8xNTAqNSYsLCkBCQoKDgwOGg8PGiwkHyQpLCwpLCwqLCksKSksLCksLCwsKSwpLCkpLCksLCwsLCwsKSwsKSwsLCksKSwpLCksLP/AABEIAMIBAwMBIgACEQEDEQH/xAAbAAACAgMBAAAAAAAAAAAAAAAEBQMGAAIHAf/EAEkQAAICAAQDBgMEBwUGBQQDAAECAxEABBIhBTFBBhMiUWFxMoGRI0JSoQcUYnKCscEzkrLR4RVDY3Oi8BYkNIOTU3TC0kTD4v/EABgBAAMBAQAAAAAAAAAAAAAAAAECAwAE/8QAJxEAAgICAgIBBAIDAAAAAAAAAAECESExEkEDUSITMmFxkaFCgfD/2gAMAwEAAhEDEQA/AKCtCqB98M5cy4AmiJVhQkKkg30fbo3X9r3GDIzHNGSQqtdlgK0k9TXONiN/wmyOdEBZTFIQ67i1ZPMHmt8t9iD50eWOeWdnNhm0vHHbeRUY0VLABSb3BJG1g72R1IvfBK5J7WSNhI6jTIi/GoFENp+9QoWtjwjzwtzA0MNJ1A+JW8x0Pv0I6EEdMRrDZDRkq12N6r09CD18iDgVStGPc/CFbwilbcenQj5Gx9MQ5KTS11dGyPMciPmpIw/VjmFKTrrZC1slCVaFFiOUy7bnntzHPAD8JYANFUyEgB0vmTsGX4lY8qOx6E4KnaoCYDNCEkI5j+Y5g/MEHGhomsGutqP2fD/Vfysfw4Emy9m1xWOhjbKwglkI+IDS34SD/I8j/picE93f34699iCp/LT8h54kmi8KECqGlq/n7nf6Y9k5h/PZvfqfnYb3vywjVg3gK7Qxide/HxIQr+qsNUbfQ6fp5YA4dStH/wC4fqrD+mGceYVJVLD7ORO7kHSgSCfkpUjEH6l3WYWJt9KuL8/DIQfmKOFX20zEuWzAjcEix4QR5qQdY+YesR8dyGiXvOepHBP7aDST/ECj/wAeIs0xBB/aavkEH8xhtMO9yrgbkLY94tIP1gZf/jwmqYEVkSUUYe35Af0OHeVyokdZFNyI1tZ+JQOf7ybA+YN9MIgPh9HH8/8AXBmRJ71t+oPzqvzFj6Yea9BFubW3b6YN4bOYxHRoliQfI7kH6qMR8Tyuhg67o+4PkRQZT7Hf2K4GzlhIq57n+X+eC6lFUFjP9VC5iRlFJJGXUDoGYWP4WDL8hgt10SvJ0i1MP32JC/Qsx/hGNcvMroPxH4fZyNQ+TLfzONeMLssQNGRizHyFmvouo4gnkVsQSio/2pTqP7ouvqbPyGB8nw9pHSNBbOwUD1O2CM3OGckbDkB5AbAfIYd9moe6jfMn4jccXubDMPYWB88XcuMbGujftDmFiQRRHwRL3SH8R3Lv7s2o+xAxUtGD+I5jU9DkNh/X88CUfLB8caQUe9wCCT0xCY8GRjV4QLJ8sDS7dKxRBs1UYI4fHbjy5/6YhVsMYMo8bqHXSWXUAedHkSOYurANbb+WMwNmw0iwo+FDX8VjEOaytqoG7cv+/S8TBqBPtj1ZDqvy/IYAiI8y1IqjcDn63dfTlgbQeZGx61gpDrY3yr+XL548ml1kADlsAP6YASAuMZg39WgGzyNq66QCPkbxmMAfy9ooHAZcsIZr30Me7cH4lKG9N+a7A0awTJ2efNQaoGR3QeBdQEjKPuaTVsp5VfUfhxW1gGHqGIKKLKjfEGIOhgNnBA3XobF1XOsK8ZG0AjKvXcyqySWSgcFSGP3aO4D7ezAeeA8ptseR8/p/of8ATFpn47MqaZAsqJSyRSjWB5OpO6q37LCm9CMKeJaM05cKsPLUy6mG42LCyxJI+Iczz3wprRBmg2zgkMPCSNjqUeFtuRK1v5g4NjzVMsiv3cjKGEoFK17FZFGwIYEE8jzI3vEcUQ0gF1IYaWI+6b8JN77Gt/I+9DoDpeMjxIS6j6CRfkab+9gVYgxzSiZmDgQzMtEckkI3VgeSMeX4TZIIwpkyrRsVYFWGxUiiDiSHPCu7kBZDyrmv7pPL1U+E+h3w4mjXugSTLCKUOB44jXLfmt34G+RGxOUnB0w3Qnyj81cWCLoHf5evP6+uNYl3MfPUAVPQ/hPz3X5+mN85kmjdXDBlPwuPhNfyI2tTuMZIu2kc/iT2NEr/AJeo9cM32gaJFh7xCo6gV6EGh9br+IYkyGQLFZLtlK6gedMCL+tD549yM4Eg8pAQR0OrYj+9RxMMz3UwfmrgKfW/67hve/LE7d0GxfmxaIb3tiR7u3+Qwx7P5uiQd9hIB/y7DD5xFh9ML3yhEYJI8akj5N/rj3hWZ7tlc/dIJHoWAP5Cvnhq+JgXMZIxSSRk3ofY+YsEH5qAcSxCnvzY/kv+bYa8cywBU1ZFRk/ubKf4kZT8sLJf7QD3/MMf5VjXaM9kmXAlVoTzPwnycDwn+IWh9xgPiuQaPu1cFSUVhfkw2P5Y2iADkk0K3+dV+f8ALF5/SVwhmjyso3bW0THr4iGUfXXgw+MkhqvQo7BcGEodmF90SF6bsL39Of1ws7VIVzEzEAUTGoHIUBqr0Gw/iOOq8G4HHlk7uMUCyg72SRaaj6mrxT5OzrcQ4jJpoQRS0xPI+Ms4H7R3+QHpidx5WbjgrTdgJRHlTuZcwxPdgfAgUNqPrp8RHICvPGvG5dKiOMbRrVDeuWomug2W/S+uOvdqX7iGSZB9rIoijobgM3IDzJA2HkMVHj/B3y+UTIwIXzOZrvCotmohit9EXYXyuycNFc2mFxOUpGTZ0khRZPlvW/zNYxWJHSsNs/kmgLxPWoOQ1Gx4NuY2O5P0wsLDkMXizG+Ql0OGNiuo6YbcRyyT/aR1rrxAdfUeRwlYE4bZdTlhZ2mbl/wxX+M/9P73ISdAa9A3c/qw1EAzflH7jrJ6cl9/hAglJk1MSWNkkm7J574PmHekgLpf8PnXl61gKNacWOXntgL8mJj1vleNnNeHz5/0w3XgyJ4py29MsK7O3lqO/dg7dCx6ADfG2Zy0SMZJ17s8ly8RNj993LaSeo3b0XBsUScmAHn9bwfw7IndY9zXib3IFL9eeNcnktT0B4mIAH+vyxdOG8N7tAoQsxZh4QSTRvoMJOaiaKbYoi7GORahAN6tbNX5nz54zFyXK5g790y+hIH5Y8xP6xXgvZVu03AYxWayoqFwCUHJCTRodF1bEfdNDkVwlSQEbmt+X9MWrhvaKOMlJUHdvepDZBsUSp6NWxVtj53WK/2n4D+qyBkJeGTeN/zKt5Ov8qPnhlKyLyEZWQkLHpDOARHf+8Q/FCT1NbqefKuQwvkTu3DBS0TAhSdtQ+8h8nH5MAeRFj5affS3Lz8j530o4YZfPsrPFMRTnUSRak9GI8jyatxswIIwTED5oD7ORdW2qOUbEqTyPmDuKNlSCPMFhlGQjvJI9XdkFnQ09HbxKbR1I8J+E789xgPMwqT3bKY2B21G9DH9rrG+255GjuLJlyMpifxLfNWU9QdmUj1/ngU6NRs3CQ1nLsJV8hs6j9pDvy6rqHriLJ5grr09bsHky/eUjqOTeY3qjgnN5HQvgshD3kTciY2O4sbhkYj+9eIU4vqYd+usg/GKD+VE8pARtTb11xtrJjImpWKDXE39pE3T1v0vaUbjk3rFn8vSJJHZUHTZ2ZSd9L+TXe/Ijl1AkyyGO2RtUV/GOaHkC6nddtj0YWLNYmhWy2hQGAqSHow52v7P3vNeY25JdM1gLbrqH71eRA8Q+a+L5emD89IJD08QWQe+o6h/e1f3jgCSLu2DLZQna+YI5q37Quj0NgjY4JWEhAbsxmx6oxA/KwT7t5YLXZjXM75eJh9xqPs4sfmDhehNke3+IYbcLjtWjbYSAqD6htj8mIPteFjDSxB28/kcGDxQRxmG15dWPPR/1Rf5x6cLHS5W8hq/w0K+mC+HZjaRT92XUB6E6T8r04GOX0yULPi/IAm/oRgLs1DzM9kaysxr7aIiRqNhkIVRXsCX2/a8sXHiUYzGQjq7R8tISfIsASK8gxvDLhiq0SGhsAjj8SuDX+JhiXg+T7uGONvuxGM+ugkA/kpxzz8iUVey/jhpjQxVp2vxX/1XiDszwsxQKlUzXJIfN3on6bD2AxrwriQfVvZDtQ+hwfFxMu+3hQE7nm1Dcr+z0vHN4/Opxps6vp8WR53Kq08eoFjHbqOgPIMR1Is0Ol3iu9quILkY5cy5BzEo0IPwqOSD0vxOep26DFnGbChmIJYnys+gA6nFb4hlI1f9azukyjwoh8axWSQAP95MfQc+XK8dnhkm8PBCUWjk83ZjMvCc04CQqL1yHTrYkmlHNiWNcq9cVxhRx13j/BM1nfts9KMpllFor7vVcygqm9Cdsc9kycUTmUEshP2IcAEi67xl3pb3C9fYHHZdIg8A+Xi7kByv2rVoWvgvkx/aPNR05+WCMvw6SRe7kNm7XqQTZIPvzw2/2ayJ3qMs4bd2U6qN865j1vBPDsk8pJgU+Ldr5JXUsdgCfyvEm62JZV4cq8pVVBMo5Dqa6e4w/fLmoyqpJmKYCTbQun4iPusy3vIfCOlncMcz+rQ2GkDmqfuB8RPMGRvCieihiep6CF+0zxRBcvHHl0JNGtbc+rsDW9cgMLyvQG7IoOD5j4oUYk7vmpDoXfn3bSV/8nxHpWI34PlEP22Z19THApff99qUb++Fc+dllfVOxcnqzFr9jhxwLgok3lR+6NaW5Bt9wBRZ9gaCgnBtgRPkuIRIpbLZZABR7ydy5JHkopbq9sbZvi+adQZZ+5jbkoGgkeaxpTMPUkD1wZncksLVHoyw2pp2DSbctMKhipPmwJ9sDQ8MBYtHls3m3PN3Vo0Pqebke7DA45yPdCls5CD/AGcrftNNRPqQFIH1OMw5ORzvTKZJR+FjBY99TE/U4zD8YiZK3xLISRBWfdXvl909QR+YIsEcjsQHvBeJ9/l2idRJoFtGf95GvVTzEsXNWG+mxvQGIcx2fgEiSLf6tOfA90Y26ox8x0J6UTybCphLlMyQrMHjbwtQvntsb5jp8sKouhjebhOkloiZIxW5ADLfIOBy9GHhPQ9MaZiPvF0AeIeJa3PLcf6YcnJ6O5lXlMDpkjbQAb8UbI4IWtttQFcqrBCRZcuQzCCVdyHQqL9dOpR73WA5Uwibh2aWaPup1OqOwjgWQBZKEc2A3IHOtQG4okZhfCEkGqltJEIJZAOh5OUHQ0dPUad3XEeCF4xmIgHYUJBE4cst2GUqSRIjC75/CT9661nsu4+0iNEEMwA0i7oSAfdtrDD7rWDsQcZOxRhw56ADU6WdLDcHY6h5gkXanfnXNcD8Y4UAW7vfQLK3fhIsOp+8hFG+YwukzBX7RLUEgSKNtJuxt+E8x+E2L5WxklaRUkhP2kfw18yU+e5A89a/hwVcXfQAPIKWUsGKyIpZSv3htqF+g332onyxuJBJoK1HMpFEHSrb7AfgYdBddBVAY2glVissVK1+KI8id91/ZIsFel+WIVyqiUofhYWhPUHofUcvcHC1lhGM0IlVyRpcC5owKvTf2iDo6feXyJrYkBeJSuncHSWFjkwK39Dv8jjT9aJGhzTodn6itqPUr68x6jEvfKVG1URt5G7ZfVW3ZfIkjrgLGzG2XYVX7zD5Hf8A6Dfyx5xCMNKTYFrbejVTfVqPzxC1xuE2JRrBPWwu3swH542zMYJDJuCNJ9NPIn5aR7g4ywNQRwnLM0r6F1DQxaugPI+wYjB3DzpnhbanUpysHUAa96Og+x9MB8EkZczGy2NR0/lq/wAvzxbeN8MjELiNdGgiZfTSRqX2HT0vCzdPOjJNjrJSCKBSAWGgCup08vmCMZPxcfAAQ+qgw5eIDSfmMAR51zGtD8MlE0QpHiHuCRtiu8Sz+jNQ0dqAcfutsfkK388cE48mdvj+Kt6aLBks0kUzRR6vttVazbC9mO3QKCcMcxxvQ1Rgkmgo22UbCz0F/X545zxPjNZmlBLlAo0iybJ2Fb2b/LDThfDe7Z587LTHYR6iCNQ5WL5ADbCvwvLjhMfmsc+jpuU48pVV17KPE43J9vTEyZmI1KiKAl1M/IXzKnzP7PzOK1wrtBGBUVIv4Qu1V1J3PXbEvEO2OWCnUjSlaGlqK2eShB4bPlWOzwY2yXkkivduO0EM6+EPMqn4mJpiOiqu2kfec35Dc7UGPh02bkZlBY/ebZVUdLY0qiun0xduN9o5JEK5j7KMD/0kR07Xt3rD4R+wvi/dwkgnknACoViHwRIAoO/OuSL5yvZO/Xl1Pydo45SPMhkosp9qHaZxtakxxX5Xs8p9BpHvgibiUkzFJwWr4YkpUBHPwrQ26k8upxsuUQOmpxJIp2SEawK5BSfCN9ybYk1eC8nl2jBOlMuHqmlHeyvRukShYvfZQDsbOJ8r/Yli9ci8m6xmSjQVAdC/Pl8zzxpNkQVAlmih0k+EN3rbjfaMN9CRjOIzPK4QGaZiaGs2SfRF8I9rNYKg7MSxDXmO7jPRZJFjA9Sfi+SqfcY1sJtwuXKRb9zJmdA+/piiX1IJN/P6Y94t+k96OmGNBXLxtt8ioI+VYyfhSS0z5iSRR92CA6B7M5VfnuThdmYMmoKmKWTf7+YUflEhP/VhlXbMn7I8l2zlkru5RFfMRRKhHzVbP1xFn+J6mOuaeYHkXYgfQk9cHcLj1/8ApOHwUvN2DuF92kfQPniXMcYMR3lyynqMvBG59tenT/1YbC6NjoryzEjaKx54zDdu3Ut7SygergfksVD2GPMHPoJLwTiCx6oZgWgl2cb7Ho6+TKeuGPE+GiQd07KZ4lHdy2As0f3bPIOBtvyOxxWYmVfs5wVfo2o6W/PbDXhGQglDwsqrITcchJG4+629aT58+RwxmM+z4VonysrgRy0ys3h7qUDYmz8J5EjY8jV4W5m5AQzATw2L1CnVdtm5Fh038Q9sR5jKwhfHF3bIdEgrdd61V6HYjqPUC2k3Z2LMZYPl41EsW0iJvrB5Ou/z29fLATRhLpNrMvi0kWpvz5bb0fxD226us7UemeJtUGYutY1mN6AKktueoO9stdQDhVLwxJI9cS6WQfaICem2sb8vMdD6ctuGcNikdVkaREI8QVt1P4wDYZfMcx7YVpGCctwnvACWRWFoQdTKQRqAYqCQpXdTXKqNrtA/ZjMZZtaIZcu3N4yHA67leRBrxUOQO2DxI+UlaGQIxIGh2uiLsbgggE7+hs/is7L8SKHvVjkjIBBaGX/EkgolT0/mKxNyaNYhzHCmmBaKi4GoqNte/wAa9NXRl8/cY0zSiVQqjTIo1ADqR8QH71XXRgR97Fwy3aXJTFTMQHBsSd33T3yNlCVII2IOBeP8Jy2YIkymaiMyfdZtGr0s0NQ6H64KbMVSGpQGAGsCyPxj/wDbHktqhWiYybU1yJA/ptXQjHvEsk6jv4wVZX8aDmpPUVfhJ+hscqwWjiZNCL9pINVDfdbvb9rngyeLKeNNukCwzCeVCzaZQFGokBKShqe/MVfsed4dvkYtehNlfV4ifCTt4V22A1HcnkUO29IYAIZFZ1uiyujbWGFUfLmfyOLJwZgSkEwpZgHhYnlIhqr6E1pPrWJyTr4sLlaarIvyXDj3TtY1xEMydVMbab9QeR8tvPF4ade79YzRNctgSp+RB+eF2fyiipYxQnBV18mUU6+mpQG91xrJnXERex4wyTVvutgMPI6aI9D5VhfI8UP4Y5Be0nENMrabiVQV8rVxy97q/XFbfLPmZgwOgovjYrfShQ6k/wCZwRxDNlsu4oqU2UE22+4J/avCiHOmOJokDF3O7b7mqv6YhGEb5I6pXmJPks3Fliz3rmOyny3N15XtZ98F5bXPKryeIWdSqaAHMEGqv1wBl+CGNS8vMAbVqGx5k8ga6b4tCZMIigOCTRrkBY69SelWuGbrDEtL5JE8qCtIJQfhiUWT0AJuv3iCfbA0jx5VUqJ2diQgN6rO50KKonkX3PQV18mzD61SDU8jEaQCOm/0Hp9cQZ7Mfq5JDGfNSeFpfiC/sJ6Acz19tsWgksI45O2aSZVVCLMFZi2oZdKC6umtgNTAfhXbn4sS5qCSQMC6UvP7kMZ6A6fjk8kFt54i4TwZ95JjudyWbTQ/bfmin8K27dABviwcOXX/AOmCt3Yr9YkXRFGOoiTkPc2x64DaWiJDk8n3EYKfYrVGeWg7eZVW2jv1DNVUuA0jV2Jjiee+bMSiMf23b7SX2tV/ZwXPxDLxNahs7OP94/wL+7e30+uE+d49mZ20ltN7BIxv7DrgwUpA0H5qd1sPMI7Fd3lwsQryL1qI9KrCL/aEasSoSMjkQO8cn957r3FfPEHFMm0TKrKWkfcLq1t5bhdh+eN4OGqhvMsFOx7pSA3P75PhjHvv6HFeK7CSfryyMg7uXMP11kmz5Bb2Uf8AdcsAxKplKJBrlu9JPeaevwi0FebAgYYnNWpEMepBzAPdxn/mSvTyD0GgYr/EeMyvIEMiabFRQKFQkegUa/ej74aKGQ54h3khCSSrK/SFGaQL8kAjHst4CzeXjjX7UrqHKNAXo/tNq0r7Ak+gwVleAZpkJ0GKNhvrIgU+5cguPr7Y0fg+XRQMxnRt9yBS/wAtTaFHyvD6MkJf9qeSD/v5YzD1Y8mRYy+ecfiDAX9IiPzx5hqQ+Aji8EbLQIYf9/nhMUeHzaPoR8S/6Yf5ngzh6Ionc7eHG/8AsxnWlHjqxH1b1Q/f/d+L0OILCtBa9kcrjPw2tHMKtED/AHqj/wDsUfUDzwp4FxuXKSgqehqxzB57ed715jG0XD3UiSElJAeXIGv5EYIzM364xV0Ec/PY1qI+8AeZPUDn5YexaGjRylVzVKgLWJEorv0ZRdKeV/IjEXEMjqAlhGjTWuNT8B6Oh6oTdEcjtj3slxTuTJDNyPxodxv98D8J+9XIi8MczEquf1VwSlnQdwb5qb6HltsffCNg0RSN+swJHmAElF9zLyVj1Qn7rctuXIjCzLcWfLP9opZfhkUjmBsDX4l5e23KqeZSSKVGJFxNQkjPND0r52VbCjjOXaJgkp1xn+zm8x0DftDlfXAWcGoiz3DYg+rLkMHGoITQcH8B6MD05g+eJMrlkzCUQBIh3BFH3NUaPUDcHceWFsVxHQwLRsbAG5B5Wv7Xp1/PBH65qrxjWPgl/EPwt/ruPzxmrFYy4dLJE/dJV2GCt8TDqqt8Lbcr2bmDe2BeJZdA5lyzKdQNxnwvGb3Ok8x7X7YX5nNyy6UceIHwtVG/IH15++/PDAxGUr3y1PQN3tMvmCOUg8+vI781r2NGTi7QLNm++J78/dCh/LbwlvMH4T5fLB6x97lwjNpcEOhbkGHhO/NdW1ncWBy549zWRjiBSQMdd6JQdit8mXzU9RvexxHlJHWRUlWitHcVY/qGXAr0Zycsse8D7zNx6XNSK5589SAUSOdA2jHyPpibNZ0mGSDckeIKRpq+e568xp35DGuX4cxlJiaiVZg10QQBvfnRo+Y9sIeK5ltSnWAUIJB+9bfyq8QnV/7O7xJ0/wChU2aPelWYA/hG55bH0898b8QmWKNEi+MEWeltuT6ny9BgOfItNMWjBGs+wULtf9PljfLxxxtSDU92S11Z2B98UUUlgLzsNyWXdh9o7aNjvQXnz6e9/wA8OOH5JpDSaVA3LO1KBysk878gCTgabIOsZaR01cxGSB86+Jj6V6nE/DOzWazFd2pQWAXOygGhYHxNXpgxSuyM5dBWblMdw5eTvHcUTGhA5feZqpRtsAFHUk4iy88cABj0zScmlf4L6hV+JwD5Cjtz2GHMXY+UlsuulQrDvXJvY/ePVyei7Ba+eDE/R88LjupFoijK2zXdaRp+AV1G/MWMHjJ2c7hLsrD50s472OTMSA/C3gW/IRrv9SD54aZrNvLGFkKx6dtCUQo6DSPCv1w6412LkSNUyzDxkKxJ0mqN7gdK5DY2dtsAQdjZ8vSxlO7rd1BZ76/EtLXnTe2Hj41EzhJFTmKF9FvV/AgDMfYGlUepxNxGUJHoDrl9XxIh1vX7bDxM37AKr/PE/EeHypG5ijKAMVaaWxv1IoGyboMbJ6AYj4T2cdUDqtXu2YmPdj5WbA+d4dzEarZXRlJyWdpHjVuZO0jAfCFUbgenIY0yWXo/2a6ydmkJevUKNtXqQcXFezwI2MuYvpl4WK/3iFVvc3if/Y06JcPDyCLIaRS7n5DSg+mAm30HLE//AIckkAZ4czm26L/Zxj+tfNcB8Qzmay3gQZbJXzWIq0nzZCz/AN5sPRwfiEykZjvo1qwqqVQb9QoH0AJwsPDEh1FY2LfDrmV0vzCRKNb+V7DpeCnWw6wKIYklVpJnnmbrRCqCfxSNdb9AL9cFRcUbKjwCCFhyRYleQ+rO/iX5n2XHuZGbahDl8xQ5N3ekj9xQAkW34bbzY4w9hZWUMVdeZYSFL+mr/ERhk2BAsv6QM7Z/81L8mr8hjMDScJiUkU5rr3kQ/Iav5nHmGtDWjqR4ks8TCQqa2MiqVKHykj+JD5stj2wjz3C3Zgp8K1qDWKI/ErDY/LDjjXDVzah0JDjbWmzV5N1+TYrsjZrJx/bx95ATTNWpTf40+637S0fXHMs/gdm04Yf21saoSqPHXmRykHvTepwFHwAOp1VIhOzr0PvzVvQ0cWSLPZaaNZDYRRpoW4+RG49mGJ81k0oPC/dvtvWzDyYEeJfcYR+R3QqecFHz0TxsomJ1KfsswN2Ho4++vn19xgzh2dCuWeNN1pgptaPVT1Q/VeWGGbzGtxFNGF1bXyUn0PS+l/XAPEeEGI6gXQruJFFkGvvptqH7Qo+d4opWsihYgCHvoTamgb3030cDmh8x788GZuSKSI61IRRTxnfTdbj8S9QRimQcaDHSxMTk81+Hfy9Cean5YbDMugVZvA42jkrwsOqn09Dyw1UZuhfn4TCK1a4j4o5BvXlZ8vXEbQd6S0dCTm8fRv21/qo3HMbYsHC+AvmRIsAVQN3ic0EJvxITsVNbqcGdjexeqcvIAI4uaMCys3Qoy8wNzz2IHnhhlFyE/ZmHvXOXdDrO6/LfeunUSL8OCc72ezTSGKNWkC2SuwZSKvr8XLdfiGL9msjl8szZiLT3mltOqiFNW2m915b3eFPZDNannYqhceIu3TVZ1Bvn/wB1hbvIVBVkUtwHMvkmZ01MGXSaa2sAawtWDvpPRufS8F5bs3PIqxzhU7oHSzeI0eaWl2oPXocWXM8ReMa5KK2PA12w/GtbbsRt8sNWUsCz1AtWCWrxV5XQAG1WMImMoRvJQe0MBhLLBqdEAUswPhY2Rv1WtjioxyKZSsr2EUsNvvHkLOxAJv5YvfaftWJI3jii71UJ+0LooG5F+G7HvzvHOeJnvYdSBVKE1agEk7/EPi51vtyxJRtndJcY0tP+SL9fmcskVc6250SPbc8/riXJwBSzSGzqAJO+42HPnhXks73SEBSoPxNzJ+uMbjFFu7j8VeJ2Nk/If1OL8fRF4Z1HgnDFUSZlIjOEdVBK7sKt3UVsQ1dOV4va5lMwijWEOxVb8VjcbHlyOxxyD9H3b85cGKVvAVNKBVNdhrG4vrfphvNmM5lp5c4Yy0MtsoBto9VEMyc0B38VbA71g1WGRdLYz7WZzN5d/wBYBYIo7t3T3sFh0uxXMbc8WTg3Gi+XVXZJGkJCleoI5ttz53t54Wt2ty80BywuVmjbWwFLspYtbcwCOnpgbsNloQ0hjDUVGlzyUH4lX1DAk+QKjphHfGk9gakkvyW3L57QjCNTI6Hxrfi+V+nIe2K9xSWQHvondpvwRj+1Kna0FgDS1E9NO+/L3t/L+rLFnIydSkRsR1V/PzogEH1OJOE8Y0Kkk9B5qDEV9mSLjQ1vuOt7tY8sBuUUohuviT5Tj8P6uI5FbuwNNqNVUaANjZlNXY5kc8DZXszls39sk+YYjbxMLB/iU1/DthZ2m7Z5ZV1Q6ddNqQqQGFUQxHIkEjnZv0xP+j9i+RcpJTK7FWu6oAk8twar154s6qtjOPUsskz2XycXizOazHlRmkP+EV9MQJNw1UMhErp+OVmr5F3H0AvCDtT2rizLq0MKFo9QVn3BuiCFAGoA3sSANyQbxXMuwzEmueVn0bcrv0T7qL6jngUQnh0i8Zft7kVNZfKTMeQ0qoJ9ty2JZf0mQo1S5WZD1JbV9Qpxz+biDrqWN2iiqjoNM3pq57/nhevCpWUtNUES7hXcIze177+dE+WHxWALODpZ/SRAbqGFqBIDTMrH0AkRRf8AFhdJ+kSOWMl+GWnI07EfMqtfU458tP8AaMzaF28C7KL5DVz/AJ4CTOtGxMbup6EEqfTkcFIbKLw3bvh178Njv/mn/LGYrkWczzAMIpHv7xy6tf8AEYyT9cZg2/8AmA7XNCY6aVCOnfRGyPQqenobGPJXRhUrBkJ2YfCT+0Duh99vXAUEeYSNQZjZ8OzEj6OOXphNlpMwGZc1F4RdSw7j3ZVsj3oDHI0pMZybCOM9lky//mMr9k5Pij5xyX5r0v8AEuBMpxfSSk9x3v3U3L+B+o+YOJsrx1FOlJ4J0/8Aou6oQf2T0Pphfx/tLCxVJ8u5i6hqsezqzAj6YMYN7FlI2mUF+7EZKEWupl6/hY1z8jscDzSzRJpNSRLy1ghk9PxJ+anArKumsgTLHW8Ltrr2B8S/K/fB/ZuLM5kOkNxGPZu+AdV9AT4q25UcU40DOkCnsf8AroDZUozn4gToI/eU7EdLF4ccC7GZsI8ecRTEvJDblqHNSpsDlV31ArFx4DwCKKMyQ0XkAJZl2seS81BN7XiXMcYLMINA1Nq1Ek0oUC9+bXfphqt0zo+nn8lY4Lk+8aSCFBlomI1hVOpgLGxYkge/XFi7RSyQxRrCxG6qaIDEVWwqvesLsnlkeV541CwAgMQa1FPJarnRvEMudiz1h5ijoX7ox7FdJC2b59NjtuMPJRjgeN5kujXjXAkdZ2lkdmjivUTVH8QrY7CsUyfOjI95GjmRZhHZI3AIDEbc+dYP4i0yZF8wZNY16KAI1pZGo3yJYWB5X5jCHsPxiI8QR5WARFZrbemqhz5e2IQprHshcZLGy8diMy2bDNI/wH7IneiBufYXVeh9MCduu0ckTR5fX4gwLjmrIaNnbcdKONO2vHImRnyB1sb75EB+ED+0qhy2B9xim9leHNnpSrSiNq1Bm5dNKbnlYHtjRgt/yFqSbXY07RZhcisWXhUu09SvM6mnYmhpXyHIatgem+K1x9DrBb4XN15ENV10BG+IOM8WlzOYDO3ijJq2utB8/l0wkfiwL6ntiQt3vRA5egBx1Vyiky0JNaGUyd2zd5sGXVfP4mrl6DfGueyxTSyj4wdvMbUfWzhXneJtILGw5DrgnL8SLRBa3FgnpubA+l4KiCUmwzJR92yzGgVplBFgkHYH+d+mLlmO3s04jjjKiWS0Mg66juSAOgPvsfPFE1M1KeV7fPEoRsu6uPumtj/3v6jE5QvZO8NInmzD5WU9250jYEbcxWx+o9sNX7TTQpHDqAUKCSprdrJBo+Z/lhZxvi/fkkkFmO+1UBy26bbYnECGNVYfPkenngcViwcflSehjN2gPdrCzF1Z1c22ogJRoXy5AbeuLu/amCTI5hCoV5InZiaG4rSxIo6tdUBZujyxynhvD9YsmlH3uvpjaSZv7MmwNgTz54zXoeMrbbQdluKySOjgKWUblhY5VyPz+voMT5DPSxa1iZxpIIZTQAG4u9vDuPkMH8K7Ot3ZrLySMeRWaICq8rvn648/8I59rUZd1B6UCPTcWNvU4XmmTc6/YFkoWkQIoIS9yBu/oB5egw2zHZ2dFFxSJGqljQW/oxG5/wCxiP8A8N5mDxO7o1VSB2b6gUPrgLMCEg95LKGP41LH6WB9cDknpkW7Ye2RC6XE8EIqkXvNbbj4mZVNN6ACvTC2bh+VUlpc13zczpRmA+pAPuxwvzXD0IHdyM1+aBf/AMzgqHgsco7sO1ncju6Yke7csMqXYUbjPZUkKIpJiORkfSoH7kVUP4sG5PtFDHyUx/8A28UaH/5H1vgUdkpGqNZEQfgpr96AJbDDOdhmEYWG5TVlgr2T/c2UeXPATi9MNJmknaXLknUM8T65v/8AxjMK27GZrqEU+TSKpHuCbHzx7ivGJuKGmb4hxHKFe9uRDZUk6gfUEb9fTDrs5+k6NGUSoVIFYFzmWV3J/WWjC/jDSKSfRRYPrjXJz5ZxIc5AZDQ3Tl+9dawetH64i1F9DWWDPxrmAc00SSb2CY9x5b14vY2MLON55njjZljicfCVWq9SBuPlthVkNURd+H5l0UHZQxIryKsP5jAXEuPTyPqzFXy1BQo/IVjRhTwxG7LVw5nnZEmysM4B1GaPwMFHM+DxMfSr57Y6NlM5lqpdAAWrHtuL53RGx3xyzs/2u/U00qqyaiGdweS7jTqHmKPSjgbtf2qGYlWgyqFbUw+IhiK57E2CPUD2w3ys6IJJWy/ZfiIhmXKxCxMxKSc9lHiHlqBHTbe8IO2PHFjztKKcR+EvuAa8Q87qt8Lcjx6RIY5ZE02bBA00D4V3NgVe59fTFW43xNpEMbrqlaTaQ3Y9Bv7k/LAisuyibS5XksPZsrMkolJIClQV6O41agB+HSPr64QQdpO7LD4mBIquhqyu/PYDBHZbjzQQyorsvi1nzIraj0sgA+mEM8gkzIOkLbFqXpy5fPfG4ZaEyo8k9l7zXH2XItl3QKyPoajd6L8J9tjfXFJKmRppU8DruFUbEfe+g3+uNuM550lcq+oMBqB3s6a+tYi4RxnuUkUkBmBGo86PkfM8sMlSNuovA37G8WVcwzZgsK8JUC/I2braxe+EXGM+DPI0KiONiQqjoPLEOYy5IaS6389ziMZgOndgUSbJ5csMkrsH4/s84m4Yh0NswtgBVXhbCmtwCaJ6nDWXg80cUcjDwTMwT9rRVn2s1fmDhfJlqthsRXLzw6NdE+UjMbOrC16+nkcey5EpdN4G32/73GDK7xRIK1rsw89uX+WJOG8QaCRXRVkXV/ZuoYb7UQdiD5YDb6J8mAZqZxpB5KB4gPz/ANcSyxt3g7yzyPqQa3F1fuLw74s0MxLQwCA/ejVjpB6+FhaH2NemFuc4dKsa6ldYz8GpToP7t7D5YF2bmFR9nWl0slKL+8Tyr2ND+eGPDuDLpdHUszclLlQi3u1jr0og9cKeG8Vniq7dEokbmh781HS+mGK9pgWbTUSsbGpS4X5Lufcg4nJS7FlJ9DLhnDIsuHLxLMrUqGR2jo2bqiNjtua5YGzuRglP2fdoR8XdmQqL/adjqPoox5+pRysH79Mw92bYLfoEfT+eDHbTGTOjopNaFXTq6DU9bj0G2EuhbwKIsuxLLCW0rszuV08/Y17WTh1ks68dDXlytbd4mi/mlNXrhfJl5GlERGhasINgARY5dTgh8mYk0rTE/EfXyJ6AYLVg2PYO1jBiojJrrBmZl69A5I/LBD9r1JppJ0I5rKkcwHz03+WK5BEq7d5QsaiOZ67E+uI4cqplphd727dPblfvgrxrs1Fpg4mzH7JclKD6CJzXSvAT8sKOMQRpbScOZHJ+IvKVPrTBgRgbMTQ7hiikDck6tjyoC/rjzKdqe42y88h8kXdf7p1X+WDxrKNTBMp3cjlHfulHOkDge4SvzwSew6yNqgzcEg/DrMTf9S/1wv432m72SpQqsOYWNVF+tbk+94sfZ7svDmYg65iJ5TyQk+H0K2hv2vBdpWGmgM9is2NhlEI6G0a/4u83xmGMvYzOgkKuVrpu4/I4zC3+TA4y6yC5iENH+yGoGurWwIryF40yrJExKTRmwQdQZP5rX5494UUeYAhjpFUpVR1HM3/LE+aE1WJdKcqIDH21Ebn5YRyphadWjOGZTKtI7yyhCi2DE6hmO2w5g+xvAmWfuZi2nv4STsSEcA+1qx9MHRcKidKkQGuTNz/KsLYeArrIZWQDk8Uhv5q119cPa7FC5Z+FOzAxzZdjY1Ma/IAgjEKdjGcMmWlV1Ivx/Zlv2QbN/kMe5js+reEZyQDylQOPyP8ATHmR4TmYFKw57LFLvRIGA+hUgfI4ZP0xouhZxIZiJRlptaAc1YeE7VYPr1rCqMskgYkuFUhSeh6e3UX02xaM1muIKDqGVzCH7gOofLcEfI4rqZLMS2BFBZ+4ZNBHsCwODop9R9gubjlJ1hT4fvAbAHzI2+uNctlSGQxbyc62N7bg7+W2CJeH53JtajutX4XLD57kYjSLMM2oyorHyAv+VYOw8k2RzxnvF7wBRe9mq25m+W+I2yyzzaYlZlJoFRY29a3+WCMjkIdZOaeUn90MPzYYeTpk44wf13MaeiJHpI9t/wCRxrrAORDluAZVNKy5zU3IxpGzUSaoXVn3wj7Q8PQZp4ICSqGnZqBsc702KB22PPAebmPiZL06jWojWfLV/piGGKRyI4gTrIAHIt7nyuycZR7MrGfaHiX6xJq1agiqgpdKgKAAFWzSj/XCl+g8zvh/P2bZMosyIxTT4ntT4gSCQF3VNhRPPCSaHSBv538qwYyT0BMyCUxtqG/IFfMX/PDDMQrYKkU3wk8j6H1GIMpk2kI0o7AkXoUsaPOq64usX6M8wQY4w0iNTKzqYtJ9Qxu651jOSTFbEeQ4XLLHULJ3sb6jHX2pG3iU/wC9UfhFn0OLNwzLSyHXUcjFD4mjDKBe57srbALvQG3ljfJ/o3lLrDI4EgJ3VuS6bDA86vwnbmR8rM3EZMuAsjLmBCD4YyBIijYOg5OoogjmK39IyyB5KPxXgRy/20EoWQHxLCrBRq6o3IiqOkVzG3Op07JDMq00UizgAX3aaXB66o7sG+u4PpjqEeTj8IkKsuYBqMqiiyurw0AbqyRZPXocVzJdm1jzbrD9nmUtlYHSJUIFBumrcG65hr57JybBRz/Jdgp5mdQNDqLRZAUMnPZTWnUBvuf64WRJPC5jV5I3BooSUPtzr647BxCGTOwXExinjYF4wRRZTsb3ogg7/I8hhbxLgacRVZXdRmIVqUK1qy702wNEent0GGj5PZjnkWbzDSaS7ayK8QBvblY3wTJDMhCzxSDVuFXwn5Bhvi5cJjgRu6fORyLQ+zdA4A6eJgNP5YP4/kJIIiYmuAi9JAmir91rKD1U17YewFIl4TBKv2LSJKv3HjAYn0Ov+mA4ODreiXUJWICiTwDn+JqG/nifLZgTv4EjLHw09sh8gCx8N9N8SSRyZdymYE2WBHhAGqP5K1qwPocPsBJxPsRNSIiSKtW7KhZL/eXY15k7+WBMnFl8spUlg/JiSA7DqFq9A/PG0XEmQA1oBNK0PgY/wg3iabtJIfifv1/4yRy17ll1rjcWFMX8Vy0OhZ1jL61u2eh4dqobltsB5GaVj4IEUc70E182vDte0UjxsRDDUahvAmnw3RIG60D6YRy9oC/Lux+9Ep/p/TBjZR36HS8Z4gooSmh/xQPy1bYzCIcSf/g//HF/+uPcNQv+i3x5RY4xrjJJ5lZNJ+XhNYlSRKtUk1DkGkBHufAP54Im4dm6AkMYA/8AqLl1r5HfGsUpj+LNZVW66Ujb/Chxx01sDbN4IkNks93vagi/4W/pg6CKIgh3Is89JH5suPMrxmMfFmWk9Ismp/Mr/TE03aUD+zTMH3y8Q/mBhmmKZ/s+Gj3cyn3o/leKxx+SIDT4fU8vyxYh2qlHLLEn9vuY/wCl4Hk7ZT6adMmL565BX90YKwzWUHRlVol3B66NWBczxWIbJ359WK/yIOG+YkkaVlgyMUhBPijhaRT7Fiwr5Y34bwPPzyaooUiKGuaRAHrstG/kcU5YyPsSQZTNz/2ME7L0oMR9QAuGCdms6njkeCGv/rTR3/dBY/XFsXsDnZPFmc5Q/DGrzH5a6GIn7BQKaMOcnb8UtBf7iMD9WwrmkC6KBmJ31lDKJT/wxqB9jWCj2am7g5iRGWPaixBJvbYXdX6Yt8fYWfvFGUVgRzYqIlW9q62fa8Om7L5XLhVzczyEKB3EZNGud1Rr0sYD8voPI5FHly7aURnJ6AFj60oxeOy36Np5Tc8bQxaSSxIDsa8Ki/gW6J25Xi2RccWKNjk8vHBGg8TABiPcjw36WTirZ7tS8od2ZmUGvE25Y8lVBQJ68sb6kpaDy9DvhPZ6HJjTmc5GwogxILBDCip33B9sFZfK8KyxD92hbmDKTI3yXcfyxTYuGZmSWPUhGvZVNKTt+HmAPMgDnucXrLfqfD407+VDOoJ2qR11UWCCqQWOdeeJtO9iBPF+2py8ad1l2HeXoU0hNdRGnir3IxROK9qc53RnlzDIpbSsanSW6kgDegaBJPXB3E/0j/2hykISxRmk8cjfM3X1Pywv7D8BGbzPf5jeCAd5KW5Gt1U+hIsjyB88UjHirYyRZsvO3DOHtO5vO5z4dZsqoFgG/wAK21fiYDFS4DozGdy8YDEMwGmyCt2WIYb7Cz8se9oOLScVzv2Fyato4xtQG/XayLYnFs/Rj2ReOY5qUARqsgSyLB1lWsfdICt9cM2krY19DL9I06vLDEjlJYiHTouplYqCeWrwLQsXeLVneHGeNZE+znVQyN5Eiyp81uwcc47S5pcxl3lkYqJs2SpAuljjCrt5AMMX/sJnmlyUJkbW4tGb8RVmW/mAMTapIBTG7TJlc+8mYRoJGA1ALaufvX7kWDRwy7R5j9Tkjz0Ls0chBK7afEBYHUah4h6g4l/SHkMu7ZaaavHqj8WwY0GALfdbZqJ26GrvGnB+FpLlpOHyvYNmNSNLx0dQBU3sDuGBKkWLxnSYHuiDtKI0RM5Cgkil3oiOgSORJXUOuwJ3sVgfgfHpQKy/6s63ZiVmVh7KevsMMOzeRjiQ5KZjIkpNpIQGVuey7MATvYsA8mxWOIcDlhzPc9yFDEiPvKZXP7MhrcjcKd+m+GWqBssT5HJZsSaPs3IplXwgG7vSRXPYkCv54FjzgiLQO6tHQvL5iMqN+qvbAA9CNvbCHNCeAOqFYt91Bvf+LdfYYL4Vx0zxaZgGKnkGKk7btGeh8xyPl1B/QGbP2WR27zhzAkbtlZTZF/gYHxD2N+pwikyMMsmkSfqUwPijmUhb9JAAV9nH8WGHF2WPRNG05i1bOjqaP4SG8SP6Wb6WMOOF9s8rOwTMsneEaVnaOm9pARuP2gfpiifsKYvPZiWP/wBTlpJEKkd9C2xB3ulYq4676bwnz/CIygfLjvVXdu7W2A8mjZtY9xY9cWeebNZXMrGixxwufs2GpoXvfmL7pv3dJ98Ew5lJ6leNEe/9/cZu/uZlKcf+6p9zh+KfY9HLpMxFZrUP/bB//LHmOvS9llYlnhcsdyWgy8pPr3hUF/cjGY3F+v7NTKenBYAD3s8N/tz6/wAo0H8zgjIZTKxkFJ2auaxxOwP/AEj+eEb9nczzMbHfmosf9PTDWfhk8EccgWiasb6uexobj8sRdexRlnOLQqdznKqgvdoi7ejXjT/xbFVLlnb1ZgD/ANEeI/8Ab/EG0lZZVsci223ox2wdB2vzSNTyBjyCsyGz76cZRggUhFPxrulqPIRkMbqQyt/jYA/IYEm7fZkUCiRVy0woa+ZBOLpku00rOEzCks3whVjKn6qT/PD6Phs7NRWEL+JkRiPkIx+ZGA2o5ZsHJT22zMp0tmWA/aLKPlRrBvBuJ52BtcESSKbshdf53d46rH2XiLaiAzj72kCvYAUPkMKTmMpkLjiuWQsTRN7n8hiT8ieKNoX8Gz/FMx4mjWBOryCvovM4L412vjyyFRMZZR5AUP6DG0gkzSnv3kVfwx7Ae5rA2Q4Tw6NqCh3G/j8ZHy5fliaSbFbA4u2ee7sS91aEE6tJAodSei3yPXpeHSy5mZQZMtE4YXeoD+Ywwn4vCQQJF+Yv8sIeJp3or9eJH4dlH5Ybj+DZB+NLDAlHSP8AgBxIt+Wg8vfbHvZCbKMDKMmsTWR34QsoI8ib0kelYq+Zhy8WZYStIsZWgImDXsASWO4JPMBfKsPE7UpEEgy6lIWWleI9443I5ONj1qr674dLA1Fd4jmWbMvIzNISxpgdIPQcuQ9N/fFdfKu+ZZNPjL6NI87o+eLD2l4iFQwRlSqsfGAVZ9rJcE8wb3239MRZ+CHJRp3bl82yAyEVph1jkP29J+XPqMWjhBQk4pkSkpy6VIQwQaNwxNDbz3Ne+L12jnPDsimShAeQr3mYYbjehv5j7ovoMBfo+yCxRvxHMDwRWIgfvMOv8N17n0xWp82c1mmd2vvGs+IICK+HUdhyrGb5OukFFh7DTQ5ZUzDFW7lm5VrIKGhXlu299MX3ishh4VM8d/bMzi9iqzy+XSkbljm3Zjhz5rO6EICOQJQqgDSAdQAHShVjFt7YcWefPpk4TSBRGw6Euyk/QBfocSlmVAfsrXbOfuocjENmWNpj6d61j8lBxe/0TcTaXKvrYsyyGya6gH+uOf8Aafi8TcUd3i72CM90VsgFUGgEEfCRuR0xav0QSLebVCSgKFb50T19aoH2xSSwEs3ajhozHD5UoP3bua5fBI1gH7rBeR9PLHKezM0/63EokJkiP2Su3hcdUBulJHIcifI1jtPAv/5INH/zMu3PnpO/1xyvtNwAJNOqruHGgrSlT8Qq99wemMmtGeQ79J2ekR4ZY/7Gb7RW0+KORdmo81vYkDYm7xaI87/tDILmFZFcLpkSQaomo7hx0F7hxut4UjJrmeFyxSFpWgHfKRs4qw43+8PF6HbzwD+j7tKI51yj00DoUDFNBOrxAML3sE7+oxkrVo3oB4/LJlGFq6BqJR/tFP8Ay5+deSvv64im4KG0TCYhG+AsdSX5B03Vh1VlBx72n4bxHJ97EvevlFJ0sKcBDyvmRttvttiHh/fCFNHgRwNMqPaFhZ0yD7reV8uYK4LFoCh4lJGWbu2aNiVcsA8Ug8iQBfodiOd3hi3DIDB3sDOUU/aQuQ5jvr4lIKXyYV6kHAUttmbzMk0MoAtmOvlyJUg2p8wSMEZ3OTJKssTQsyfehRFJB6MF2YHyOGr0KOez/HjCulWR4j8ULMUr1XUTpbrsa9sFZ7grTo8mVkSaIg64pQO8X0uvF7kj54RRZMZlDJkQFmAJkyhJAbzaLxAH/lt/pgDI5rOZTMDTEVIqyiAeR8Xd2h9v5YCHWg5GmQaUnjRRyUZgAD5XtjMN/wDxLkJfHPlB3rfGQ2kE+dWKv2xmDzBRzKHOOp8LsPZiMOshxiccppf77f54zGYj5PtAyyZLisx5yyf32/zwwTOyEG3c/wARxmMxAUGl4lKBtI4rl4j6euH3YvOPJK/eOz0u2pia+uMxmBL7WZFu4o1ZVyNjR3G2OOcKlOuVrOrlqvfdvPGYzFPHoqzoPbeQplFCEqNI+HboPLCvs5GBkWYABiTbAUT8+eMxmJskzfhcKtCupQdVlrF3vW/ntgztlGEgZUAUCKSgooClNbDGYzDraGFvbCBV4bBpULaR3QA5qCfqcIf0df20zfeXLuVPVTqUWD0NbWMeYzFP8WN0VCJrLE7kvuT6k4hzv3vU7/M4zGY6IGOg9tRp4VklXZSqWBsPhvl745xIP54zGYTxaf7GR0f9CEY7zMNQsBADW+93vg3hhvikJO5p9z6GXHuMxJ/e/wBAejnWTb+29Ve/XcYu/wChj481/wAuP/Fj3GYu9MYvnZg757/7yX/DHjnv6VD/AOcf/kIfnZ398ZjMR/yNHYX+iFiXcE2CDYO/NGv+Q+gxQOGTN30fiO0gA35ANsB5AYzGYtH7H+wM7dxWZhnssASA0J1AHn4uvnhTJk0XiksSoqxtHbIFAVjV2VGxN72cZjMRZOWwftvlEHDyQigoV0mha2RdeXyxT854BCU8JZBqK7at+tc/njMZikDA5kKzIykhhIPEDR5+eLN+lVyJoaJGqIlvXc8/PGYzDLYSm5SU6Bufr648xmMwhZH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" name="Блок-схема: перфолента 1"/>
          <p:cNvSpPr/>
          <p:nvPr/>
        </p:nvSpPr>
        <p:spPr>
          <a:xfrm>
            <a:off x="1509713" y="312738"/>
            <a:ext cx="5676900" cy="85725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4400" b="1" dirty="0">
                <a:solidFill>
                  <a:srgbClr val="008000"/>
                </a:solidFill>
              </a:rPr>
              <a:t>Поміркуй і відгадай!</a:t>
            </a:r>
            <a:endParaRPr lang="ru-RU" sz="4400" b="1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1763" y="1225550"/>
            <a:ext cx="6446837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b="1" dirty="0">
                <a:solidFill>
                  <a:schemeClr val="bg2">
                    <a:lumMod val="10000"/>
                  </a:schemeClr>
                </a:solidFill>
              </a:rPr>
              <a:t>Сніг її не лякає,</a:t>
            </a:r>
          </a:p>
          <a:p>
            <a:pPr algn="ctr">
              <a:defRPr/>
            </a:pPr>
            <a:r>
              <a:rPr lang="uk-UA" sz="4000" b="1" dirty="0">
                <a:solidFill>
                  <a:schemeClr val="bg2">
                    <a:lumMod val="10000"/>
                  </a:schemeClr>
                </a:solidFill>
              </a:rPr>
              <a:t>І на спеку не зважає.</a:t>
            </a:r>
          </a:p>
          <a:p>
            <a:pPr algn="ctr">
              <a:defRPr/>
            </a:pPr>
            <a:r>
              <a:rPr lang="uk-UA" sz="4000" b="1" dirty="0">
                <a:solidFill>
                  <a:schemeClr val="bg2">
                    <a:lumMod val="10000"/>
                  </a:schemeClr>
                </a:solidFill>
              </a:rPr>
              <a:t>Зеленіє навіть взимку,</a:t>
            </a:r>
          </a:p>
          <a:p>
            <a:pPr algn="ctr">
              <a:defRPr/>
            </a:pPr>
            <a:r>
              <a:rPr lang="uk-UA" sz="4000" b="1" dirty="0">
                <a:solidFill>
                  <a:schemeClr val="bg2">
                    <a:lumMod val="10000"/>
                  </a:schemeClr>
                </a:solidFill>
              </a:rPr>
              <a:t>Має голочок хустинку</a:t>
            </a:r>
            <a:r>
              <a:rPr lang="uk-UA" b="1" dirty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178" name="Picture 10" descr="http://ljuks.com.ua/images/sos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1150" y="3744913"/>
            <a:ext cx="1936750" cy="269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http://upload.wikimedia.org/wikipedia/commons/thumb/6/62/Junge_Zapfen.jpg/800px-Junge_Zapf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4511675"/>
            <a:ext cx="2497138" cy="187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363" y="6562725"/>
            <a:ext cx="34591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400" b="1" dirty="0" err="1">
                <a:solidFill>
                  <a:schemeClr val="bg1">
                    <a:lumMod val="95000"/>
                  </a:schemeClr>
                </a:solidFill>
              </a:rPr>
              <a:t>Білоножко</a:t>
            </a:r>
            <a:r>
              <a:rPr lang="uk-UA" sz="1400" b="1" dirty="0">
                <a:solidFill>
                  <a:schemeClr val="bg1">
                    <a:lumMod val="95000"/>
                  </a:schemeClr>
                </a:solidFill>
              </a:rPr>
              <a:t> Н.Д.Черкаська </a:t>
            </a:r>
            <a:r>
              <a:rPr lang="uk-UA" sz="1400" b="1" dirty="0" err="1">
                <a:solidFill>
                  <a:schemeClr val="bg1">
                    <a:lumMod val="95000"/>
                  </a:schemeClr>
                </a:solidFill>
              </a:rPr>
              <a:t>сп</a:t>
            </a:r>
            <a:r>
              <a:rPr lang="uk-UA" sz="1400" b="1" dirty="0">
                <a:solidFill>
                  <a:schemeClr val="bg1">
                    <a:lumMod val="95000"/>
                  </a:schemeClr>
                </a:solidFill>
              </a:rPr>
              <a:t>. ш. №18</a:t>
            </a:r>
            <a:endParaRPr lang="ru-RU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florapedia.ru/media/pic_full/0/4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69900"/>
            <a:ext cx="3378200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 descr="http://florapedia.ru/media/pic_full/0/4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69900"/>
            <a:ext cx="4484688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1763713" y="5300663"/>
            <a:ext cx="6146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4400" b="1">
                <a:solidFill>
                  <a:srgbClr val="003300"/>
                </a:solidFill>
              </a:rPr>
              <a:t>Модрина Кемпферта </a:t>
            </a:r>
            <a:endParaRPr lang="ru-RU" altLang="ru-RU" sz="4400" b="1">
              <a:solidFill>
                <a:srgbClr val="003300"/>
              </a:solidFill>
            </a:endParaRPr>
          </a:p>
        </p:txBody>
      </p:sp>
      <p:sp>
        <p:nvSpPr>
          <p:cNvPr id="43013" name="Прямоугольник 1"/>
          <p:cNvSpPr>
            <a:spLocks noChangeArrowheads="1"/>
          </p:cNvSpPr>
          <p:nvPr/>
        </p:nvSpPr>
        <p:spPr bwMode="auto">
          <a:xfrm>
            <a:off x="5630863" y="6453188"/>
            <a:ext cx="3459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1"/>
          <p:cNvSpPr>
            <a:spLocks noChangeArrowheads="1"/>
          </p:cNvSpPr>
          <p:nvPr/>
        </p:nvSpPr>
        <p:spPr bwMode="auto">
          <a:xfrm>
            <a:off x="887413" y="796925"/>
            <a:ext cx="77168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>
                <a:solidFill>
                  <a:srgbClr val="008000"/>
                </a:solidFill>
              </a:rPr>
              <a:t>Ліс — це диво, ліс — це казка.</a:t>
            </a:r>
          </a:p>
          <a:p>
            <a:pPr algn="ctr"/>
            <a:r>
              <a:rPr lang="ru-RU" altLang="ru-RU" sz="3600" b="1">
                <a:solidFill>
                  <a:srgbClr val="008000"/>
                </a:solidFill>
              </a:rPr>
              <a:t>То ж заходьте в ліс, будь ласка,</a:t>
            </a:r>
          </a:p>
          <a:p>
            <a:pPr algn="ctr"/>
            <a:r>
              <a:rPr lang="ru-RU" altLang="ru-RU" sz="3600" b="1">
                <a:solidFill>
                  <a:srgbClr val="008000"/>
                </a:solidFill>
              </a:rPr>
              <a:t>Але завжди пам’ятайте:</a:t>
            </a:r>
          </a:p>
          <a:p>
            <a:pPr algn="ctr"/>
            <a:r>
              <a:rPr lang="ru-RU" altLang="ru-RU" sz="3600" b="1">
                <a:solidFill>
                  <a:srgbClr val="008000"/>
                </a:solidFill>
              </a:rPr>
              <a:t>Диво-ліс охороняйте! </a:t>
            </a:r>
          </a:p>
        </p:txBody>
      </p:sp>
      <p:sp>
        <p:nvSpPr>
          <p:cNvPr id="44035" name="Прямоугольник 1"/>
          <p:cNvSpPr>
            <a:spLocks noChangeArrowheads="1"/>
          </p:cNvSpPr>
          <p:nvPr/>
        </p:nvSpPr>
        <p:spPr bwMode="auto">
          <a:xfrm>
            <a:off x="5657850" y="6542088"/>
            <a:ext cx="345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429000"/>
            <a:ext cx="3563937" cy="356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3"/>
          <p:cNvSpPr>
            <a:spLocks noChangeArrowheads="1"/>
          </p:cNvSpPr>
          <p:nvPr/>
        </p:nvSpPr>
        <p:spPr bwMode="auto">
          <a:xfrm>
            <a:off x="4324350" y="396240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 </a:t>
            </a:r>
          </a:p>
        </p:txBody>
      </p:sp>
      <p:sp>
        <p:nvSpPr>
          <p:cNvPr id="7171" name="Прямоугольник 4"/>
          <p:cNvSpPr>
            <a:spLocks noChangeArrowheads="1"/>
          </p:cNvSpPr>
          <p:nvPr/>
        </p:nvSpPr>
        <p:spPr bwMode="auto">
          <a:xfrm>
            <a:off x="825500" y="333375"/>
            <a:ext cx="79375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4400" b="1">
                <a:solidFill>
                  <a:srgbClr val="008000"/>
                </a:solidFill>
              </a:rPr>
              <a:t>Сосна</a:t>
            </a:r>
            <a:r>
              <a:rPr lang="ru-RU" altLang="ru-RU" sz="4400" b="1">
                <a:solidFill>
                  <a:srgbClr val="003300"/>
                </a:solidFill>
              </a:rPr>
              <a:t> - хвойне вічнозелене дерево 20 - </a:t>
            </a:r>
            <a:r>
              <a:rPr lang="en-US" altLang="ru-RU" sz="4400" b="1">
                <a:solidFill>
                  <a:srgbClr val="003300"/>
                </a:solidFill>
              </a:rPr>
              <a:t>8</a:t>
            </a:r>
            <a:r>
              <a:rPr lang="ru-RU" altLang="ru-RU" sz="4400" b="1">
                <a:solidFill>
                  <a:srgbClr val="003300"/>
                </a:solidFill>
              </a:rPr>
              <a:t>0 м заввишки. </a:t>
            </a:r>
          </a:p>
        </p:txBody>
      </p:sp>
      <p:sp>
        <p:nvSpPr>
          <p:cNvPr id="7172" name="Прямоугольник 1"/>
          <p:cNvSpPr>
            <a:spLocks noChangeArrowheads="1"/>
          </p:cNvSpPr>
          <p:nvPr/>
        </p:nvSpPr>
        <p:spPr bwMode="auto">
          <a:xfrm>
            <a:off x="4267200" y="1916113"/>
            <a:ext cx="4686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008000"/>
                </a:solidFill>
              </a:rPr>
              <a:t>Крона </a:t>
            </a:r>
            <a:r>
              <a:rPr lang="ru-RU" altLang="ru-RU" sz="4000" b="1">
                <a:solidFill>
                  <a:srgbClr val="030E02"/>
                </a:solidFill>
              </a:rPr>
              <a:t>його округла</a:t>
            </a:r>
          </a:p>
        </p:txBody>
      </p:sp>
      <p:sp>
        <p:nvSpPr>
          <p:cNvPr id="7173" name="Прямоугольник 2"/>
          <p:cNvSpPr>
            <a:spLocks noChangeArrowheads="1"/>
          </p:cNvSpPr>
          <p:nvPr/>
        </p:nvSpPr>
        <p:spPr bwMode="auto">
          <a:xfrm>
            <a:off x="4359275" y="3644900"/>
            <a:ext cx="4572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008000"/>
                </a:solidFill>
              </a:rPr>
              <a:t>Кора</a:t>
            </a:r>
            <a:r>
              <a:rPr lang="ru-RU" altLang="ru-RU" sz="4000" b="1">
                <a:solidFill>
                  <a:srgbClr val="030E02"/>
                </a:solidFill>
              </a:rPr>
              <a:t> світла, червоно-бура, злущується тонкими шарами. </a:t>
            </a:r>
          </a:p>
        </p:txBody>
      </p:sp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68475"/>
            <a:ext cx="3760787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Прямоугольник 4"/>
          <p:cNvSpPr>
            <a:spLocks noChangeArrowheads="1"/>
          </p:cNvSpPr>
          <p:nvPr/>
        </p:nvSpPr>
        <p:spPr bwMode="auto">
          <a:xfrm>
            <a:off x="5437188" y="6550025"/>
            <a:ext cx="350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827088" y="393700"/>
            <a:ext cx="799306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4400" b="1">
                <a:solidFill>
                  <a:srgbClr val="003300"/>
                </a:solidFill>
              </a:rPr>
              <a:t>У сосни листки – голчасті хвоїнки – живуть 2–3 роки.</a:t>
            </a:r>
          </a:p>
        </p:txBody>
      </p:sp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684213" y="3105150"/>
            <a:ext cx="7915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030E02"/>
                </a:solidFill>
              </a:rPr>
              <a:t> </a:t>
            </a:r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325688"/>
            <a:ext cx="4319588" cy="388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2101850"/>
            <a:ext cx="308292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Прямоугольник 3"/>
          <p:cNvSpPr>
            <a:spLocks noChangeArrowheads="1"/>
          </p:cNvSpPr>
          <p:nvPr/>
        </p:nvSpPr>
        <p:spPr bwMode="auto">
          <a:xfrm>
            <a:off x="5616575" y="6550025"/>
            <a:ext cx="350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755650" y="333375"/>
            <a:ext cx="7704138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400" b="1">
                <a:solidFill>
                  <a:srgbClr val="003300"/>
                </a:solidFill>
              </a:rPr>
              <a:t>Хвоїнки сосни розміщуються на гілках пучками. 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562225"/>
            <a:ext cx="2630487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0" name="Picture 8" descr="http://florapedia.ru/media/pic_full/0/11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2525713"/>
            <a:ext cx="4778375" cy="385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5435600" y="6550025"/>
            <a:ext cx="350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755650" y="333375"/>
            <a:ext cx="7848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400" b="1">
                <a:solidFill>
                  <a:srgbClr val="003300"/>
                </a:solidFill>
              </a:rPr>
              <a:t>Сосна  має усі органи, крім квіток і плодів.                          Насіння утворюється                          в шишках.</a:t>
            </a:r>
          </a:p>
        </p:txBody>
      </p:sp>
      <p:pic>
        <p:nvPicPr>
          <p:cNvPr id="55303" name="Picture 7" descr="http://img.ukrbio.com/data/articles/img/1502/n_76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2" y="3305975"/>
            <a:ext cx="4064511" cy="30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&amp;Fcy;&amp;acy;&amp;jcy;&amp;lcy;:Pinus sylvestris MHNT.BOT.2005.0.9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20" y="3271873"/>
            <a:ext cx="4097040" cy="30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Прямоугольник 2"/>
          <p:cNvSpPr>
            <a:spLocks noChangeArrowheads="1"/>
          </p:cNvSpPr>
          <p:nvPr/>
        </p:nvSpPr>
        <p:spPr bwMode="auto">
          <a:xfrm>
            <a:off x="5580063" y="6542088"/>
            <a:ext cx="3557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 Н.Д.Черкаська с 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7921625" cy="55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Прямоугольник 1"/>
          <p:cNvSpPr>
            <a:spLocks noChangeArrowheads="1"/>
          </p:cNvSpPr>
          <p:nvPr/>
        </p:nvSpPr>
        <p:spPr bwMode="auto">
          <a:xfrm>
            <a:off x="5684838" y="6550025"/>
            <a:ext cx="350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1400" b="1">
                <a:solidFill>
                  <a:srgbClr val="F2F2F2"/>
                </a:solidFill>
              </a:rPr>
              <a:t>Білоножко Н.Д.Черкаська  сп. ш. №18</a:t>
            </a:r>
            <a:endParaRPr lang="ru-RU" altLang="ru-RU" sz="1400" b="1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735</Words>
  <Application>Microsoft Office PowerPoint</Application>
  <PresentationFormat>Экран (4:3)</PresentationFormat>
  <Paragraphs>124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Arial</vt:lpstr>
      <vt:lpstr>Calibri</vt:lpstr>
      <vt:lpstr>Тема Office</vt:lpstr>
      <vt:lpstr>ХВОЙНІ РОСЛИНИ. ЗНАЧЕННЯ ХВОЙНИХ РОСЛИН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БілоножкоН.Д.</dc:creator>
  <cp:lastModifiedBy>User</cp:lastModifiedBy>
  <cp:revision>112</cp:revision>
  <dcterms:created xsi:type="dcterms:W3CDTF">2011-08-02T23:19:04Z</dcterms:created>
  <dcterms:modified xsi:type="dcterms:W3CDTF">2018-02-06T12:52:52Z</dcterms:modified>
</cp:coreProperties>
</file>