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F1B3-834C-4993-8C39-20ECA95C2025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8AE8-5C07-4DBB-B9A2-F7DA521D5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7EAC-5DFA-4594-A638-03402144DDC7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1ED49-21BA-44AF-86CD-480E8CC64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12/4/2020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251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Georgia" pitchFamily="18" charset="0"/>
              </a:rPr>
              <a:t>Скородинська загальноосвітня школа 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Georgia" pitchFamily="18" charset="0"/>
              </a:rPr>
              <a:t>І – ІІ ступенів – навчальний заклад, який надає освітні послуги для одержання базової загальної середньої освіти учням</a:t>
            </a:r>
            <a:endParaRPr lang="uk-UA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F:\DCIM\100OLYMP\P4221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132856"/>
            <a:ext cx="6480720" cy="34563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 descr="http://wallpaperswa.com/download/view?resolution=2560x1440&amp;file=MTkyMHgxMDgwLzIwMTIxMjIxL2Fic3RyYWN0IGJsYWNrIGFuZCB3aGl0ZSAzZCByZW5kZXIgZ3JhcGhpYyBhcnQgMTkyMHgxMDgwIHdhbGxwYXBlcl93YWxscGFwZXJzd2EuY29tXzI4LmpwZw==&amp;name=YWJzdHJhY3RfYmxhY2tfYW5kX3doaXRlXzNkX3JlbmRlcl9ncmFwaGljX2FydF8xOTIweDEwODBfd2FsbHBhcGVy"/>
            <p:cNvPicPr>
              <a:picLocks noChangeAspect="1" noChangeArrowheads="1"/>
            </p:cNvPicPr>
            <p:nvPr/>
          </p:nvPicPr>
          <p:blipFill>
            <a:blip r:embed="rId2" cstate="print"/>
            <a:srcRect l="3906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71406" y="357166"/>
              <a:ext cx="8929718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 smtClean="0"/>
                <a:t> </a:t>
              </a:r>
              <a:r>
                <a:rPr lang="uk-UA" sz="2800" b="1" i="1" u="sng" dirty="0" smtClean="0">
                  <a:solidFill>
                    <a:srgbClr val="C00000"/>
                  </a:solidFill>
                </a:rPr>
                <a:t>Метою</a:t>
              </a:r>
              <a:r>
                <a:rPr lang="uk-UA" sz="2800" u="sng" dirty="0" smtClean="0">
                  <a:solidFill>
                    <a:srgbClr val="C00000"/>
                  </a:solidFill>
                </a:rPr>
                <a:t> </a:t>
              </a:r>
              <a:r>
                <a:rPr lang="uk-UA" sz="2800" dirty="0" smtClean="0"/>
                <a:t> </a:t>
              </a:r>
              <a:r>
                <a:rPr lang="uk-UA" sz="2400" b="1" dirty="0" smtClean="0"/>
                <a:t>діяльності Скородинської ЗОШ І-ІІ ст. </a:t>
              </a:r>
              <a:r>
                <a:rPr lang="uk-UA" sz="2400" dirty="0" smtClean="0"/>
                <a:t>є:</a:t>
              </a:r>
            </a:p>
            <a:p>
              <a:pPr lvl="0">
                <a:buFont typeface="Wingdings" pitchFamily="2" charset="2"/>
                <a:buChar char="v"/>
              </a:pPr>
              <a:r>
                <a:rPr lang="uk-UA" sz="2400" dirty="0" smtClean="0"/>
                <a:t>створення єдиного освітнього простору;</a:t>
              </a:r>
            </a:p>
            <a:p>
              <a:pPr lvl="0">
                <a:buFont typeface="Wingdings" pitchFamily="2" charset="2"/>
                <a:buChar char="v"/>
              </a:pPr>
              <a:r>
                <a:rPr lang="uk-UA" sz="2400" dirty="0" smtClean="0"/>
                <a:t>забезпечення рівного доступу до якісної освіти;</a:t>
              </a:r>
            </a:p>
            <a:p>
              <a:pPr lvl="0">
                <a:buFont typeface="Wingdings" pitchFamily="2" charset="2"/>
                <a:buChar char="v"/>
              </a:pPr>
              <a:r>
                <a:rPr lang="uk-UA" sz="2400" dirty="0" smtClean="0"/>
                <a:t>створення умов для здобуття загальної середньої освіти, впровадження допрофільної підготовки і профільного навчання, поглибленого вивчення окремих предметів, забезпечення всебічного розвитку особистостей;</a:t>
              </a:r>
            </a:p>
            <a:p>
              <a:pPr lvl="0">
                <a:buFont typeface="Wingdings" pitchFamily="2" charset="2"/>
                <a:buChar char="v"/>
              </a:pPr>
              <a:r>
                <a:rPr lang="uk-UA" sz="2400" dirty="0" smtClean="0"/>
                <a:t>розробка та застосування сучасних педагогічних технологій, апробація освітніх інновацій, що суттєво поліпшують результати навчально-виховного процесу;</a:t>
              </a:r>
            </a:p>
            <a:p>
              <a:pPr lvl="0">
                <a:buFont typeface="Wingdings" pitchFamily="2" charset="2"/>
                <a:buChar char="v"/>
              </a:pPr>
              <a:r>
                <a:rPr lang="uk-UA" sz="2400" dirty="0" smtClean="0"/>
                <a:t>концентрація та ефективне використання наявних матеріально-технічних ресурсів, їх спрямування на задоволення освітніх потреб учнів (вихованців).</a:t>
              </a:r>
            </a:p>
            <a:p>
              <a:pPr lvl="0">
                <a:buFont typeface="Wingdings" pitchFamily="2" charset="2"/>
                <a:buChar char="v"/>
              </a:pPr>
              <a:endParaRPr lang="uk-UA" sz="2400" dirty="0"/>
            </a:p>
          </p:txBody>
        </p:sp>
      </p:grpSp>
      <p:pic>
        <p:nvPicPr>
          <p:cNvPr id="20" name="Рисунок 19" descr="F:\фото школа\IMG_20180322_1243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82588"/>
            <a:ext cx="2643174" cy="1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F:\фото школа\IMG_20180301_1359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429264"/>
            <a:ext cx="314324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C:\Users\Школа\Desktop\ДОКУМЕНТИ ДИРЕКТОРА\фото школа\IMG_20180314_151040.jpg"/>
          <p:cNvPicPr>
            <a:picLocks noChangeAspect="1" noChangeArrowheads="1"/>
          </p:cNvPicPr>
          <p:nvPr/>
        </p:nvPicPr>
        <p:blipFill>
          <a:blip r:embed="rId5" cstate="print"/>
          <a:srcRect l="-6452" t="25000" r="-3225" b="20000"/>
          <a:stretch>
            <a:fillRect/>
          </a:stretch>
        </p:blipFill>
        <p:spPr bwMode="auto">
          <a:xfrm>
            <a:off x="2428860" y="5357826"/>
            <a:ext cx="3714776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 descr="http://wallpaperswa.com/download/view?resolution=2560x1440&amp;file=MTkyMHgxMDgwLzIwMTIxMjIxL2Fic3RyYWN0IGJsYWNrIGFuZCB3aGl0ZSAzZCByZW5kZXIgZ3JhcGhpYyBhcnQgMTkyMHgxMDgwIHdhbGxwYXBlcl93YWxscGFwZXJzd2EuY29tXzI4LmpwZw==&amp;name=YWJzdHJhY3RfYmxhY2tfYW5kX3doaXRlXzNkX3JlbmRlcl9ncmFwaGljX2FydF8xOTIweDEwODBfd2FsbHBhcGVy"/>
            <p:cNvPicPr>
              <a:picLocks noChangeAspect="1" noChangeArrowheads="1"/>
            </p:cNvPicPr>
            <p:nvPr/>
          </p:nvPicPr>
          <p:blipFill>
            <a:blip r:embed="rId2" cstate="print"/>
            <a:srcRect l="3906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14250" y="836712"/>
              <a:ext cx="8929750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8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Завдання</a:t>
              </a:r>
              <a:r>
                <a:rPr lang="uk-UA" sz="2800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800" b="1" dirty="0" smtClean="0"/>
                <a:t>Скородинської ЗОШ І-ІІ ст. </a:t>
              </a:r>
              <a:r>
                <a:rPr lang="uk-UA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uk-UA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 typeface="Wingdings" pitchFamily="2" charset="2"/>
                <a:buChar char="Ø"/>
              </a:pPr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підвищити якість освітніх послуг у відповідності з освітніми стандартами;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забезпечити права дітей на вибір видів і форм діяльності, створити оптимальні умови для виявлення та розвитку творчої обдарованості кожного учня;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розвивати досвід партнерства, </a:t>
              </a:r>
              <a:r>
                <a:rPr lang="uk-UA" sz="2400" dirty="0" err="1" smtClean="0">
                  <a:latin typeface="Times New Roman" pitchFamily="18" charset="0"/>
                  <a:cs typeface="Times New Roman" pitchFamily="18" charset="0"/>
                </a:rPr>
                <a:t>волонтерства</a:t>
              </a:r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, самоврядування;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реалізовувати інтелектуальний потенціал та емоційний інтелект дітей та дорослих шляхом активного залучення до навчальної та суспільно – громадської діяльності;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здійснювати освітній процес відповідно до індивідуальних можливостей, інтересів, нахилів, здібностей учнів;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забезпечити збереження та зміцнення здоров’я дітей .</a:t>
              </a:r>
              <a:endParaRPr lang="uk-U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4294967295"/>
          </p:nvPr>
        </p:nvSpPr>
        <p:spPr>
          <a:xfrm rot="21272376">
            <a:off x="2087455" y="2104425"/>
            <a:ext cx="5576887" cy="25304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uk-UA" sz="2000" b="1" i="1" dirty="0" smtClean="0">
                <a:solidFill>
                  <a:srgbClr val="000000"/>
                </a:solidFill>
                <a:cs typeface="Times New Roman" pitchFamily="18" charset="0"/>
              </a:rPr>
              <a:t>спрямована на:</a:t>
            </a:r>
            <a:endParaRPr lang="ru-RU" sz="2000" b="1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0000"/>
                </a:solidFill>
                <a:cs typeface="Times New Roman" pitchFamily="18" charset="0"/>
              </a:rPr>
              <a:t>підвищення</a:t>
            </a:r>
            <a:r>
              <a:rPr lang="ru-RU" sz="20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0000"/>
                </a:solidFill>
                <a:cs typeface="Times New Roman" pitchFamily="18" charset="0"/>
              </a:rPr>
              <a:t>кваліфікації та професійної майстерності кожного педагогічного працівника;</a:t>
            </a:r>
          </a:p>
          <a:p>
            <a:pPr eaLnBrk="1" hangingPunct="1">
              <a:spcBef>
                <a:spcPct val="0"/>
              </a:spcBef>
            </a:pPr>
            <a:r>
              <a:rPr lang="uk-UA" sz="2000" b="1" i="1" dirty="0" smtClean="0">
                <a:solidFill>
                  <a:srgbClr val="000000"/>
                </a:solidFill>
                <a:cs typeface="Times New Roman" pitchFamily="18" charset="0"/>
              </a:rPr>
              <a:t> розвиток творчого потенціалу всього колективу навчального закладу;</a:t>
            </a:r>
          </a:p>
          <a:p>
            <a:pPr eaLnBrk="1" hangingPunct="1">
              <a:spcBef>
                <a:spcPct val="0"/>
              </a:spcBef>
            </a:pPr>
            <a:r>
              <a:rPr lang="uk-UA" sz="2000" b="1" i="1" dirty="0" smtClean="0">
                <a:solidFill>
                  <a:srgbClr val="000000"/>
                </a:solidFill>
                <a:cs typeface="Times New Roman" pitchFamily="18" charset="0"/>
              </a:rPr>
              <a:t>на досягнення позитивних наслідків навчально – виховного процесу.</a:t>
            </a:r>
            <a:endParaRPr lang="uk-UA" sz="2000" i="1" dirty="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1400" i="1" dirty="0" smtClean="0"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4388" y="5157788"/>
            <a:ext cx="1223962" cy="287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404664"/>
            <a:ext cx="5710238" cy="15605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Методична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робота школи</a:t>
            </a:r>
            <a:endParaRPr lang="ru-RU" sz="44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7" name="Picture 4" descr="SDC107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0648"/>
            <a:ext cx="2699792" cy="2024844"/>
          </a:xfrm>
          <a:prstGeom prst="rect">
            <a:avLst/>
          </a:prstGeom>
          <a:noFill/>
          <a:ln/>
        </p:spPr>
      </p:pic>
      <p:pic>
        <p:nvPicPr>
          <p:cNvPr id="8" name="Picture 2" descr="F:\DCIM\100OLYMP\P4221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1995">
            <a:off x="6813827" y="4190112"/>
            <a:ext cx="1935581" cy="14515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649288"/>
          </a:xfrm>
        </p:spPr>
        <p:txBody>
          <a:bodyPr/>
          <a:lstStyle/>
          <a:p>
            <a:pPr algn="ctr" eaLnBrk="1" hangingPunct="1"/>
            <a:r>
              <a:rPr lang="uk-UA" sz="3600" b="1" dirty="0" smtClean="0"/>
              <a:t>Науково-методична проблема школи </a:t>
            </a:r>
            <a:endParaRPr lang="ru-RU" sz="36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352929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A4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“ </a:t>
            </a:r>
            <a:r>
              <a:rPr lang="uk-UA" sz="3200" b="1" dirty="0" smtClean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A4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uk-UA" sz="3200" b="1" dirty="0" smtClean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A4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ауково – методичний супровід розвитку професійної компетентності педагогічних працівників в умовах впровадження концепції “ Нова українська школа ” ”</a:t>
            </a:r>
            <a:endParaRPr lang="ru-RU" sz="3200" b="1" dirty="0">
              <a:ln w="19050">
                <a:solidFill>
                  <a:srgbClr val="006600"/>
                </a:solidFill>
                <a:prstDash val="solid"/>
              </a:ln>
              <a:solidFill>
                <a:srgbClr val="00A4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 flipH="1">
            <a:off x="2915816" y="4005064"/>
            <a:ext cx="3240087" cy="1152525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6600"/>
                </a:solidFill>
              </a:rPr>
              <a:t>2020 </a:t>
            </a:r>
            <a:r>
              <a:rPr lang="uk-UA" sz="3200" b="1" dirty="0">
                <a:solidFill>
                  <a:srgbClr val="006600"/>
                </a:solidFill>
              </a:rPr>
              <a:t>– </a:t>
            </a:r>
            <a:r>
              <a:rPr lang="uk-UA" sz="3200" b="1" dirty="0" smtClean="0">
                <a:solidFill>
                  <a:srgbClr val="006600"/>
                </a:solidFill>
              </a:rPr>
              <a:t>2025 </a:t>
            </a:r>
            <a:r>
              <a:rPr lang="uk-UA" sz="3200" b="1" dirty="0">
                <a:solidFill>
                  <a:srgbClr val="006600"/>
                </a:solidFill>
              </a:rPr>
              <a:t>рік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3074" name="Picture 2" descr="C:\Users\Школа\Desktop\фОТО ДО АТЕСТАЦІЇ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085184"/>
            <a:ext cx="2066925" cy="1589112"/>
          </a:xfrm>
          <a:prstGeom prst="rect">
            <a:avLst/>
          </a:prstGeom>
          <a:noFill/>
        </p:spPr>
      </p:pic>
      <p:pic>
        <p:nvPicPr>
          <p:cNvPr id="3075" name="Picture 3" descr="C:\Users\Школа\Desktop\фОТО ДО АТЕСТАЦІЇ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365104"/>
            <a:ext cx="2447925" cy="1866900"/>
          </a:xfrm>
          <a:prstGeom prst="rect">
            <a:avLst/>
          </a:prstGeom>
          <a:noFill/>
        </p:spPr>
      </p:pic>
      <p:pic>
        <p:nvPicPr>
          <p:cNvPr id="3076" name="Picture 4" descr="C:\Users\Школа\Desktop\фОТО ДО АТЕСТАЦІЇ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2143125" cy="2133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1844824"/>
          <a:ext cx="7128791" cy="4689622"/>
        </p:xfrm>
        <a:graphic>
          <a:graphicData uri="http://schemas.openxmlformats.org/drawingml/2006/table">
            <a:tbl>
              <a:tblPr/>
              <a:tblGrid>
                <a:gridCol w="351134"/>
                <a:gridCol w="2286270"/>
                <a:gridCol w="810989"/>
                <a:gridCol w="881735"/>
                <a:gridCol w="958724"/>
                <a:gridCol w="958204"/>
                <a:gridCol w="881735"/>
              </a:tblGrid>
              <a:tr h="81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uk-UA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п/</a:t>
                      </a:r>
                      <a:r>
                        <a:rPr lang="uk-UA" sz="11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uk-UA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Прізвище ім’я по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батькові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Calibri"/>
                          <a:cs typeface="Times New Roman"/>
                        </a:rPr>
                        <a:t>Павлина Леся Петрівна</a:t>
                      </a:r>
                      <a:endParaRPr lang="uk-UA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Слота Оксана Романівна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Шевців Оксана Романівна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Calibri"/>
                          <a:cs typeface="Times New Roman"/>
                        </a:rPr>
                        <a:t>Івашків Оксана Богданівна</a:t>
                      </a:r>
                      <a:endParaRPr lang="uk-UA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Кирилів Оксана Петрівна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Дуриш Ірина Миколаївна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Боднар Ганна Антонівна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Госович Олександр Євгенійович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Драбик Михайло Степанович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Смикалюк Віталій Іванович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Шевців Віра Мирославівна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Швак Світлана Іванівна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Гапій Ірина Михайлівна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Шевців Борис Степанович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Повшок Світлана Володимирівна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Когут Ольга Михайлівна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Перспективний план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атестації педагогічних працівників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624" y="2132856"/>
          <a:ext cx="6720408" cy="4505058"/>
        </p:xfrm>
        <a:graphic>
          <a:graphicData uri="http://schemas.openxmlformats.org/drawingml/2006/table">
            <a:tbl>
              <a:tblPr/>
              <a:tblGrid>
                <a:gridCol w="331019"/>
                <a:gridCol w="2155297"/>
                <a:gridCol w="764530"/>
                <a:gridCol w="831224"/>
                <a:gridCol w="903802"/>
                <a:gridCol w="903312"/>
                <a:gridCol w="831224"/>
              </a:tblGrid>
              <a:tr h="782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Прізвище ім’я по</a:t>
                      </a:r>
                      <a:endParaRPr lang="uk-UA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Calibri"/>
                          <a:cs typeface="Times New Roman"/>
                        </a:rPr>
                        <a:t>батькові</a:t>
                      </a:r>
                      <a:endParaRPr lang="uk-UA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Павлина Леся Петрівна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Слота Оксана Романівна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Шевців Оксана Романівна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Івашків Оксана Богданівна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Кирилів Оксана Петрівна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Дуриш Ірина Миколаївна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Боднар Ганна Антонівна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Госович Олександр Євгенійович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Драбик Михайло Степанович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Смикалюк Віталій Іванович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Шевців Віра Мирославівна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Швак Світлана Іванівна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Гапій Ірина Михайлівна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Шевців Борис Степанович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Повшок Світлана Володимирівна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Когут Ольга Михайлівна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uk-UA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9552" y="260648"/>
            <a:ext cx="806563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Перспективний план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курсової перепідготовки педагогічних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працівників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</TotalTime>
  <Words>431</Words>
  <Application>Microsoft Office PowerPoint</Application>
  <PresentationFormat>Экран (4:3)</PresentationFormat>
  <Paragraphs>207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Default Theme</vt:lpstr>
      <vt:lpstr>Слайд 1</vt:lpstr>
      <vt:lpstr>Слайд 2</vt:lpstr>
      <vt:lpstr>Слайд 3</vt:lpstr>
      <vt:lpstr>Слайд 4</vt:lpstr>
      <vt:lpstr>Науково-методична проблема школи 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3</cp:revision>
  <dcterms:created xsi:type="dcterms:W3CDTF">2020-12-04T12:24:45Z</dcterms:created>
  <dcterms:modified xsi:type="dcterms:W3CDTF">2020-12-04T12:31:01Z</dcterms:modified>
</cp:coreProperties>
</file>