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70" r:id="rId10"/>
    <p:sldId id="271" r:id="rId11"/>
    <p:sldId id="261" r:id="rId12"/>
    <p:sldId id="267" r:id="rId13"/>
    <p:sldId id="266" r:id="rId14"/>
    <p:sldId id="262" r:id="rId15"/>
    <p:sldId id="263" r:id="rId16"/>
    <p:sldId id="272" r:id="rId17"/>
    <p:sldId id="264" r:id="rId18"/>
    <p:sldId id="268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26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explosion val="2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explosion val="16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5.5194471052985743E-2"/>
                  <c:y val="0.13272527374756116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8691914086210938"/>
                  <c:y val="-0.191249229439540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55140472539463736"/>
                  <c:y val="7.857772015786161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51559982627685852"/>
                  <c:y val="0.24347092206694501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51485769191611142"/>
                  <c:y val="0.2000045756992240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41673504698680747"/>
                  <c:y val="9.11682649838261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Вища категорія</c:v>
                </c:pt>
                <c:pt idx="1">
                  <c:v>І категорія</c:v>
                </c:pt>
                <c:pt idx="2">
                  <c:v>ІІ категорія</c:v>
                </c:pt>
                <c:pt idx="3">
                  <c:v>Спеціаліст</c:v>
                </c:pt>
                <c:pt idx="4">
                  <c:v>"Учитель методист"</c:v>
                </c:pt>
                <c:pt idx="5">
                  <c:v>"Старший учитель"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0B-42B8-BC47-E0FC9E396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86168325039213E-2"/>
          <c:y val="0.13964550045509685"/>
          <c:w val="0.89182085936982747"/>
          <c:h val="0.830624990083071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explosion val="12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57-4841-B2CD-0496D722DC24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57-4841-B2CD-0496D722DC24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57-4841-B2CD-0496D722DC2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Цілком задоволені</c:v>
                </c:pt>
                <c:pt idx="1">
                  <c:v>Переважно задоволені</c:v>
                </c:pt>
                <c:pt idx="2">
                  <c:v>Не задоволені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0.93</c:v>
                </c:pt>
                <c:pt idx="1">
                  <c:v>7.0000000000000007E-2</c:v>
                </c:pt>
                <c:pt idx="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057-4841-B2CD-0496D722DC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431BA1-A815-4605-A991-9188657332AF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5B23B-BA80-4EB7-AB63-F67E29E7AB0D}" type="datetime1">
              <a:rPr lang="ru-RU" noProof="0" smtClean="0"/>
              <a:t>27.06.2023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47480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12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6497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14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2432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15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7633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0733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1830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4507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dirty="0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0582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5808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0985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9504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Текст 4">
            <a:extLst>
              <a:ext uri="{FF2B5EF4-FFF2-40B4-BE49-F238E27FC236}">
                <a16:creationId xmlns=""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=""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 2">
            <a:extLst>
              <a:ext uri="{FF2B5EF4-FFF2-40B4-BE49-F238E27FC236}">
                <a16:creationId xmlns=""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=""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Правый столбец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 1">
            <a:extLst>
              <a:ext uri="{FF2B5EF4-FFF2-40B4-BE49-F238E27FC236}">
                <a16:creationId xmlns=""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Текст 3">
            <a:extLst>
              <a:ext uri="{FF2B5EF4-FFF2-40B4-BE49-F238E27FC236}">
                <a16:creationId xmlns=""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=""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 3">
            <a:extLst>
              <a:ext uri="{FF2B5EF4-FFF2-40B4-BE49-F238E27FC236}">
                <a16:creationId xmlns=""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">
            <a:extLst>
              <a:ext uri="{FF2B5EF4-FFF2-40B4-BE49-F238E27FC236}">
                <a16:creationId xmlns=""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Левый заголовок">
            <a:extLst>
              <a:ext uri="{FF2B5EF4-FFF2-40B4-BE49-F238E27FC236}">
                <a16:creationId xmlns=""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А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Правый заголовок">
            <a:extLst>
              <a:ext uri="{FF2B5EF4-FFF2-40B4-BE49-F238E27FC236}">
                <a16:creationId xmlns=""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Б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одзаголовок">
            <a:extLst>
              <a:ext uri="{FF2B5EF4-FFF2-40B4-BE49-F238E27FC236}">
                <a16:creationId xmlns=""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0" name="Подпись">
            <a:extLst>
              <a:ext uri="{FF2B5EF4-FFF2-40B4-BE49-F238E27FC236}">
                <a16:creationId xmlns=""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видео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Имя</a:t>
            </a: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Контактный номер или электронная почта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=""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Звезда: 4 точки 36">
              <a:extLst>
                <a:ext uri="{FF2B5EF4-FFF2-40B4-BE49-F238E27FC236}">
                  <a16:creationId xmlns=""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Звезда: 4 точки 38">
              <a:extLst>
                <a:ext uri="{FF2B5EF4-FFF2-40B4-BE49-F238E27FC236}">
                  <a16:creationId xmlns=""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Звезда: 4 точки 43">
              <a:extLst>
                <a:ext uri="{FF2B5EF4-FFF2-40B4-BE49-F238E27FC236}">
                  <a16:creationId xmlns=""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 7">
            <a:extLst>
              <a:ext uri="{FF2B5EF4-FFF2-40B4-BE49-F238E27FC236}">
                <a16:creationId xmlns=""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ru-RU" sz="1200" b="1" dirty="0">
              <a:solidFill>
                <a:srgbClr val="093C7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=""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=""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Звезда: 4 точки 23">
              <a:extLst>
                <a:ext uri="{FF2B5EF4-FFF2-40B4-BE49-F238E27FC236}">
                  <a16:creationId xmlns=""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Звезда: 4 точки 25">
              <a:extLst>
                <a:ext uri="{FF2B5EF4-FFF2-40B4-BE49-F238E27FC236}">
                  <a16:creationId xmlns=""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Звезда: 4 точки 30">
              <a:extLst>
                <a:ext uri="{FF2B5EF4-FFF2-40B4-BE49-F238E27FC236}">
                  <a16:creationId xmlns=""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Надпись 32">
            <a:extLst>
              <a:ext uri="{FF2B5EF4-FFF2-40B4-BE49-F238E27FC236}">
                <a16:creationId xmlns=""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ru-RU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Иван Воронков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/>
              <a:t>Стиль образца заголовка</a:t>
            </a:r>
            <a:endParaRPr lang="ru-RU" dirty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ru-RU"/>
              <a:t>Вставьте нижний колонтитул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опка книг" title="Стопка книг">
            <a:extLst>
              <a:ext uri="{FF2B5EF4-FFF2-40B4-BE49-F238E27FC236}">
                <a16:creationId xmlns=""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5708" y="196079"/>
            <a:ext cx="7432898" cy="6415904"/>
          </a:xfrm>
        </p:spPr>
      </p:pic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43" y="1306421"/>
            <a:ext cx="4685097" cy="3326539"/>
          </a:xfrm>
        </p:spPr>
        <p:txBody>
          <a:bodyPr rtlCol="0"/>
          <a:lstStyle/>
          <a:p>
            <a:r>
              <a:rPr lang="ru-RU" sz="3600" noProof="1"/>
              <a:t>Звіт керівника ЗЗСО l-lll ст.- ЗДО </a:t>
            </a:r>
            <a:r>
              <a:rPr lang="ru-RU" sz="3600" noProof="1" smtClean="0"/>
              <a:t>с.Скелівка</a:t>
            </a:r>
            <a:br>
              <a:rPr lang="ru-RU" sz="3600" noProof="1" smtClean="0"/>
            </a:br>
            <a:r>
              <a:rPr lang="ru-RU" sz="3600" noProof="1" smtClean="0"/>
              <a:t>Скалич </a:t>
            </a:r>
            <a:r>
              <a:rPr lang="ru-RU" sz="3600" noProof="1"/>
              <a:t>Світлани Миколаївни </a:t>
            </a:r>
            <a:r>
              <a:rPr lang="ru-RU" sz="3600" noProof="1" smtClean="0"/>
              <a:t>за</a:t>
            </a:r>
            <a:br>
              <a:rPr lang="ru-RU" sz="3600" noProof="1" smtClean="0"/>
            </a:br>
            <a:r>
              <a:rPr lang="ru-RU" sz="3600" noProof="1" smtClean="0"/>
              <a:t>2022 </a:t>
            </a:r>
            <a:r>
              <a:rPr lang="ru-RU" sz="3600" noProof="1"/>
              <a:t>- 2023 н.р.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9F6637A5-89F6-4BE7-8110-E7FE695ED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6393352" y="5006487"/>
            <a:ext cx="1012825" cy="1012825"/>
            <a:chOff x="7950627" y="2930800"/>
            <a:chExt cx="1012825" cy="1012825"/>
          </a:xfrm>
        </p:grpSpPr>
        <p:sp>
          <p:nvSpPr>
            <p:cNvPr id="73" name="Полилиния: фигура 72">
              <a:extLst>
                <a:ext uri="{FF2B5EF4-FFF2-40B4-BE49-F238E27FC236}">
                  <a16:creationId xmlns=""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=""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=""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=""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E4521EC-6C70-431C-B551-CD76EB247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Полилиния: фигура 82">
              <a:extLst>
                <a:ext uri="{FF2B5EF4-FFF2-40B4-BE49-F238E27FC236}">
                  <a16:creationId xmlns=""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=""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=""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Полилиния: фигура 78">
              <a:extLst>
                <a:ext uri="{FF2B5EF4-FFF2-40B4-BE49-F238E27FC236}">
                  <a16:creationId xmlns=""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=""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=""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97" name="Полилиния: фигура 96">
            <a:extLst>
              <a:ext uri="{FF2B5EF4-FFF2-40B4-BE49-F238E27FC236}">
                <a16:creationId xmlns=""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55288" y="3610967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Задоволення освітнім середовищем та умовами праці у ЗО </a:t>
            </a:r>
            <a:endParaRPr lang="ru-RU" noProof="1"/>
          </a:p>
        </p:txBody>
      </p:sp>
      <p:graphicFrame>
        <p:nvGraphicFramePr>
          <p:cNvPr id="18" name="Диаграмма 17" descr="Кольцевая диаграмма">
            <a:extLst>
              <a:ext uri="{FF2B5EF4-FFF2-40B4-BE49-F238E27FC236}">
                <a16:creationId xmlns="" xmlns:a16="http://schemas.microsoft.com/office/drawing/2014/main" id="{0932BD6B-3FDB-44E8-B9F4-A87741333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184227"/>
              </p:ext>
            </p:extLst>
          </p:nvPr>
        </p:nvGraphicFramePr>
        <p:xfrm>
          <a:off x="1820086" y="1818074"/>
          <a:ext cx="2395855" cy="257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 10" descr="Кольцевая диаграмма">
            <a:extLst>
              <a:ext uri="{FF2B5EF4-FFF2-40B4-BE49-F238E27FC236}">
                <a16:creationId xmlns="" xmlns:a16="http://schemas.microsoft.com/office/drawing/2014/main" id="{28396D65-FD6F-4216-8665-141EFADB7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407088"/>
              </p:ext>
            </p:extLst>
          </p:nvPr>
        </p:nvGraphicFramePr>
        <p:xfrm>
          <a:off x="4964173" y="1784433"/>
          <a:ext cx="2582753" cy="277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 13" descr="Кольцевая диаграмма">
            <a:extLst>
              <a:ext uri="{FF2B5EF4-FFF2-40B4-BE49-F238E27FC236}">
                <a16:creationId xmlns="" xmlns:a16="http://schemas.microsoft.com/office/drawing/2014/main" id="{5EAA04CD-8726-4133-81C5-B96E454A4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948355"/>
              </p:ext>
            </p:extLst>
          </p:nvPr>
        </p:nvGraphicFramePr>
        <p:xfrm>
          <a:off x="1952625" y="1726082"/>
          <a:ext cx="6381750" cy="277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dirty="0" smtClean="0"/>
              <a:pPr rtl="0"/>
              <a:t>10</a:t>
            </a:fld>
            <a:endParaRPr lang="ru-RU" noProof="1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Атестація педагогічних працівників</a:t>
            </a:r>
            <a:endParaRPr lang="ru-RU" noProof="1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 rtl="0"/>
              <a:t>11</a:t>
            </a:fld>
            <a:endParaRPr lang="ru-RU" noProof="1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педагоги та 1 бібліотекар</a:t>
            </a:r>
          </a:p>
          <a:p>
            <a:r>
              <a:rPr lang="uk-UA" sz="2800" dirty="0" smtClean="0"/>
              <a:t>Рішенням атестаційної комісії  </a:t>
            </a:r>
            <a:r>
              <a:rPr lang="en-US" sz="2800" dirty="0" err="1"/>
              <a:t>ll</a:t>
            </a:r>
            <a:r>
              <a:rPr lang="en-US" sz="2800" dirty="0"/>
              <a:t> </a:t>
            </a:r>
            <a:r>
              <a:rPr lang="uk-UA" sz="2800" dirty="0" smtClean="0"/>
              <a:t>рівня</a:t>
            </a:r>
          </a:p>
          <a:p>
            <a:pPr lvl="1"/>
            <a:r>
              <a:rPr lang="uk-UA" sz="2000" dirty="0" smtClean="0"/>
              <a:t>Підтверджено </a:t>
            </a:r>
            <a:r>
              <a:rPr lang="uk-UA" sz="2000" dirty="0"/>
              <a:t>раніше присвоєну кваліфікаційну категорію "спеціаліст вищої категорії" </a:t>
            </a:r>
            <a:r>
              <a:rPr lang="uk-UA" sz="2000" dirty="0" err="1"/>
              <a:t>Гнатишак</a:t>
            </a:r>
            <a:r>
              <a:rPr lang="uk-UA" sz="2000" dirty="0"/>
              <a:t> </a:t>
            </a:r>
            <a:r>
              <a:rPr lang="uk-UA" sz="2000" dirty="0" smtClean="0"/>
              <a:t>О.Й.</a:t>
            </a:r>
          </a:p>
          <a:p>
            <a:pPr lvl="1"/>
            <a:r>
              <a:rPr lang="uk-UA" sz="2000" dirty="0" smtClean="0"/>
              <a:t>Присвоєно </a:t>
            </a:r>
            <a:r>
              <a:rPr lang="uk-UA" sz="2000" dirty="0"/>
              <a:t>кваліфікаційну </a:t>
            </a:r>
            <a:r>
              <a:rPr lang="uk-UA" sz="2000" dirty="0" err="1"/>
              <a:t>категорію"спеціаліст</a:t>
            </a:r>
            <a:r>
              <a:rPr lang="uk-UA" sz="2000" dirty="0"/>
              <a:t> вищої категорії" Мельник М.Л</a:t>
            </a:r>
            <a:r>
              <a:rPr lang="uk-UA" sz="2000" dirty="0" smtClean="0"/>
              <a:t>.</a:t>
            </a:r>
          </a:p>
          <a:p>
            <a:r>
              <a:rPr lang="uk-UA" sz="2800" dirty="0" smtClean="0"/>
              <a:t>Рішенням атестаційної комісії І рівня</a:t>
            </a:r>
          </a:p>
          <a:p>
            <a:pPr lvl="1"/>
            <a:r>
              <a:rPr lang="uk-UA" sz="2000" dirty="0"/>
              <a:t>Присвоєно кваліфікаційну категорію "спеціаліст </a:t>
            </a:r>
            <a:r>
              <a:rPr lang="en-US" sz="2000" dirty="0" err="1"/>
              <a:t>ll</a:t>
            </a:r>
            <a:r>
              <a:rPr lang="en-US" sz="2000" dirty="0"/>
              <a:t> </a:t>
            </a:r>
            <a:r>
              <a:rPr lang="uk-UA" sz="2000" dirty="0"/>
              <a:t>категорії " </a:t>
            </a:r>
            <a:r>
              <a:rPr lang="uk-UA" sz="2000" dirty="0" err="1"/>
              <a:t>Гнатишак</a:t>
            </a:r>
            <a:r>
              <a:rPr lang="uk-UA" sz="2000" dirty="0"/>
              <a:t> </a:t>
            </a:r>
            <a:r>
              <a:rPr lang="uk-UA" sz="2000" dirty="0" smtClean="0"/>
              <a:t>Н.І.</a:t>
            </a:r>
          </a:p>
          <a:p>
            <a:pPr lvl="1"/>
            <a:r>
              <a:rPr lang="uk-UA" sz="2000" dirty="0" smtClean="0"/>
              <a:t>Встановлений </a:t>
            </a:r>
            <a:r>
              <a:rPr lang="uk-UA" sz="2000" dirty="0"/>
              <a:t>12 </a:t>
            </a:r>
            <a:r>
              <a:rPr lang="uk-UA" sz="2000" dirty="0" err="1"/>
              <a:t>тар.розряд</a:t>
            </a:r>
            <a:r>
              <a:rPr lang="uk-UA" sz="2000" dirty="0"/>
              <a:t> асистенту вчителя </a:t>
            </a:r>
            <a:r>
              <a:rPr lang="uk-UA" sz="2000" dirty="0" err="1"/>
              <a:t>Бучковській</a:t>
            </a:r>
            <a:r>
              <a:rPr lang="uk-UA" sz="2000" dirty="0"/>
              <a:t> Т.І. та </a:t>
            </a:r>
            <a:r>
              <a:rPr lang="uk-UA" sz="2000" dirty="0" err="1"/>
              <a:t>бібліотекарю</a:t>
            </a:r>
            <a:r>
              <a:rPr lang="uk-UA" sz="2000" dirty="0"/>
              <a:t> </a:t>
            </a:r>
            <a:r>
              <a:rPr lang="uk-UA" sz="2000" dirty="0" err="1"/>
              <a:t>Устяновській</a:t>
            </a:r>
            <a:r>
              <a:rPr lang="uk-UA" sz="2000" dirty="0"/>
              <a:t> Г.В</a:t>
            </a:r>
            <a:endParaRPr lang="uk-UA" sz="2000" dirty="0" smtClean="0"/>
          </a:p>
          <a:p>
            <a:pPr lvl="2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пка книг" title="стопка книг">
            <a:extLst>
              <a:ext uri="{FF2B5EF4-FFF2-40B4-BE49-F238E27FC236}">
                <a16:creationId xmlns=""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26984">
            <a:off x="615986" y="658597"/>
            <a:ext cx="2883111" cy="848861"/>
          </a:xfrm>
        </p:spPr>
        <p:txBody>
          <a:bodyPr rtlCol="0"/>
          <a:lstStyle/>
          <a:p>
            <a:pPr rtl="0"/>
            <a:r>
              <a:rPr lang="ru-RU" noProof="1" smtClean="0"/>
              <a:t>Виховна робота спрямована на:</a:t>
            </a:r>
            <a:endParaRPr lang="ru-RU" noProof="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dirty="0" smtClean="0"/>
              <a:pPr rtl="0"/>
              <a:t>12</a:t>
            </a:fld>
            <a:endParaRPr lang="ru-RU" noProof="1"/>
          </a:p>
        </p:txBody>
      </p:sp>
      <p:pic>
        <p:nvPicPr>
          <p:cNvPr id="12" name="Рисунок 11" descr="Логотип крупным планом&#10;&#10;Автоматически созданное описание">
            <a:extLst>
              <a:ext uri="{FF2B5EF4-FFF2-40B4-BE49-F238E27FC236}">
                <a16:creationId xmlns=""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63336">
            <a:off x="10769863" y="34317"/>
            <a:ext cx="1274174" cy="128027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83771" y="2020389"/>
            <a:ext cx="57215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Створення умов для розумового, морального, фізичного розвитку учнів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Турботу про здоров'я учнів, пропаганду здорового способу життя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Естетичне, екологічне та трудове виховання, як одна з складових підготовки учнів до дорослого життя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Продовження спільної роботи психолого-педагогічної служби педагогами, учнями, батьками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Пріоритетними напрямками виховної роботи у 2022-2023 н. р. були національно патріотичне виховання  та духовний розвиток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uk-UA" sz="3600" dirty="0" smtClean="0"/>
              <a:t>За кошти міської ради придбано:</a:t>
            </a:r>
          </a:p>
          <a:p>
            <a:pPr lvl="1"/>
            <a:r>
              <a:rPr lang="uk-UA" sz="2800" dirty="0" smtClean="0"/>
              <a:t>Дитячий майданчик</a:t>
            </a:r>
          </a:p>
          <a:p>
            <a:pPr lvl="1"/>
            <a:r>
              <a:rPr lang="uk-UA" sz="2800" dirty="0" smtClean="0"/>
              <a:t>Будівельні матеріали, фарбу</a:t>
            </a:r>
          </a:p>
          <a:p>
            <a:pPr lvl="1"/>
            <a:r>
              <a:rPr lang="uk-UA" sz="2800" dirty="0" smtClean="0"/>
              <a:t>2 </a:t>
            </a:r>
            <a:r>
              <a:rPr lang="uk-UA" sz="2800" dirty="0" err="1" smtClean="0"/>
              <a:t>хромбуки</a:t>
            </a:r>
            <a:r>
              <a:rPr lang="uk-UA" sz="2800" dirty="0" smtClean="0"/>
              <a:t> для </a:t>
            </a:r>
            <a:r>
              <a:rPr lang="uk-UA" sz="2800" dirty="0" err="1" smtClean="0"/>
              <a:t>вистелів</a:t>
            </a:r>
            <a:endParaRPr lang="uk-UA" sz="2800" dirty="0" smtClean="0"/>
          </a:p>
          <a:p>
            <a:pPr lvl="1"/>
            <a:r>
              <a:rPr lang="uk-UA" sz="2800" dirty="0" smtClean="0"/>
              <a:t>1 </a:t>
            </a:r>
            <a:r>
              <a:rPr lang="uk-UA" sz="2800" dirty="0" err="1" smtClean="0"/>
              <a:t>компютер</a:t>
            </a:r>
            <a:endParaRPr lang="uk-UA" sz="2800" dirty="0" smtClean="0"/>
          </a:p>
          <a:p>
            <a:pPr lvl="1"/>
            <a:r>
              <a:rPr lang="uk-UA" sz="2800" dirty="0" smtClean="0"/>
              <a:t>1 </a:t>
            </a:r>
            <a:r>
              <a:rPr lang="uk-UA" sz="2800" dirty="0" err="1" smtClean="0"/>
              <a:t>магніто</a:t>
            </a:r>
            <a:r>
              <a:rPr lang="uk-UA" sz="2800" dirty="0" smtClean="0"/>
              <a:t>-крейдяна дошка</a:t>
            </a:r>
          </a:p>
          <a:p>
            <a:pPr lvl="1"/>
            <a:endParaRPr lang="uk-UA" sz="2800" dirty="0" smtClean="0"/>
          </a:p>
          <a:p>
            <a:r>
              <a:rPr lang="uk-UA" sz="3600" dirty="0" smtClean="0"/>
              <a:t>За кошти батьків, вчителів, спонсорів:</a:t>
            </a:r>
          </a:p>
          <a:p>
            <a:pPr lvl="1"/>
            <a:r>
              <a:rPr lang="uk-UA" sz="2800" dirty="0" smtClean="0"/>
              <a:t>Пофарбовано та оновлено спортзал</a:t>
            </a:r>
          </a:p>
          <a:p>
            <a:pPr lvl="1"/>
            <a:r>
              <a:rPr lang="uk-UA" sz="2800" dirty="0" err="1" smtClean="0"/>
              <a:t>Оснащено</a:t>
            </a:r>
            <a:r>
              <a:rPr lang="uk-UA" sz="2800" dirty="0" smtClean="0"/>
              <a:t> укриття для всієї школи</a:t>
            </a:r>
          </a:p>
          <a:p>
            <a:pPr lvl="1"/>
            <a:r>
              <a:rPr lang="uk-UA" sz="2800" dirty="0" smtClean="0"/>
              <a:t>Зроблений поточний ремонт </a:t>
            </a:r>
            <a:r>
              <a:rPr lang="uk-UA" sz="2800" dirty="0"/>
              <a:t>у</a:t>
            </a:r>
            <a:r>
              <a:rPr lang="uk-UA" sz="2800" dirty="0" smtClean="0"/>
              <a:t> кабінетах</a:t>
            </a:r>
            <a:endParaRPr lang="uk-UA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Фінансово-господарська діяльність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61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26984">
            <a:off x="675742" y="541205"/>
            <a:ext cx="3647174" cy="848861"/>
          </a:xfrm>
        </p:spPr>
        <p:txBody>
          <a:bodyPr rtlCol="0"/>
          <a:lstStyle/>
          <a:p>
            <a:pPr rtl="0"/>
            <a:r>
              <a:rPr lang="ru-RU" noProof="1" smtClean="0"/>
              <a:t>Проблеми, які залишилися невирішеними</a:t>
            </a:r>
            <a:endParaRPr lang="ru-RU" noProof="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 rtl="0"/>
              <a:t>14</a:t>
            </a:fld>
            <a:endParaRPr lang="ru-RU" noProof="1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001486" y="1846217"/>
            <a:ext cx="10588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Закупівля нових парт, стільців, магнітно-крейдяних дошок, заміна меблів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Заміна всіх вікон  та дверей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Капітальний ремонт даху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Утеплення та оновлення фасаду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Необхідність придбання комп'ютерів для комп'ютерного класу, проекторів, мультимодальної техніки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Ремонт коридорів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Оновлення спортивного </a:t>
            </a:r>
            <a:r>
              <a:rPr lang="uk-UA" sz="2000" dirty="0" err="1" smtClean="0">
                <a:solidFill>
                  <a:srgbClr val="FF0000"/>
                </a:solidFill>
              </a:rPr>
              <a:t>інвертарю</a:t>
            </a: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рая книг со страницами на полке" title="Края книг со страницами на полке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006" y="213496"/>
            <a:ext cx="11703600" cy="6415904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27" y="3817744"/>
            <a:ext cx="3253153" cy="1229046"/>
          </a:xfrm>
        </p:spPr>
        <p:txBody>
          <a:bodyPr rtlCol="0"/>
          <a:lstStyle/>
          <a:p>
            <a:pPr rtl="0"/>
            <a:r>
              <a:rPr lang="ru-RU" noProof="1" smtClean="0"/>
              <a:t>Світлана Скалич</a:t>
            </a:r>
            <a:endParaRPr lang="ru-RU" noProof="1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593" y="4321121"/>
            <a:ext cx="3252787" cy="782252"/>
          </a:xfrm>
        </p:spPr>
        <p:txBody>
          <a:bodyPr rtlCol="0"/>
          <a:lstStyle/>
          <a:p>
            <a:pPr rtl="0"/>
            <a:r>
              <a:rPr lang="ru-RU" noProof="1"/>
              <a:t>ivan@bellowscollege.com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66" y="2416264"/>
            <a:ext cx="5273167" cy="1543717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ru-RU" noProof="1" smtClean="0"/>
              <a:t>Дякую за увагу! </a:t>
            </a:r>
            <a:r>
              <a:rPr lang="ru-RU" noProof="1" smtClean="0">
                <a:sym typeface="Wingdings" panose="05000000000000000000" pitchFamily="2" charset="2"/>
              </a:rPr>
              <a:t></a:t>
            </a:r>
            <a:endParaRPr lang="ru-RU" noProof="1"/>
          </a:p>
        </p:txBody>
      </p: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D70B51DB-358C-4856-9A42-84377D97B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514927" y="3521320"/>
            <a:ext cx="1219200" cy="914400"/>
            <a:chOff x="3403719" y="943599"/>
            <a:chExt cx="1219200" cy="914400"/>
          </a:xfrm>
        </p:grpSpPr>
        <p:sp>
          <p:nvSpPr>
            <p:cNvPr id="68" name="Полилиния: фигура 67">
              <a:extLst>
                <a:ext uri="{FF2B5EF4-FFF2-40B4-BE49-F238E27FC236}">
                  <a16:creationId xmlns=""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9" name="Полилиния: фигура 68">
              <a:extLst>
                <a:ext uri="{FF2B5EF4-FFF2-40B4-BE49-F238E27FC236}">
                  <a16:creationId xmlns=""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=""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=""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=""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=""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=""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=""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=""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=""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=""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9" name="Полилиния: фигура 78">
              <a:extLst>
                <a:ext uri="{FF2B5EF4-FFF2-40B4-BE49-F238E27FC236}">
                  <a16:creationId xmlns=""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=""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=""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=""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3" name="Полилиния: фигура 82">
              <a:extLst>
                <a:ext uri="{FF2B5EF4-FFF2-40B4-BE49-F238E27FC236}">
                  <a16:creationId xmlns=""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=""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=""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6" name="Полилиния: фигура 85">
              <a:extLst>
                <a:ext uri="{FF2B5EF4-FFF2-40B4-BE49-F238E27FC236}">
                  <a16:creationId xmlns=""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7" name="Полилиния: фигура 86">
              <a:extLst>
                <a:ext uri="{FF2B5EF4-FFF2-40B4-BE49-F238E27FC236}">
                  <a16:creationId xmlns=""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8" name="Полилиния: фигура 87">
              <a:extLst>
                <a:ext uri="{FF2B5EF4-FFF2-40B4-BE49-F238E27FC236}">
                  <a16:creationId xmlns=""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="" xmlns:a16="http://schemas.microsoft.com/office/drawing/2014/main" id="{8D54F73F-DF48-4CD2-A825-C5783FE4B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919957" y="1014095"/>
            <a:ext cx="1424651" cy="1097682"/>
            <a:chOff x="967966" y="847100"/>
            <a:chExt cx="1424651" cy="1097682"/>
          </a:xfrm>
        </p:grpSpPr>
        <p:sp>
          <p:nvSpPr>
            <p:cNvPr id="90" name="Полилиния: Фигура 89">
              <a:extLst>
                <a:ext uri="{FF2B5EF4-FFF2-40B4-BE49-F238E27FC236}">
                  <a16:creationId xmlns=""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=""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2" name="Полилиния: фигура 91">
              <a:extLst>
                <a:ext uri="{FF2B5EF4-FFF2-40B4-BE49-F238E27FC236}">
                  <a16:creationId xmlns=""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3" name="Полилиния: Фигура 92">
              <a:extLst>
                <a:ext uri="{FF2B5EF4-FFF2-40B4-BE49-F238E27FC236}">
                  <a16:creationId xmlns=""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=""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Полилиния: фигура 104">
                <a:extLst>
                  <a:ext uri="{FF2B5EF4-FFF2-40B4-BE49-F238E27FC236}">
                    <a16:creationId xmlns=""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=""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=""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=""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=""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</p:grpSp>
        <p:sp>
          <p:nvSpPr>
            <p:cNvPr id="95" name="Полилиния: фигура 94">
              <a:extLst>
                <a:ext uri="{FF2B5EF4-FFF2-40B4-BE49-F238E27FC236}">
                  <a16:creationId xmlns=""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6" name="Полилиния: фигура 95">
              <a:extLst>
                <a:ext uri="{FF2B5EF4-FFF2-40B4-BE49-F238E27FC236}">
                  <a16:creationId xmlns=""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7" name="Полилиния: фигура 96">
              <a:extLst>
                <a:ext uri="{FF2B5EF4-FFF2-40B4-BE49-F238E27FC236}">
                  <a16:creationId xmlns=""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8" name="Полилиния: фигура 97">
              <a:extLst>
                <a:ext uri="{FF2B5EF4-FFF2-40B4-BE49-F238E27FC236}">
                  <a16:creationId xmlns=""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9" name="Полилиния: фигура 98">
              <a:extLst>
                <a:ext uri="{FF2B5EF4-FFF2-40B4-BE49-F238E27FC236}">
                  <a16:creationId xmlns=""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=""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1" name="Полилиния: фигура 100">
              <a:extLst>
                <a:ext uri="{FF2B5EF4-FFF2-40B4-BE49-F238E27FC236}">
                  <a16:creationId xmlns=""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2" name="Полилиния: фигура 101">
              <a:extLst>
                <a:ext uri="{FF2B5EF4-FFF2-40B4-BE49-F238E27FC236}">
                  <a16:creationId xmlns=""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3" name="Полилиния: фигура 102">
              <a:extLst>
                <a:ext uri="{FF2B5EF4-FFF2-40B4-BE49-F238E27FC236}">
                  <a16:creationId xmlns=""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04" name="Полилиния: Фигура 103">
              <a:extLst>
                <a:ext uri="{FF2B5EF4-FFF2-40B4-BE49-F238E27FC236}">
                  <a16:creationId xmlns=""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="" xmlns:a16="http://schemas.microsoft.com/office/drawing/2014/main" id="{2BB62878-4165-425B-8050-03CCF7C9A8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20922" y="4754032"/>
            <a:ext cx="1137481" cy="1090735"/>
            <a:chOff x="7976201" y="850024"/>
            <a:chExt cx="1137481" cy="1090735"/>
          </a:xfrm>
        </p:grpSpPr>
        <p:sp>
          <p:nvSpPr>
            <p:cNvPr id="132" name="Полилиния: Фигура 131">
              <a:extLst>
                <a:ext uri="{FF2B5EF4-FFF2-40B4-BE49-F238E27FC236}">
                  <a16:creationId xmlns=""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3" name="Полилиния: Фигура 132">
              <a:extLst>
                <a:ext uri="{FF2B5EF4-FFF2-40B4-BE49-F238E27FC236}">
                  <a16:creationId xmlns=""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4" name="Полилиния: Фигура 133">
              <a:extLst>
                <a:ext uri="{FF2B5EF4-FFF2-40B4-BE49-F238E27FC236}">
                  <a16:creationId xmlns=""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5" name="Полилиния: Фигура 134">
              <a:extLst>
                <a:ext uri="{FF2B5EF4-FFF2-40B4-BE49-F238E27FC236}">
                  <a16:creationId xmlns=""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6" name="Полилиния: Фигура 135">
              <a:extLst>
                <a:ext uri="{FF2B5EF4-FFF2-40B4-BE49-F238E27FC236}">
                  <a16:creationId xmlns=""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7" name="Полилиния: Фигура 136">
              <a:extLst>
                <a:ext uri="{FF2B5EF4-FFF2-40B4-BE49-F238E27FC236}">
                  <a16:creationId xmlns=""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8" name="Полилиния: Фигура 137">
              <a:extLst>
                <a:ext uri="{FF2B5EF4-FFF2-40B4-BE49-F238E27FC236}">
                  <a16:creationId xmlns=""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39" name="Полилиния: Фигура 138">
              <a:extLst>
                <a:ext uri="{FF2B5EF4-FFF2-40B4-BE49-F238E27FC236}">
                  <a16:creationId xmlns=""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0" name="Полилиния: Фигура 139">
              <a:extLst>
                <a:ext uri="{FF2B5EF4-FFF2-40B4-BE49-F238E27FC236}">
                  <a16:creationId xmlns=""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1" name="Полилиния: Фигура 140">
              <a:extLst>
                <a:ext uri="{FF2B5EF4-FFF2-40B4-BE49-F238E27FC236}">
                  <a16:creationId xmlns=""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2" name="Полилиния: Фигура 141">
              <a:extLst>
                <a:ext uri="{FF2B5EF4-FFF2-40B4-BE49-F238E27FC236}">
                  <a16:creationId xmlns=""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3" name="Полилиния: Фигура 142">
              <a:extLst>
                <a:ext uri="{FF2B5EF4-FFF2-40B4-BE49-F238E27FC236}">
                  <a16:creationId xmlns=""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44" name="Полилиния: Фигура 143">
              <a:extLst>
                <a:ext uri="{FF2B5EF4-FFF2-40B4-BE49-F238E27FC236}">
                  <a16:creationId xmlns=""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242" name="Группа 241">
            <a:extLst>
              <a:ext uri="{FF2B5EF4-FFF2-40B4-BE49-F238E27FC236}">
                <a16:creationId xmlns="" xmlns:a16="http://schemas.microsoft.com/office/drawing/2014/main" id="{06ED3F4A-E5F5-4F47-B838-B7016B554F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3014" y="2511186"/>
            <a:ext cx="1012825" cy="1012825"/>
            <a:chOff x="7950627" y="2930800"/>
            <a:chExt cx="1012825" cy="1012825"/>
          </a:xfrm>
        </p:grpSpPr>
        <p:sp>
          <p:nvSpPr>
            <p:cNvPr id="243" name="Полилиния: Форма 242">
              <a:extLst>
                <a:ext uri="{FF2B5EF4-FFF2-40B4-BE49-F238E27FC236}">
                  <a16:creationId xmlns="" xmlns:a16="http://schemas.microsoft.com/office/drawing/2014/main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4" name="Полилиния: Форма 243">
              <a:extLst>
                <a:ext uri="{FF2B5EF4-FFF2-40B4-BE49-F238E27FC236}">
                  <a16:creationId xmlns="" xmlns:a16="http://schemas.microsoft.com/office/drawing/2014/main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5" name="Полилиния: Форма 244">
              <a:extLst>
                <a:ext uri="{FF2B5EF4-FFF2-40B4-BE49-F238E27FC236}">
                  <a16:creationId xmlns="" xmlns:a16="http://schemas.microsoft.com/office/drawing/2014/main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6" name="Полилиния: Фигура 245">
              <a:extLst>
                <a:ext uri="{FF2B5EF4-FFF2-40B4-BE49-F238E27FC236}">
                  <a16:creationId xmlns="" xmlns:a16="http://schemas.microsoft.com/office/drawing/2014/main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79777434-AA67-404A-998B-60F515A23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5861436" y="2095932"/>
            <a:ext cx="1454890" cy="1386228"/>
            <a:chOff x="-68843" y="1795825"/>
            <a:chExt cx="1600379" cy="15248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19" name="Полилиния: Фигура 18">
              <a:extLst>
                <a:ext uri="{FF2B5EF4-FFF2-40B4-BE49-F238E27FC236}">
                  <a16:creationId xmlns=""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28" name="Надпись 27">
              <a:extLst>
                <a:ext uri="{FF2B5EF4-FFF2-40B4-BE49-F238E27FC236}">
                  <a16:creationId xmlns=""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74486" y="1914477"/>
              <a:ext cx="131372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ru-RU" sz="1600" b="1" noProof="1">
                  <a:solidFill>
                    <a:schemeClr val="bg1"/>
                  </a:solidFill>
                </a:rPr>
                <a:t>ЭКСПЕРТ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3DD0372C-3372-4F65-8360-225E93E29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7560" y="584904"/>
            <a:ext cx="1789339" cy="1467258"/>
            <a:chOff x="5439830" y="681154"/>
            <a:chExt cx="1789339" cy="1467258"/>
          </a:xfrm>
        </p:grpSpPr>
        <p:sp>
          <p:nvSpPr>
            <p:cNvPr id="214" name="Полилиния: Фигура 213">
              <a:extLst>
                <a:ext uri="{FF2B5EF4-FFF2-40B4-BE49-F238E27FC236}">
                  <a16:creationId xmlns=""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5" name="Полилиния: Форма 214">
              <a:extLst>
                <a:ext uri="{FF2B5EF4-FFF2-40B4-BE49-F238E27FC236}">
                  <a16:creationId xmlns=""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6" name="Полилиния: Фигура 215">
              <a:extLst>
                <a:ext uri="{FF2B5EF4-FFF2-40B4-BE49-F238E27FC236}">
                  <a16:creationId xmlns=""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7" name="Полилиния: Фигура 216">
              <a:extLst>
                <a:ext uri="{FF2B5EF4-FFF2-40B4-BE49-F238E27FC236}">
                  <a16:creationId xmlns=""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8" name="Полилиния: Фигура 217">
              <a:extLst>
                <a:ext uri="{FF2B5EF4-FFF2-40B4-BE49-F238E27FC236}">
                  <a16:creationId xmlns=""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9" name="Полилиния: Фигура 218">
              <a:extLst>
                <a:ext uri="{FF2B5EF4-FFF2-40B4-BE49-F238E27FC236}">
                  <a16:creationId xmlns=""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0" name="Полилиния: Фигура 219">
              <a:extLst>
                <a:ext uri="{FF2B5EF4-FFF2-40B4-BE49-F238E27FC236}">
                  <a16:creationId xmlns=""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1" name="Полилиния: Форма 220">
              <a:extLst>
                <a:ext uri="{FF2B5EF4-FFF2-40B4-BE49-F238E27FC236}">
                  <a16:creationId xmlns=""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2" name="Полилиния: Форма 221">
              <a:extLst>
                <a:ext uri="{FF2B5EF4-FFF2-40B4-BE49-F238E27FC236}">
                  <a16:creationId xmlns=""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3" name="Полилиния: Фигура 222">
              <a:extLst>
                <a:ext uri="{FF2B5EF4-FFF2-40B4-BE49-F238E27FC236}">
                  <a16:creationId xmlns=""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6" name="Полилиния: Фигура 235">
              <a:extLst>
                <a:ext uri="{FF2B5EF4-FFF2-40B4-BE49-F238E27FC236}">
                  <a16:creationId xmlns=""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7" name="Полилиния: Фигура 236">
              <a:extLst>
                <a:ext uri="{FF2B5EF4-FFF2-40B4-BE49-F238E27FC236}">
                  <a16:creationId xmlns=""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=""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9" name="Полилиния: Фигура 238">
              <a:extLst>
                <a:ext uri="{FF2B5EF4-FFF2-40B4-BE49-F238E27FC236}">
                  <a16:creationId xmlns=""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0" name="Полилиния: Фигура 239">
              <a:extLst>
                <a:ext uri="{FF2B5EF4-FFF2-40B4-BE49-F238E27FC236}">
                  <a16:creationId xmlns=""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=""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325" name="Группа 324">
            <a:extLst>
              <a:ext uri="{FF2B5EF4-FFF2-40B4-BE49-F238E27FC236}">
                <a16:creationId xmlns="" xmlns:a16="http://schemas.microsoft.com/office/drawing/2014/main" id="{55217794-C852-444C-9E5C-3ED38097F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Полилиния: Форма 320">
              <a:extLst>
                <a:ext uri="{FF2B5EF4-FFF2-40B4-BE49-F238E27FC236}">
                  <a16:creationId xmlns=""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2" name="Полилиния: Форма 321">
              <a:extLst>
                <a:ext uri="{FF2B5EF4-FFF2-40B4-BE49-F238E27FC236}">
                  <a16:creationId xmlns=""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3" name="Полилиния: Форма 322">
              <a:extLst>
                <a:ext uri="{FF2B5EF4-FFF2-40B4-BE49-F238E27FC236}">
                  <a16:creationId xmlns=""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4" name="Полилиния: Форма 323">
              <a:extLst>
                <a:ext uri="{FF2B5EF4-FFF2-40B4-BE49-F238E27FC236}">
                  <a16:creationId xmlns=""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356" name="Группа 355">
            <a:extLst>
              <a:ext uri="{FF2B5EF4-FFF2-40B4-BE49-F238E27FC236}">
                <a16:creationId xmlns="" xmlns:a16="http://schemas.microsoft.com/office/drawing/2014/main" id="{9D61E6F7-3F7A-4B19-9784-5B0C65316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165694" y="5049109"/>
            <a:ext cx="1422447" cy="962244"/>
            <a:chOff x="228294" y="3266533"/>
            <a:chExt cx="971550" cy="657225"/>
          </a:xfrm>
        </p:grpSpPr>
        <p:sp>
          <p:nvSpPr>
            <p:cNvPr id="328" name="Полилиния: Форма 327">
              <a:extLst>
                <a:ext uri="{FF2B5EF4-FFF2-40B4-BE49-F238E27FC236}">
                  <a16:creationId xmlns=""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9" name="Полилиния: Форма 328">
              <a:extLst>
                <a:ext uri="{FF2B5EF4-FFF2-40B4-BE49-F238E27FC236}">
                  <a16:creationId xmlns=""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0" name="Полилиния: Форма 329">
              <a:extLst>
                <a:ext uri="{FF2B5EF4-FFF2-40B4-BE49-F238E27FC236}">
                  <a16:creationId xmlns=""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1" name="Полилиния: Форма 330">
              <a:extLst>
                <a:ext uri="{FF2B5EF4-FFF2-40B4-BE49-F238E27FC236}">
                  <a16:creationId xmlns=""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=""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3" name="Полилиния: Фигура 332">
              <a:extLst>
                <a:ext uri="{FF2B5EF4-FFF2-40B4-BE49-F238E27FC236}">
                  <a16:creationId xmlns=""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4" name="Полилиния: Фигура 333">
              <a:extLst>
                <a:ext uri="{FF2B5EF4-FFF2-40B4-BE49-F238E27FC236}">
                  <a16:creationId xmlns=""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5" name="Полилиния: Фигура 334">
              <a:extLst>
                <a:ext uri="{FF2B5EF4-FFF2-40B4-BE49-F238E27FC236}">
                  <a16:creationId xmlns=""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6" name="Полилиния: Фигура 335">
              <a:extLst>
                <a:ext uri="{FF2B5EF4-FFF2-40B4-BE49-F238E27FC236}">
                  <a16:creationId xmlns=""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=""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=""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9" name="Полилиния: Форма 338">
              <a:extLst>
                <a:ext uri="{FF2B5EF4-FFF2-40B4-BE49-F238E27FC236}">
                  <a16:creationId xmlns=""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=""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2" name="Полилиния: Фигура 341">
              <a:extLst>
                <a:ext uri="{FF2B5EF4-FFF2-40B4-BE49-F238E27FC236}">
                  <a16:creationId xmlns=""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3" name="Полилиния: Фигура 342">
              <a:extLst>
                <a:ext uri="{FF2B5EF4-FFF2-40B4-BE49-F238E27FC236}">
                  <a16:creationId xmlns=""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4" name="Полилиния: Фигура 343">
              <a:extLst>
                <a:ext uri="{FF2B5EF4-FFF2-40B4-BE49-F238E27FC236}">
                  <a16:creationId xmlns=""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5" name="Полилиния: Форма 344">
              <a:extLst>
                <a:ext uri="{FF2B5EF4-FFF2-40B4-BE49-F238E27FC236}">
                  <a16:creationId xmlns=""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6" name="Полилиния: Форма 345">
              <a:extLst>
                <a:ext uri="{FF2B5EF4-FFF2-40B4-BE49-F238E27FC236}">
                  <a16:creationId xmlns=""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7" name="Полилиния: Форма 346">
              <a:extLst>
                <a:ext uri="{FF2B5EF4-FFF2-40B4-BE49-F238E27FC236}">
                  <a16:creationId xmlns=""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8" name="Полилиния: Форма 347">
              <a:extLst>
                <a:ext uri="{FF2B5EF4-FFF2-40B4-BE49-F238E27FC236}">
                  <a16:creationId xmlns=""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9" name="Полилиния: Форма 348">
              <a:extLst>
                <a:ext uri="{FF2B5EF4-FFF2-40B4-BE49-F238E27FC236}">
                  <a16:creationId xmlns=""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0" name="Полилиния: Форма 349">
              <a:extLst>
                <a:ext uri="{FF2B5EF4-FFF2-40B4-BE49-F238E27FC236}">
                  <a16:creationId xmlns=""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1" name="Полилиния: Форма 350">
              <a:extLst>
                <a:ext uri="{FF2B5EF4-FFF2-40B4-BE49-F238E27FC236}">
                  <a16:creationId xmlns=""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=""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=""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=""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=""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374" name="Группа 373">
            <a:extLst>
              <a:ext uri="{FF2B5EF4-FFF2-40B4-BE49-F238E27FC236}">
                <a16:creationId xmlns="" xmlns:a16="http://schemas.microsoft.com/office/drawing/2014/main" id="{D27A9D4F-62B2-46C7-B83E-09D294ABC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259" name="Полилиния: Форма 258">
              <a:extLst>
                <a:ext uri="{FF2B5EF4-FFF2-40B4-BE49-F238E27FC236}">
                  <a16:creationId xmlns=""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0" name="Полилиния: Форма 259">
              <a:extLst>
                <a:ext uri="{FF2B5EF4-FFF2-40B4-BE49-F238E27FC236}">
                  <a16:creationId xmlns=""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1" name="Полилиния: Форма 260">
              <a:extLst>
                <a:ext uri="{FF2B5EF4-FFF2-40B4-BE49-F238E27FC236}">
                  <a16:creationId xmlns=""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2" name="Полилиния: Форма 261">
              <a:extLst>
                <a:ext uri="{FF2B5EF4-FFF2-40B4-BE49-F238E27FC236}">
                  <a16:creationId xmlns=""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73" name="Надпись 372">
              <a:extLst>
                <a:ext uri="{FF2B5EF4-FFF2-40B4-BE49-F238E27FC236}">
                  <a16:creationId xmlns=""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25192" y="1176365"/>
              <a:ext cx="1264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endParaRPr lang="ru-RU" sz="800" noProof="1">
                <a:solidFill>
                  <a:schemeClr val="accent1"/>
                </a:solidFill>
                <a:latin typeface="+mj-lt"/>
              </a:endParaRPr>
            </a:p>
          </p:txBody>
        </p:sp>
      </p:grpSp>
      <p:pic>
        <p:nvPicPr>
          <p:cNvPr id="4" name="Рисунок 3" descr="Логотип крупным планом&#10;&#10;Автоматически созданное описание">
            <a:extLst>
              <a:ext uri="{FF2B5EF4-FFF2-40B4-BE49-F238E27FC236}">
                <a16:creationId xmlns="" xmlns:a16="http://schemas.microsoft.com/office/drawing/2014/main" id="{CA7FB3C1-0CBA-442D-98E9-9AC98227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8774" y="38867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446">
            <a:off x="6604396" y="1470687"/>
            <a:ext cx="4607127" cy="3455345"/>
          </a:xfrm>
        </p:spPr>
      </p:pic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030" y="1780618"/>
            <a:ext cx="5204795" cy="3597470"/>
          </a:xfrm>
        </p:spPr>
        <p:txBody>
          <a:bodyPr rtlCol="0"/>
          <a:lstStyle/>
          <a:p>
            <a:pPr marL="342900" indent="-342900" rtl="0">
              <a:buFontTx/>
              <a:buChar char="-"/>
            </a:pPr>
            <a:r>
              <a:rPr lang="ru-RU" noProof="1" smtClean="0"/>
              <a:t>Забезпечення інформаційної відкритості й прозорості закладу освіти</a:t>
            </a:r>
          </a:p>
          <a:p>
            <a:pPr marL="342900" indent="-342900" rtl="0">
              <a:buFontTx/>
              <a:buChar char="-"/>
            </a:pPr>
            <a:r>
              <a:rPr lang="ru-RU" noProof="1" smtClean="0"/>
              <a:t>Інформування громадськості про освітню діяльність закладу, основні результати й проблеми його функціонування та розвитку за звітній період</a:t>
            </a:r>
            <a:endParaRPr lang="ru-RU" noProof="1"/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085EAAB4-E45B-472F-8D9A-D62A91B64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5728489" y="4718047"/>
            <a:ext cx="1513987" cy="1451769"/>
            <a:chOff x="7976201" y="850024"/>
            <a:chExt cx="1137481" cy="1090735"/>
          </a:xfrm>
        </p:grpSpPr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118576" y="292683"/>
            <a:ext cx="1424651" cy="1097682"/>
            <a:chOff x="967966" y="847100"/>
            <a:chExt cx="1424651" cy="1097682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=""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Полилиния: Фигура 29">
                <a:extLst>
                  <a:ext uri="{FF2B5EF4-FFF2-40B4-BE49-F238E27FC236}">
                    <a16:creationId xmlns=""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=""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=""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33" name="Полилиния: фигура 32">
                <a:extLst>
                  <a:ext uri="{FF2B5EF4-FFF2-40B4-BE49-F238E27FC236}">
                    <a16:creationId xmlns=""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  <p:sp>
            <p:nvSpPr>
              <p:cNvPr id="34" name="Полилиния: Фигура 33">
                <a:extLst>
                  <a:ext uri="{FF2B5EF4-FFF2-40B4-BE49-F238E27FC236}">
                    <a16:creationId xmlns=""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1"/>
              </a:p>
            </p:txBody>
          </p:sp>
        </p:grp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="" xmlns:a16="http://schemas.microsoft.com/office/drawing/2014/main" id="{A4AE79D7-7E11-4272-9332-37522397B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449995" y="50673"/>
            <a:ext cx="2421857" cy="2151537"/>
            <a:chOff x="-68843" y="1795825"/>
            <a:chExt cx="1600379" cy="1524851"/>
          </a:xfrm>
        </p:grpSpPr>
        <p:sp>
          <p:nvSpPr>
            <p:cNvPr id="84" name="Полилиния: фигура 83">
              <a:extLst>
                <a:ext uri="{FF2B5EF4-FFF2-40B4-BE49-F238E27FC236}">
                  <a16:creationId xmlns=""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=""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86" name="Полилиния: фигура 85">
              <a:extLst>
                <a:ext uri="{FF2B5EF4-FFF2-40B4-BE49-F238E27FC236}">
                  <a16:creationId xmlns=""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87" name="Полилиния: фигура 86">
              <a:extLst>
                <a:ext uri="{FF2B5EF4-FFF2-40B4-BE49-F238E27FC236}">
                  <a16:creationId xmlns=""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89" name="Полилиния: Фигура 88">
              <a:extLst>
                <a:ext uri="{FF2B5EF4-FFF2-40B4-BE49-F238E27FC236}">
                  <a16:creationId xmlns=""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90" name="Полилиния: Фигура 89">
              <a:extLst>
                <a:ext uri="{FF2B5EF4-FFF2-40B4-BE49-F238E27FC236}">
                  <a16:creationId xmlns=""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=""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92" name="Полилиния: фигура 91">
              <a:extLst>
                <a:ext uri="{FF2B5EF4-FFF2-40B4-BE49-F238E27FC236}">
                  <a16:creationId xmlns=""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noProof="1"/>
            </a:p>
          </p:txBody>
        </p:sp>
        <p:sp>
          <p:nvSpPr>
            <p:cNvPr id="93" name="Надпись 92">
              <a:extLst>
                <a:ext uri="{FF2B5EF4-FFF2-40B4-BE49-F238E27FC236}">
                  <a16:creationId xmlns="" xmlns:a16="http://schemas.microsoft.com/office/drawing/2014/main" id="{289CE6C4-0D73-44F7-99B9-7B80B6B686F6}"/>
                </a:ext>
              </a:extLst>
            </p:cNvPr>
            <p:cNvSpPr txBox="1"/>
            <p:nvPr/>
          </p:nvSpPr>
          <p:spPr>
            <a:xfrm>
              <a:off x="-28917" y="2047951"/>
              <a:ext cx="1505288" cy="23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600" b="1" noProof="1" smtClean="0">
                  <a:solidFill>
                    <a:schemeClr val="bg1"/>
                  </a:solidFill>
                </a:rPr>
                <a:t>Мета звіту</a:t>
              </a:r>
              <a:endParaRPr lang="ru-RU" sz="1600" b="1" noProof="1">
                <a:solidFill>
                  <a:schemeClr val="bg1"/>
                </a:solidFill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/>
              <a:t>2</a:t>
            </a:fld>
            <a:endParaRPr lang="ru-RU" noProof="1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Мета школи</a:t>
            </a:r>
            <a:endParaRPr lang="ru-RU" noProof="1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Забезпечити позитивну динаміку розвитку школи, конкурентоздатної й орієнтованої на підготовку громадянина – патріота, здатного до участі в розв</a:t>
            </a:r>
            <a:r>
              <a:rPr lang="en-US" noProof="1" smtClean="0"/>
              <a:t>’</a:t>
            </a:r>
            <a:r>
              <a:rPr lang="ru-RU" noProof="1" smtClean="0"/>
              <a:t>язанні сьогоденних і перспективних завдань держави, готового до свідомого життєвого вибору та самореалізації, трудової діяльності та громадянської активності.</a:t>
            </a:r>
            <a:endParaRPr lang="ru-RU" noProof="1"/>
          </a:p>
        </p:txBody>
      </p:sp>
      <p:pic>
        <p:nvPicPr>
          <p:cNvPr id="12" name="Рисунок 11" descr="маленькая девочка с синим рюкзаком смотрит на доску объявлений" title="маленькая девочка с синим рюкзаком смотрит на доску объявлений">
            <a:extLst>
              <a:ext uri="{FF2B5EF4-FFF2-40B4-BE49-F238E27FC236}">
                <a16:creationId xmlns=""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Полилиния: Фигура 64">
              <a:extLst>
                <a:ext uri="{FF2B5EF4-FFF2-40B4-BE49-F238E27FC236}">
                  <a16:creationId xmlns=""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6" name="Полилиния: фигура 65">
              <a:extLst>
                <a:ext uri="{FF2B5EF4-FFF2-40B4-BE49-F238E27FC236}">
                  <a16:creationId xmlns=""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=""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8" name="Полилиния: фигура 67">
              <a:extLst>
                <a:ext uri="{FF2B5EF4-FFF2-40B4-BE49-F238E27FC236}">
                  <a16:creationId xmlns=""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69" name="Полилиния: фигура 68">
              <a:extLst>
                <a:ext uri="{FF2B5EF4-FFF2-40B4-BE49-F238E27FC236}">
                  <a16:creationId xmlns=""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=""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=""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=""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=""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=""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5" name="Полилиния: Фигура 74">
              <a:extLst>
                <a:ext uri="{FF2B5EF4-FFF2-40B4-BE49-F238E27FC236}">
                  <a16:creationId xmlns=""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=""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=""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=""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9" name="Полилиния: фигура 78">
              <a:extLst>
                <a:ext uri="{FF2B5EF4-FFF2-40B4-BE49-F238E27FC236}">
                  <a16:creationId xmlns=""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0" name="Полилиния: фигура 79">
              <a:extLst>
                <a:ext uri="{FF2B5EF4-FFF2-40B4-BE49-F238E27FC236}">
                  <a16:creationId xmlns=""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1" name="Полилиния: фигура 80">
              <a:extLst>
                <a:ext uri="{FF2B5EF4-FFF2-40B4-BE49-F238E27FC236}">
                  <a16:creationId xmlns=""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=""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3" name="Полилиния: фигура 82">
              <a:extLst>
                <a:ext uri="{FF2B5EF4-FFF2-40B4-BE49-F238E27FC236}">
                  <a16:creationId xmlns=""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=""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5" name="Полилиния: фигура 84">
              <a:extLst>
                <a:ext uri="{FF2B5EF4-FFF2-40B4-BE49-F238E27FC236}">
                  <a16:creationId xmlns=""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6" name="Полилиния: фигура 85">
              <a:extLst>
                <a:ext uri="{FF2B5EF4-FFF2-40B4-BE49-F238E27FC236}">
                  <a16:creationId xmlns=""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7" name="Полилиния: фигура 86">
              <a:extLst>
                <a:ext uri="{FF2B5EF4-FFF2-40B4-BE49-F238E27FC236}">
                  <a16:creationId xmlns=""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8" name="Полилиния: Фигура 87">
              <a:extLst>
                <a:ext uri="{FF2B5EF4-FFF2-40B4-BE49-F238E27FC236}">
                  <a16:creationId xmlns=""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89" name="Полилиния: Фигура 88">
              <a:extLst>
                <a:ext uri="{FF2B5EF4-FFF2-40B4-BE49-F238E27FC236}">
                  <a16:creationId xmlns=""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0" name="Полилиния: Фигура 89">
              <a:extLst>
                <a:ext uri="{FF2B5EF4-FFF2-40B4-BE49-F238E27FC236}">
                  <a16:creationId xmlns=""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=""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/>
              <a:t>3</a:t>
            </a:fld>
            <a:endParaRPr lang="ru-RU" noProof="1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Місія школи</a:t>
            </a:r>
            <a:endParaRPr lang="ru-RU" noProof="1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0800" y="1024285"/>
            <a:ext cx="5791052" cy="4951715"/>
          </a:xfrm>
        </p:spPr>
        <p:txBody>
          <a:bodyPr rtlCol="0"/>
          <a:lstStyle/>
          <a:p>
            <a:pPr rtl="0"/>
            <a:r>
              <a:rPr lang="ru-RU" noProof="1" smtClean="0"/>
              <a:t>Відкрити зданість розуміти твори мистецтва, формувати власні мистецькі смаки</a:t>
            </a:r>
          </a:p>
          <a:p>
            <a:pPr rtl="0"/>
            <a:r>
              <a:rPr lang="ru-RU" noProof="1" smtClean="0"/>
              <a:t>Виховати любов до Батьківщини, духовність та моральність</a:t>
            </a:r>
          </a:p>
          <a:p>
            <a:pPr rtl="0"/>
            <a:r>
              <a:rPr lang="ru-RU" noProof="1" smtClean="0"/>
              <a:t>Підтримувати сприятливу атмосферу співробітництва серед працівників школи, батьків та громадськості</a:t>
            </a:r>
          </a:p>
          <a:p>
            <a:pPr rtl="0"/>
            <a:r>
              <a:rPr lang="ru-RU" noProof="1" smtClean="0"/>
              <a:t>Формувати свідомість громадянина, що володіє політичною культурою, критичним мисленням,  здатністю самостійно приймати рішення</a:t>
            </a:r>
          </a:p>
          <a:p>
            <a:pPr rtl="0"/>
            <a:r>
              <a:rPr lang="ru-RU" noProof="1" smtClean="0"/>
              <a:t>Забезпечення якісної освіти як найважливішої умови успішної самореалізації дитини у суспільстві</a:t>
            </a:r>
          </a:p>
          <a:p>
            <a:pPr rtl="0"/>
            <a:r>
              <a:rPr lang="ru-RU" noProof="1" smtClean="0"/>
              <a:t>Створення умов, сприятливих для доброзичливого ставлення до школи, однолітків, учителів, держави</a:t>
            </a:r>
          </a:p>
          <a:p>
            <a:pPr rtl="0"/>
            <a:r>
              <a:rPr lang="ru-RU" noProof="1" smtClean="0"/>
              <a:t>Застосовувати інформаційно-комунікативних технологій</a:t>
            </a:r>
            <a:endParaRPr lang="ru-RU" noProof="1"/>
          </a:p>
        </p:txBody>
      </p:sp>
      <p:pic>
        <p:nvPicPr>
          <p:cNvPr id="10" name="Рисунок 9" descr="преподаватель, пишущий на доске" title="преподаватель, пишущий на доске">
            <a:extLst>
              <a:ext uri="{FF2B5EF4-FFF2-40B4-BE49-F238E27FC236}">
                <a16:creationId xmlns="" xmlns:a16="http://schemas.microsoft.com/office/drawing/2014/main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815176" y="1653000"/>
            <a:ext cx="4188297" cy="3983772"/>
          </a:xfrm>
        </p:spPr>
      </p:pic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CB549F46-286E-4D11-9B05-3772D7CFFE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78570" y="4294752"/>
            <a:ext cx="1219200" cy="914400"/>
            <a:chOff x="3403719" y="943599"/>
            <a:chExt cx="1219200" cy="914400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=""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25C799C8-7AA3-4A61-8CB5-55AED8EFB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40089" y="175066"/>
            <a:ext cx="1652462" cy="899905"/>
            <a:chOff x="69329" y="3410351"/>
            <a:chExt cx="1128654" cy="614647"/>
          </a:xfrm>
        </p:grpSpPr>
        <p:sp>
          <p:nvSpPr>
            <p:cNvPr id="69" name="Полилиния: фигура 68">
              <a:extLst>
                <a:ext uri="{FF2B5EF4-FFF2-40B4-BE49-F238E27FC236}">
                  <a16:creationId xmlns=""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=""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=""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=""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1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/>
              <a:t>4</a:t>
            </a:fld>
            <a:endParaRPr lang="ru-RU" noProof="1"/>
          </a:p>
        </p:txBody>
      </p:sp>
      <p:pic>
        <p:nvPicPr>
          <p:cNvPr id="7" name="Рисунок 6" descr="Логотип крупным планом&#10;&#10;Автоматически созданное описание">
            <a:extLst>
              <a:ext uri="{FF2B5EF4-FFF2-40B4-BE49-F238E27FC236}">
                <a16:creationId xmlns=""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2804" y="5171171"/>
            <a:ext cx="1274174" cy="128027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Стратегічні напрямки діяльності</a:t>
            </a:r>
            <a:endParaRPr lang="ru-RU" noProof="1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smtClean="0"/>
              <a:pPr/>
              <a:t>5</a:t>
            </a:fld>
            <a:endParaRPr lang="ru-RU" noProof="1"/>
          </a:p>
        </p:txBody>
      </p:sp>
      <p:sp>
        <p:nvSpPr>
          <p:cNvPr id="3" name="Крест 2"/>
          <p:cNvSpPr/>
          <p:nvPr/>
        </p:nvSpPr>
        <p:spPr>
          <a:xfrm rot="2686767">
            <a:off x="3459480" y="1140862"/>
            <a:ext cx="4798422" cy="485160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 rot="2773921">
            <a:off x="6320732" y="2055221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Здобувачі освіти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75249">
            <a:off x="3614821" y="4299216"/>
            <a:ext cx="204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Батьківська та територіальні громади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842594">
            <a:off x="3718562" y="1694210"/>
            <a:ext cx="204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Педагогічні працівники та управління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72283">
            <a:off x="6131325" y="4665843"/>
            <a:ext cx="205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Освітнє середовище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174" y="1245326"/>
            <a:ext cx="2937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Творча свобода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Самовдосконалення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Професійний розвиток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Сертифікація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Інтернатура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Академічна доброчесність</a:t>
            </a:r>
            <a:endParaRPr lang="uk-U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0759" y="4349252"/>
            <a:ext cx="2937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Співпраця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Партнерство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Взаємодопомога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Робота з громадськими організаціями</a:t>
            </a:r>
            <a:endParaRPr lang="uk-U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797334" y="979862"/>
            <a:ext cx="29371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Формування </a:t>
            </a:r>
            <a:r>
              <a:rPr lang="uk-UA" sz="1400" dirty="0" err="1" smtClean="0"/>
              <a:t>компетентностей</a:t>
            </a:r>
            <a:endParaRPr lang="uk-U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Критичне мислення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Здатність до самооцінки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Самореалізація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Індивідуальна траєкторія розвитку</a:t>
            </a:r>
            <a:endParaRPr lang="uk-U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843774" y="4323156"/>
            <a:ext cx="2937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Сучасне, безпечне та комфортне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Інформаційно-цифрове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Відкрите та прозоре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Мотивуюче до навчання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Інклюзивне</a:t>
            </a:r>
            <a:endParaRPr lang="uk-UA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uk-UA" dirty="0" smtClean="0"/>
              <a:t>Конституція України</a:t>
            </a:r>
          </a:p>
          <a:p>
            <a:r>
              <a:rPr lang="uk-UA" dirty="0" smtClean="0"/>
              <a:t>Закон України «Про освіту»</a:t>
            </a:r>
          </a:p>
          <a:p>
            <a:r>
              <a:rPr lang="uk-UA" dirty="0"/>
              <a:t>Закон </a:t>
            </a:r>
            <a:r>
              <a:rPr lang="uk-UA" dirty="0" smtClean="0"/>
              <a:t>України «Про повну загальну середню освіту»</a:t>
            </a:r>
          </a:p>
          <a:p>
            <a:r>
              <a:rPr lang="uk-UA" dirty="0" smtClean="0"/>
              <a:t>Закон «Про охорону дитинства»</a:t>
            </a:r>
          </a:p>
          <a:p>
            <a:r>
              <a:rPr lang="uk-UA" dirty="0" smtClean="0"/>
              <a:t>Концепція національно-патріотичного виховання дітей і молоді</a:t>
            </a:r>
          </a:p>
          <a:p>
            <a:r>
              <a:rPr lang="uk-UA" dirty="0" smtClean="0"/>
              <a:t>Концепція НУШ</a:t>
            </a:r>
          </a:p>
          <a:p>
            <a:r>
              <a:rPr lang="uk-UA" dirty="0" smtClean="0"/>
              <a:t>Конвенція про права дитини</a:t>
            </a:r>
          </a:p>
          <a:p>
            <a:r>
              <a:rPr lang="uk-UA" dirty="0" smtClean="0"/>
              <a:t>Державний стандарт базової і повної середньої освіти</a:t>
            </a:r>
          </a:p>
          <a:p>
            <a:r>
              <a:rPr lang="uk-UA" dirty="0" smtClean="0"/>
              <a:t>Державний стандарт початкової загальної освіти</a:t>
            </a:r>
          </a:p>
          <a:p>
            <a:r>
              <a:rPr lang="uk-UA" dirty="0" smtClean="0"/>
              <a:t>Статут закладу</a:t>
            </a:r>
          </a:p>
          <a:p>
            <a:r>
              <a:rPr lang="uk-UA" dirty="0" smtClean="0"/>
              <a:t>Правила внутрішнього трудового розпорядку</a:t>
            </a:r>
          </a:p>
          <a:p>
            <a:r>
              <a:rPr lang="uk-UA" dirty="0" smtClean="0"/>
              <a:t>Посадові обов'язки керівника, членів адміністрації та всіх працівників закладу</a:t>
            </a:r>
          </a:p>
          <a:p>
            <a:r>
              <a:rPr lang="uk-UA" dirty="0" smtClean="0"/>
              <a:t>Колективна угода</a:t>
            </a:r>
          </a:p>
          <a:p>
            <a:r>
              <a:rPr lang="uk-UA" dirty="0" smtClean="0"/>
              <a:t>Положення про порядок звітування керівників перед педагогічним колективом, представниками громадського самоврядування закладу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Нормативно – правове забезпечення діяльності закладу ЗСО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8240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9175" y="1358537"/>
            <a:ext cx="10862678" cy="4193851"/>
          </a:xfrm>
        </p:spPr>
        <p:txBody>
          <a:bodyPr numCol="2"/>
          <a:lstStyle/>
          <a:p>
            <a:r>
              <a:rPr lang="uk-UA" dirty="0" smtClean="0"/>
              <a:t>Забезпечити виконання всіх нормативно – правових документів та законодавчих актів, які регулюють діяльність освітнього закладу</a:t>
            </a:r>
          </a:p>
          <a:p>
            <a:r>
              <a:rPr lang="uk-UA" dirty="0" smtClean="0"/>
              <a:t>Надавати якісні освітні послуги</a:t>
            </a:r>
          </a:p>
          <a:p>
            <a:r>
              <a:rPr lang="uk-UA" dirty="0" smtClean="0"/>
              <a:t>Будувати освітній процес на діагностичній основі та результатах моніторингу з метою виявлення та усунення труднощів</a:t>
            </a:r>
          </a:p>
          <a:p>
            <a:r>
              <a:rPr lang="uk-UA" dirty="0" smtClean="0"/>
              <a:t>Піднести на вищий рівень співпрацю батьків і закладу освіти</a:t>
            </a:r>
          </a:p>
          <a:p>
            <a:r>
              <a:rPr lang="uk-UA" dirty="0" smtClean="0"/>
              <a:t>Сприяти розвитку творчого потенціалу школярів шляхом участі у олімпіадах, конкурсах, змаганнях, інтелектуальних та творчих заходах.</a:t>
            </a:r>
          </a:p>
          <a:p>
            <a:r>
              <a:rPr lang="uk-UA" dirty="0" smtClean="0"/>
              <a:t>Продовжувати розвивати взаємозв'язок закладу освіти, сім'ї, громадськості</a:t>
            </a:r>
          </a:p>
          <a:p>
            <a:r>
              <a:rPr lang="uk-UA" dirty="0" smtClean="0"/>
              <a:t>Сприяти підвищенню професійної кваліфікації педпрацівників закладу.</a:t>
            </a:r>
          </a:p>
          <a:p>
            <a:r>
              <a:rPr lang="uk-UA" dirty="0" smtClean="0"/>
              <a:t>Охопити загальною середньою освітою всіх дітей шкільного віку</a:t>
            </a:r>
          </a:p>
          <a:p>
            <a:r>
              <a:rPr lang="uk-UA" dirty="0" smtClean="0"/>
              <a:t>Створити умови для вільного доступу до якісної освіти учням закладу, покращити роботу з обдарованими дітьми, роботу з  підготовки до ЗНО</a:t>
            </a:r>
          </a:p>
          <a:p>
            <a:r>
              <a:rPr lang="uk-UA" dirty="0" smtClean="0"/>
              <a:t>Постійно турбуватись про життя та здоров'я усіх учасників освітнього процесу</a:t>
            </a:r>
          </a:p>
          <a:p>
            <a:r>
              <a:rPr lang="uk-UA" dirty="0" smtClean="0"/>
              <a:t>Популяризувати заклад шляхом участі і грантах, </a:t>
            </a:r>
            <a:r>
              <a:rPr lang="uk-UA" dirty="0" err="1" smtClean="0"/>
              <a:t>проєктах</a:t>
            </a:r>
            <a:r>
              <a:rPr lang="uk-UA" dirty="0" smtClean="0"/>
              <a:t>, залученням позабюджетних коштів</a:t>
            </a:r>
          </a:p>
          <a:p>
            <a:endParaRPr lang="uk-UA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Першочерговими завданнями 2022-2023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3053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4833257" y="1584960"/>
            <a:ext cx="2081349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Рух учнів та межа</a:t>
            </a:r>
            <a:endParaRPr lang="ru-RU" noProof="1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dirty="0" smtClean="0"/>
              <a:pPr rtl="0"/>
              <a:t>8</a:t>
            </a:fld>
            <a:endParaRPr lang="ru-RU" noProof="1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146766" y="1992477"/>
            <a:ext cx="3187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162 учні</a:t>
            </a:r>
            <a:endParaRPr lang="uk-UA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32707" y="4502334"/>
            <a:ext cx="1567543" cy="90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79518" y="4495056"/>
            <a:ext cx="1567543" cy="90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09359" y="4495056"/>
            <a:ext cx="1567543" cy="90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113518" y="4502334"/>
            <a:ext cx="1567543" cy="90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Прямая со стрелкой 25"/>
          <p:cNvCxnSpPr>
            <a:stCxn id="18" idx="4"/>
            <a:endCxn id="22" idx="0"/>
          </p:cNvCxnSpPr>
          <p:nvPr/>
        </p:nvCxnSpPr>
        <p:spPr>
          <a:xfrm flipH="1">
            <a:off x="4563290" y="3048000"/>
            <a:ext cx="1310642" cy="1447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4"/>
            <a:endCxn id="23" idx="0"/>
          </p:cNvCxnSpPr>
          <p:nvPr/>
        </p:nvCxnSpPr>
        <p:spPr>
          <a:xfrm>
            <a:off x="5873932" y="3048000"/>
            <a:ext cx="1219199" cy="1447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5"/>
            <a:endCxn id="24" idx="0"/>
          </p:cNvCxnSpPr>
          <p:nvPr/>
        </p:nvCxnSpPr>
        <p:spPr>
          <a:xfrm>
            <a:off x="6609799" y="2833743"/>
            <a:ext cx="3287491" cy="166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8" idx="3"/>
            <a:endCxn id="21" idx="0"/>
          </p:cNvCxnSpPr>
          <p:nvPr/>
        </p:nvCxnSpPr>
        <p:spPr>
          <a:xfrm flipH="1">
            <a:off x="2316479" y="2833743"/>
            <a:ext cx="2821585" cy="166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7475" y="4662084"/>
            <a:ext cx="15827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 учнів</a:t>
            </a:r>
          </a:p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Початкові класи</a:t>
            </a:r>
          </a:p>
          <a:p>
            <a:pPr algn="ctr"/>
            <a:endParaRPr lang="uk-UA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5642" y="4658027"/>
            <a:ext cx="15827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учнів</a:t>
            </a:r>
          </a:p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5-9 класи</a:t>
            </a:r>
          </a:p>
          <a:p>
            <a:pPr algn="ctr"/>
            <a:endParaRPr lang="uk-UA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18066" y="4648242"/>
            <a:ext cx="15827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 учні</a:t>
            </a:r>
          </a:p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10-11 класи</a:t>
            </a:r>
          </a:p>
          <a:p>
            <a:pPr algn="ctr"/>
            <a:endParaRPr lang="uk-UA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74082" y="4654709"/>
            <a:ext cx="15827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учнів</a:t>
            </a:r>
          </a:p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Вихованці ЗДО</a:t>
            </a:r>
          </a:p>
          <a:p>
            <a:pPr algn="ctr"/>
            <a:endParaRPr lang="uk-UA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83918" y="1610005"/>
            <a:ext cx="1567543" cy="90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/>
          <p:cNvSpPr txBox="1"/>
          <p:nvPr/>
        </p:nvSpPr>
        <p:spPr>
          <a:xfrm>
            <a:off x="868686" y="1769755"/>
            <a:ext cx="15827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 учнів</a:t>
            </a:r>
          </a:p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інших ОТГ</a:t>
            </a:r>
          </a:p>
          <a:p>
            <a:pPr algn="ctr"/>
            <a:endParaRPr lang="uk-UA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431384" y="1584960"/>
            <a:ext cx="1567543" cy="90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TextBox 39"/>
          <p:cNvSpPr txBox="1"/>
          <p:nvPr/>
        </p:nvSpPr>
        <p:spPr>
          <a:xfrm>
            <a:off x="9416152" y="1744710"/>
            <a:ext cx="158277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учні</a:t>
            </a:r>
          </a:p>
          <a:p>
            <a:pPr algn="ctr"/>
            <a:r>
              <a:rPr lang="uk-UA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Дистанційне навчання</a:t>
            </a:r>
          </a:p>
          <a:p>
            <a:pPr algn="ctr"/>
            <a:endParaRPr lang="uk-UA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>
            <a:stCxn id="40" idx="1"/>
          </p:cNvCxnSpPr>
          <p:nvPr/>
        </p:nvCxnSpPr>
        <p:spPr>
          <a:xfrm flipH="1">
            <a:off x="6955981" y="2221764"/>
            <a:ext cx="2460171" cy="96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8" idx="3"/>
            <a:endCxn id="18" idx="2"/>
          </p:cNvCxnSpPr>
          <p:nvPr/>
        </p:nvCxnSpPr>
        <p:spPr>
          <a:xfrm>
            <a:off x="2451461" y="2139087"/>
            <a:ext cx="2381796" cy="177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Кадровий склад</a:t>
            </a:r>
            <a:endParaRPr lang="ru-RU" noProof="1"/>
          </a:p>
        </p:txBody>
      </p:sp>
      <p:graphicFrame>
        <p:nvGraphicFramePr>
          <p:cNvPr id="19" name="Объект 18" descr="Линейчатая диаграмма с накоплением">
            <a:extLst>
              <a:ext uri="{FF2B5EF4-FFF2-40B4-BE49-F238E27FC236}">
                <a16:creationId xmlns="" xmlns:a16="http://schemas.microsoft.com/office/drawing/2014/main" id="{5153D645-C6A9-4FBA-A14F-1BDB7956B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662712"/>
              </p:ext>
            </p:extLst>
          </p:nvPr>
        </p:nvGraphicFramePr>
        <p:xfrm>
          <a:off x="658813" y="1619250"/>
          <a:ext cx="10863262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1" dirty="0" smtClean="0"/>
              <a:pPr rtl="0"/>
              <a:t>9</a:t>
            </a:fld>
            <a:endParaRPr lang="ru-RU" noProof="1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49691" y="6451441"/>
            <a:ext cx="1327250" cy="210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/>
              <a:t>Світлана </a:t>
            </a:r>
            <a:r>
              <a:rPr lang="uk-UA" sz="1100" dirty="0" err="1" smtClean="0"/>
              <a:t>Скалич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23_TF78725693.potx" id="{FEBF81CB-2FB3-4A78-9BF6-F6643AE9443C}" vid="{66142968-044A-42F3-B449-46B129B5D7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высшего учебного заведения</Template>
  <TotalTime>0</TotalTime>
  <Words>747</Words>
  <Application>Microsoft Office PowerPoint</Application>
  <PresentationFormat>Широкоэкранный</PresentationFormat>
  <Paragraphs>157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Мета школи</vt:lpstr>
      <vt:lpstr>Місія школи</vt:lpstr>
      <vt:lpstr>Стратегічні напрямки діяльності</vt:lpstr>
      <vt:lpstr>Нормативно – правове забезпечення діяльності закладу ЗСО</vt:lpstr>
      <vt:lpstr>Першочерговими завданнями 2022-2023</vt:lpstr>
      <vt:lpstr>Рух учнів та межа</vt:lpstr>
      <vt:lpstr>Кадровий склад</vt:lpstr>
      <vt:lpstr>Задоволення освітнім середовищем та умовами праці у ЗО </vt:lpstr>
      <vt:lpstr>Атестація педагогічних працівників</vt:lpstr>
      <vt:lpstr>Презентация PowerPoint</vt:lpstr>
      <vt:lpstr>Фінансово-господарська діяльність</vt:lpstr>
      <vt:lpstr>Презентация PowerPoint</vt:lpstr>
      <vt:lpstr>Дякую за увагу! 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skfs;dlfk</dc:title>
  <dc:creator/>
  <cp:lastModifiedBy/>
  <cp:revision>1</cp:revision>
  <dcterms:created xsi:type="dcterms:W3CDTF">2023-06-25T10:32:37Z</dcterms:created>
  <dcterms:modified xsi:type="dcterms:W3CDTF">2023-06-27T18:05:19Z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