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8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63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25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1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4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8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3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3E8B-5B4C-4B51-90A4-D42D14ECFB4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05FE9B-31CE-49C2-857C-C7740BB97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6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Past Continuous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Минулий тривалий час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5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Affirmative sentence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 Continuous (Past Progressive) </a:t>
            </a:r>
            <a:r>
              <a:rPr lang="uk-UA" dirty="0"/>
              <a:t>утворюється за допомогою допоміжного дієслова </a:t>
            </a:r>
            <a:r>
              <a:rPr lang="en-US" dirty="0"/>
              <a:t>was </a:t>
            </a:r>
            <a:r>
              <a:rPr lang="uk-UA" dirty="0"/>
              <a:t>або </a:t>
            </a:r>
            <a:r>
              <a:rPr lang="en-US" dirty="0"/>
              <a:t>were </a:t>
            </a:r>
            <a:r>
              <a:rPr lang="uk-UA" dirty="0"/>
              <a:t>та форми простого дієприкметника теперішнього часу (дієслово з закінченням -</a:t>
            </a:r>
            <a:r>
              <a:rPr lang="en-US" dirty="0" err="1"/>
              <a:t>ing</a:t>
            </a:r>
            <a:r>
              <a:rPr lang="en-US" dirty="0"/>
              <a:t>). Was </a:t>
            </a:r>
            <a:r>
              <a:rPr lang="uk-UA" dirty="0"/>
              <a:t>та </a:t>
            </a:r>
            <a:r>
              <a:rPr lang="en-US" dirty="0"/>
              <a:t>were – </a:t>
            </a:r>
            <a:r>
              <a:rPr lang="uk-UA" dirty="0"/>
              <a:t>це форми минулого часу допоміжного дієслова </a:t>
            </a:r>
            <a:r>
              <a:rPr lang="en-US" dirty="0"/>
              <a:t>to be.</a:t>
            </a:r>
            <a:endParaRPr lang="uk-UA" dirty="0" smtClean="0"/>
          </a:p>
          <a:p>
            <a:r>
              <a:rPr lang="en-US" dirty="0" smtClean="0"/>
              <a:t>Was (singular) / were (plural) + verb +</a:t>
            </a:r>
            <a:r>
              <a:rPr lang="en-US" dirty="0" err="1" smtClean="0"/>
              <a:t>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</a:t>
            </a:r>
            <a:r>
              <a:rPr lang="en-US" dirty="0"/>
              <a:t>. I was </a:t>
            </a:r>
            <a:r>
              <a:rPr lang="en-US" dirty="0" smtClean="0"/>
              <a:t>singing</a:t>
            </a:r>
            <a:r>
              <a:rPr lang="uk-UA" dirty="0" smtClean="0"/>
              <a:t>.</a:t>
            </a:r>
            <a:r>
              <a:rPr lang="en-US" dirty="0" smtClean="0"/>
              <a:t> – </a:t>
            </a:r>
            <a:r>
              <a:rPr lang="uk-UA" dirty="0"/>
              <a:t>Я</a:t>
            </a:r>
            <a:r>
              <a:rPr lang="uk-UA" dirty="0" smtClean="0"/>
              <a:t> співав.</a:t>
            </a:r>
          </a:p>
          <a:p>
            <a:r>
              <a:rPr lang="en-US" dirty="0"/>
              <a:t>We were </a:t>
            </a:r>
            <a:r>
              <a:rPr lang="en-US" dirty="0" smtClean="0"/>
              <a:t>reading</a:t>
            </a:r>
            <a:r>
              <a:rPr lang="uk-UA" dirty="0" smtClean="0"/>
              <a:t>. – Ми читали.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732" y="3760729"/>
            <a:ext cx="44672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2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Negative Sentence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7629"/>
            <a:ext cx="8596668" cy="3880773"/>
          </a:xfrm>
        </p:spPr>
        <p:txBody>
          <a:bodyPr/>
          <a:lstStyle/>
          <a:p>
            <a:r>
              <a:rPr lang="uk-UA" dirty="0"/>
              <a:t>Заперечення в </a:t>
            </a:r>
            <a:r>
              <a:rPr lang="en-US" dirty="0"/>
              <a:t>Past Continuous </a:t>
            </a:r>
            <a:r>
              <a:rPr lang="uk-UA" dirty="0"/>
              <a:t>утворюється за допомогою додавання частки </a:t>
            </a:r>
            <a:r>
              <a:rPr lang="en-US" dirty="0"/>
              <a:t>not </a:t>
            </a:r>
            <a:r>
              <a:rPr lang="uk-UA" dirty="0"/>
              <a:t>після допоміжного дієслова </a:t>
            </a:r>
            <a:r>
              <a:rPr lang="en-US" dirty="0"/>
              <a:t>was </a:t>
            </a:r>
            <a:r>
              <a:rPr lang="uk-UA" dirty="0"/>
              <a:t>або </a:t>
            </a:r>
            <a:r>
              <a:rPr lang="en-US" dirty="0"/>
              <a:t>were. </a:t>
            </a:r>
            <a:r>
              <a:rPr lang="uk-UA" dirty="0"/>
              <a:t>Загальний порядок слів в реченні не змінюється.</a:t>
            </a:r>
          </a:p>
          <a:p>
            <a:r>
              <a:rPr lang="en-US" dirty="0" smtClean="0"/>
              <a:t>Was / were + not + verb + 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E.g. I was not reading. – </a:t>
            </a:r>
            <a:r>
              <a:rPr lang="uk-UA" dirty="0" smtClean="0"/>
              <a:t>Я не читав.</a:t>
            </a:r>
          </a:p>
          <a:p>
            <a:r>
              <a:rPr lang="en-US" dirty="0" smtClean="0"/>
              <a:t>Children were not painting. – </a:t>
            </a:r>
            <a:r>
              <a:rPr lang="uk-UA" dirty="0" smtClean="0"/>
              <a:t>Діти не малювали.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743" y="3032502"/>
            <a:ext cx="4345046" cy="31308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637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Question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81" y="609600"/>
            <a:ext cx="6032963" cy="45247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0690"/>
            <a:ext cx="5929745" cy="444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6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809404"/>
          </a:xfrm>
        </p:spPr>
        <p:txBody>
          <a:bodyPr/>
          <a:lstStyle/>
          <a:p>
            <a:pPr algn="ctr"/>
            <a:r>
              <a:rPr lang="ru-RU" b="1" i="1" dirty="0" err="1">
                <a:solidFill>
                  <a:srgbClr val="C00000"/>
                </a:solidFill>
              </a:rPr>
              <a:t>Використання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Past Continuous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43590" y="2325716"/>
            <a:ext cx="9356126" cy="429952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1. </a:t>
            </a:r>
            <a:r>
              <a:rPr lang="en-US" dirty="0">
                <a:solidFill>
                  <a:srgbClr val="FF0000"/>
                </a:solidFill>
              </a:rPr>
              <a:t>Past Continuous </a:t>
            </a:r>
            <a:r>
              <a:rPr lang="uk-UA" dirty="0">
                <a:solidFill>
                  <a:srgbClr val="FF0000"/>
                </a:solidFill>
              </a:rPr>
              <a:t>використовується для вираження дій, що відбувалися в конкретний, точно відомий момент або проміжок часу в минулому.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e.g. Yesterday </a:t>
            </a:r>
            <a:r>
              <a:rPr lang="en-US" i="1" dirty="0">
                <a:solidFill>
                  <a:srgbClr val="00B0F0"/>
                </a:solidFill>
              </a:rPr>
              <a:t>at 10 p.m. I was climbing the tree. – </a:t>
            </a:r>
            <a:r>
              <a:rPr lang="uk-UA" i="1" dirty="0">
                <a:solidFill>
                  <a:srgbClr val="00B0F0"/>
                </a:solidFill>
              </a:rPr>
              <a:t>Вчора о 10-й вечора я в десять я вилазила на дерево.</a:t>
            </a:r>
          </a:p>
          <a:p>
            <a:r>
              <a:rPr lang="en-US" i="1" dirty="0">
                <a:solidFill>
                  <a:srgbClr val="00B0F0"/>
                </a:solidFill>
              </a:rPr>
              <a:t>At 5 o’clock yesterday evening my sister was flying from Sydney. – </a:t>
            </a:r>
            <a:r>
              <a:rPr lang="uk-UA" i="1" dirty="0">
                <a:solidFill>
                  <a:srgbClr val="00B0F0"/>
                </a:solidFill>
              </a:rPr>
              <a:t>Вчора о 5-й моя сестра летіла </a:t>
            </a:r>
            <a:r>
              <a:rPr lang="uk-UA" i="1" dirty="0" smtClean="0">
                <a:solidFill>
                  <a:srgbClr val="00B0F0"/>
                </a:solidFill>
              </a:rPr>
              <a:t>з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uk-UA" i="1" dirty="0" smtClean="0">
                <a:solidFill>
                  <a:srgbClr val="00B0F0"/>
                </a:solidFill>
              </a:rPr>
              <a:t>Сіднею.</a:t>
            </a:r>
            <a:endParaRPr lang="en-US" i="1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ru-RU" dirty="0" err="1">
                <a:solidFill>
                  <a:srgbClr val="FF0000"/>
                </a:solidFill>
              </a:rPr>
              <a:t>Точний</a:t>
            </a:r>
            <a:r>
              <a:rPr lang="ru-RU" dirty="0">
                <a:solidFill>
                  <a:srgbClr val="FF0000"/>
                </a:solidFill>
              </a:rPr>
              <a:t> момент часу в </a:t>
            </a:r>
            <a:r>
              <a:rPr lang="en-US" dirty="0">
                <a:solidFill>
                  <a:srgbClr val="FF0000"/>
                </a:solidFill>
              </a:rPr>
              <a:t>Past Continuous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уточнюватися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або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перериватися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короткочасною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дією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вираженою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en-US" dirty="0">
                <a:solidFill>
                  <a:srgbClr val="FF0000"/>
                </a:solidFill>
              </a:rPr>
              <a:t>Past Simple.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e.g. She </a:t>
            </a:r>
            <a:r>
              <a:rPr lang="en-US" dirty="0">
                <a:solidFill>
                  <a:srgbClr val="00B0F0"/>
                </a:solidFill>
              </a:rPr>
              <a:t>was cleaning the house when the phone rang. – </a:t>
            </a:r>
            <a:r>
              <a:rPr lang="ru-RU" dirty="0">
                <a:solidFill>
                  <a:srgbClr val="00B0F0"/>
                </a:solidFill>
              </a:rPr>
              <a:t>В той час, коли вона </a:t>
            </a:r>
            <a:r>
              <a:rPr lang="ru-RU" dirty="0" err="1">
                <a:solidFill>
                  <a:srgbClr val="00B0F0"/>
                </a:solidFill>
              </a:rPr>
              <a:t>прибиралася</a:t>
            </a:r>
            <a:r>
              <a:rPr lang="ru-RU" dirty="0">
                <a:solidFill>
                  <a:srgbClr val="00B0F0"/>
                </a:solidFill>
              </a:rPr>
              <a:t> в </a:t>
            </a:r>
            <a:r>
              <a:rPr lang="ru-RU" dirty="0" err="1">
                <a:solidFill>
                  <a:srgbClr val="00B0F0"/>
                </a:solidFill>
              </a:rPr>
              <a:t>домі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задзвонив</a:t>
            </a:r>
            <a:r>
              <a:rPr lang="ru-RU" dirty="0">
                <a:solidFill>
                  <a:srgbClr val="00B0F0"/>
                </a:solidFill>
              </a:rPr>
              <a:t> телефон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3. Past </a:t>
            </a:r>
            <a:r>
              <a:rPr lang="en-US" dirty="0">
                <a:solidFill>
                  <a:srgbClr val="FF0000"/>
                </a:solidFill>
              </a:rPr>
              <a:t>Continuous </a:t>
            </a:r>
            <a:r>
              <a:rPr lang="ru-RU" dirty="0" err="1">
                <a:solidFill>
                  <a:srgbClr val="FF0000"/>
                </a:solidFill>
              </a:rPr>
              <a:t>використовується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вираження</a:t>
            </a:r>
            <a:r>
              <a:rPr lang="ru-RU" dirty="0">
                <a:solidFill>
                  <a:srgbClr val="FF0000"/>
                </a:solidFill>
              </a:rPr>
              <a:t> в одному </a:t>
            </a:r>
            <a:r>
              <a:rPr lang="ru-RU" dirty="0" err="1">
                <a:solidFill>
                  <a:srgbClr val="FF0000"/>
                </a:solidFill>
              </a:rPr>
              <a:t>реченні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декількох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дій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відбувалися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одночасно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минулому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e.g. She </a:t>
            </a:r>
            <a:r>
              <a:rPr lang="en-US" dirty="0">
                <a:solidFill>
                  <a:srgbClr val="00B0F0"/>
                </a:solidFill>
              </a:rPr>
              <a:t>was doing her makeup while she was talking over the telephone. – </a:t>
            </a:r>
            <a:r>
              <a:rPr lang="ru-RU" dirty="0">
                <a:solidFill>
                  <a:srgbClr val="00B0F0"/>
                </a:solidFill>
              </a:rPr>
              <a:t>Вона </a:t>
            </a:r>
            <a:r>
              <a:rPr lang="ru-RU" dirty="0" err="1">
                <a:solidFill>
                  <a:srgbClr val="00B0F0"/>
                </a:solidFill>
              </a:rPr>
              <a:t>робила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макіяж</a:t>
            </a:r>
            <a:r>
              <a:rPr lang="ru-RU" dirty="0">
                <a:solidFill>
                  <a:srgbClr val="00B0F0"/>
                </a:solidFill>
              </a:rPr>
              <a:t> в той час, коли </a:t>
            </a:r>
            <a:r>
              <a:rPr lang="ru-RU" dirty="0" err="1">
                <a:solidFill>
                  <a:srgbClr val="00B0F0"/>
                </a:solidFill>
              </a:rPr>
              <a:t>розмовляла</a:t>
            </a:r>
            <a:r>
              <a:rPr lang="ru-RU" dirty="0">
                <a:solidFill>
                  <a:srgbClr val="00B0F0"/>
                </a:solidFill>
              </a:rPr>
              <a:t> по телефону.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092592" cy="2258291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rgbClr val="C00000"/>
                </a:solidFill>
              </a:rPr>
              <a:t>Маркери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C00000"/>
                </a:solidFill>
              </a:rPr>
              <a:t>часу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>
                <a:solidFill>
                  <a:schemeClr val="tx1"/>
                </a:solidFill>
              </a:rPr>
              <a:t>Past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Continuous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використовується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якщо</a:t>
            </a:r>
            <a:r>
              <a:rPr lang="ru-RU" sz="2800" dirty="0">
                <a:solidFill>
                  <a:schemeClr val="tx1"/>
                </a:solidFill>
              </a:rPr>
              <a:t> на </a:t>
            </a:r>
            <a:r>
              <a:rPr lang="ru-RU" sz="2800" dirty="0" err="1">
                <a:solidFill>
                  <a:schemeClr val="tx1"/>
                </a:solidFill>
              </a:rPr>
              <a:t>питання</a:t>
            </a:r>
            <a:r>
              <a:rPr lang="ru-RU" sz="2800" dirty="0">
                <a:solidFill>
                  <a:schemeClr val="tx1"/>
                </a:solidFill>
              </a:rPr>
              <a:t> «коли </a:t>
            </a:r>
            <a:r>
              <a:rPr lang="ru-RU" sz="2800" dirty="0" err="1">
                <a:solidFill>
                  <a:schemeClr val="tx1"/>
                </a:solidFill>
              </a:rPr>
              <a:t>це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відбувалося</a:t>
            </a:r>
            <a:r>
              <a:rPr lang="ru-RU" sz="2800" dirty="0">
                <a:solidFill>
                  <a:schemeClr val="tx1"/>
                </a:solidFill>
              </a:rPr>
              <a:t>?» </a:t>
            </a:r>
            <a:r>
              <a:rPr lang="ru-RU" sz="2800" dirty="0" err="1">
                <a:solidFill>
                  <a:schemeClr val="tx1"/>
                </a:solidFill>
              </a:rPr>
              <a:t>можна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вказати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точний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конкретний</a:t>
            </a:r>
            <a:r>
              <a:rPr lang="ru-RU" sz="2800" dirty="0">
                <a:solidFill>
                  <a:schemeClr val="tx1"/>
                </a:solidFill>
              </a:rPr>
              <a:t> час </a:t>
            </a:r>
            <a:r>
              <a:rPr lang="ru-RU" sz="2800" dirty="0" err="1">
                <a:solidFill>
                  <a:schemeClr val="tx1"/>
                </a:solidFill>
              </a:rPr>
              <a:t>або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проміжок</a:t>
            </a:r>
            <a:r>
              <a:rPr lang="ru-RU" sz="2800" dirty="0">
                <a:solidFill>
                  <a:schemeClr val="tx1"/>
                </a:solidFill>
              </a:rPr>
              <a:t> часу в </a:t>
            </a:r>
            <a:r>
              <a:rPr lang="ru-RU" sz="2800" dirty="0" err="1">
                <a:solidFill>
                  <a:schemeClr val="tx1"/>
                </a:solidFill>
              </a:rPr>
              <a:t>минулому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4578" y="2965796"/>
            <a:ext cx="10719414" cy="3144058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at that moment – </a:t>
            </a:r>
            <a:r>
              <a:rPr lang="ru-RU" dirty="0">
                <a:solidFill>
                  <a:srgbClr val="00B0F0"/>
                </a:solidFill>
              </a:rPr>
              <a:t>в той момент</a:t>
            </a:r>
          </a:p>
          <a:p>
            <a:r>
              <a:rPr lang="en-US" dirty="0">
                <a:solidFill>
                  <a:srgbClr val="00B0F0"/>
                </a:solidFill>
              </a:rPr>
              <a:t>at the same time – </a:t>
            </a:r>
            <a:r>
              <a:rPr lang="ru-RU" dirty="0">
                <a:solidFill>
                  <a:srgbClr val="00B0F0"/>
                </a:solidFill>
              </a:rPr>
              <a:t>в </a:t>
            </a:r>
            <a:r>
              <a:rPr lang="ru-RU" dirty="0" err="1">
                <a:solidFill>
                  <a:srgbClr val="00B0F0"/>
                </a:solidFill>
              </a:rPr>
              <a:t>цей</a:t>
            </a:r>
            <a:r>
              <a:rPr lang="ru-RU" dirty="0">
                <a:solidFill>
                  <a:srgbClr val="00B0F0"/>
                </a:solidFill>
              </a:rPr>
              <a:t> же час (у </a:t>
            </a:r>
            <a:r>
              <a:rPr lang="ru-RU" dirty="0" err="1">
                <a:solidFill>
                  <a:srgbClr val="00B0F0"/>
                </a:solidFill>
              </a:rPr>
              <a:t>минулому</a:t>
            </a:r>
            <a:r>
              <a:rPr lang="ru-RU" dirty="0">
                <a:solidFill>
                  <a:srgbClr val="00B0F0"/>
                </a:solidFill>
              </a:rPr>
              <a:t>)</a:t>
            </a:r>
          </a:p>
          <a:p>
            <a:r>
              <a:rPr lang="en-US" dirty="0">
                <a:solidFill>
                  <a:srgbClr val="00B0F0"/>
                </a:solidFill>
              </a:rPr>
              <a:t>while – </a:t>
            </a:r>
            <a:r>
              <a:rPr lang="ru-RU" dirty="0">
                <a:solidFill>
                  <a:srgbClr val="00B0F0"/>
                </a:solidFill>
              </a:rPr>
              <a:t>в той час, як; </a:t>
            </a:r>
            <a:r>
              <a:rPr lang="ru-RU" dirty="0" err="1">
                <a:solidFill>
                  <a:srgbClr val="00B0F0"/>
                </a:solidFill>
              </a:rPr>
              <a:t>поки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when – </a:t>
            </a:r>
            <a:r>
              <a:rPr lang="ru-RU" dirty="0">
                <a:solidFill>
                  <a:srgbClr val="00B0F0"/>
                </a:solidFill>
              </a:rPr>
              <a:t>коли</a:t>
            </a:r>
          </a:p>
          <a:p>
            <a:r>
              <a:rPr lang="en-US" dirty="0">
                <a:solidFill>
                  <a:srgbClr val="00B0F0"/>
                </a:solidFill>
              </a:rPr>
              <a:t>as – </a:t>
            </a:r>
            <a:r>
              <a:rPr lang="ru-RU" dirty="0">
                <a:solidFill>
                  <a:srgbClr val="00B0F0"/>
                </a:solidFill>
              </a:rPr>
              <a:t>так як</a:t>
            </a:r>
          </a:p>
          <a:p>
            <a:r>
              <a:rPr lang="en-US" dirty="0">
                <a:solidFill>
                  <a:srgbClr val="00B0F0"/>
                </a:solidFill>
              </a:rPr>
              <a:t>all morning / the whole morning – </a:t>
            </a:r>
            <a:r>
              <a:rPr lang="ru-RU" dirty="0" err="1">
                <a:solidFill>
                  <a:srgbClr val="00B0F0"/>
                </a:solidFill>
              </a:rPr>
              <a:t>протягом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всього</a:t>
            </a:r>
            <a:r>
              <a:rPr lang="ru-RU" dirty="0">
                <a:solidFill>
                  <a:srgbClr val="00B0F0"/>
                </a:solidFill>
              </a:rPr>
              <a:t> ранку, весь ранок</a:t>
            </a:r>
          </a:p>
          <a:p>
            <a:r>
              <a:rPr lang="en-US" dirty="0">
                <a:solidFill>
                  <a:srgbClr val="00B0F0"/>
                </a:solidFill>
              </a:rPr>
              <a:t>all night (long) / the whole night – </a:t>
            </a:r>
            <a:r>
              <a:rPr lang="ru-RU" dirty="0" err="1">
                <a:solidFill>
                  <a:srgbClr val="00B0F0"/>
                </a:solidFill>
              </a:rPr>
              <a:t>протягом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всієї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ночі</a:t>
            </a:r>
            <a:r>
              <a:rPr lang="ru-RU" dirty="0">
                <a:solidFill>
                  <a:srgbClr val="00B0F0"/>
                </a:solidFill>
              </a:rPr>
              <a:t>, всю </a:t>
            </a:r>
            <a:r>
              <a:rPr lang="ru-RU" dirty="0" err="1">
                <a:solidFill>
                  <a:srgbClr val="00B0F0"/>
                </a:solidFill>
              </a:rPr>
              <a:t>ніч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all evening / the whole evening – </a:t>
            </a:r>
            <a:r>
              <a:rPr lang="ru-RU" dirty="0" err="1">
                <a:solidFill>
                  <a:srgbClr val="00B0F0"/>
                </a:solidFill>
              </a:rPr>
              <a:t>протягом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всього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вечора</a:t>
            </a:r>
            <a:r>
              <a:rPr lang="ru-RU" dirty="0">
                <a:solidFill>
                  <a:srgbClr val="00B0F0"/>
                </a:solidFill>
              </a:rPr>
              <a:t>, весь </a:t>
            </a:r>
            <a:r>
              <a:rPr lang="ru-RU" dirty="0" err="1">
                <a:solidFill>
                  <a:srgbClr val="00B0F0"/>
                </a:solidFill>
              </a:rPr>
              <a:t>вечір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all day (long) / the whole day – </a:t>
            </a:r>
            <a:r>
              <a:rPr lang="ru-RU" dirty="0" err="1">
                <a:solidFill>
                  <a:srgbClr val="00B0F0"/>
                </a:solidFill>
              </a:rPr>
              <a:t>протягом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всього</a:t>
            </a:r>
            <a:r>
              <a:rPr lang="ru-RU" dirty="0">
                <a:solidFill>
                  <a:srgbClr val="00B0F0"/>
                </a:solidFill>
              </a:rPr>
              <a:t> дня, весь день</a:t>
            </a:r>
          </a:p>
          <a:p>
            <a:r>
              <a:rPr lang="en-US" dirty="0">
                <a:solidFill>
                  <a:srgbClr val="00B0F0"/>
                </a:solidFill>
              </a:rPr>
              <a:t>last Monday – </a:t>
            </a:r>
            <a:r>
              <a:rPr lang="ru-RU" dirty="0" err="1">
                <a:solidFill>
                  <a:srgbClr val="00B0F0"/>
                </a:solidFill>
              </a:rPr>
              <a:t>минулого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понеділка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last week – </a:t>
            </a:r>
            <a:r>
              <a:rPr lang="ru-RU" dirty="0" err="1">
                <a:solidFill>
                  <a:srgbClr val="00B0F0"/>
                </a:solidFill>
              </a:rPr>
              <a:t>минулого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тижня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last year – </a:t>
            </a:r>
            <a:r>
              <a:rPr lang="ru-RU" dirty="0" err="1">
                <a:solidFill>
                  <a:srgbClr val="00B0F0"/>
                </a:solidFill>
              </a:rPr>
              <a:t>минулого</a:t>
            </a:r>
            <a:r>
              <a:rPr lang="ru-RU" dirty="0">
                <a:solidFill>
                  <a:srgbClr val="00B0F0"/>
                </a:solidFill>
              </a:rPr>
              <a:t> року, в </a:t>
            </a:r>
            <a:r>
              <a:rPr lang="ru-RU" dirty="0" err="1">
                <a:solidFill>
                  <a:srgbClr val="00B0F0"/>
                </a:solidFill>
              </a:rPr>
              <a:t>минулому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році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8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Past Simple vs Past Continuous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29" y="2178540"/>
            <a:ext cx="7543800" cy="3648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1359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 and answer the questions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28" y="531779"/>
            <a:ext cx="4566547" cy="645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525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431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Past Continuous</vt:lpstr>
      <vt:lpstr>Affirmative sentence</vt:lpstr>
      <vt:lpstr>Negative Sentence</vt:lpstr>
      <vt:lpstr>Question</vt:lpstr>
      <vt:lpstr>Використання Past Continuous</vt:lpstr>
      <vt:lpstr>Маркери часу Past Continuous використовується, якщо на питання «коли це відбувалося?» можна вказати точний, конкретний час або проміжок часу в минулому.</vt:lpstr>
      <vt:lpstr>Past Simple vs Past Continuous</vt:lpstr>
      <vt:lpstr>Read and answer the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Julia</dc:creator>
  <cp:lastModifiedBy>Julia</cp:lastModifiedBy>
  <cp:revision>3</cp:revision>
  <dcterms:created xsi:type="dcterms:W3CDTF">2020-03-25T10:34:30Z</dcterms:created>
  <dcterms:modified xsi:type="dcterms:W3CDTF">2020-03-25T10:57:53Z</dcterms:modified>
</cp:coreProperties>
</file>