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76" r:id="rId11"/>
    <p:sldId id="263" r:id="rId12"/>
    <p:sldId id="275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91" autoAdjust="0"/>
  </p:normalViewPr>
  <p:slideViewPr>
    <p:cSldViewPr snapToGrid="0">
      <p:cViewPr>
        <p:scale>
          <a:sx n="89" d="100"/>
          <a:sy n="89" d="100"/>
        </p:scale>
        <p:origin x="-7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FAD2D-E5E5-4916-B841-A0B3F97DC02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673A1-7456-4D4B-BE5B-034CE03A3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7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673A1-7456-4D4B-BE5B-034CE03A3E7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0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43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5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6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3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94260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6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275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53630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2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FD737D-EDD5-4FF3-BAC3-8EFAB6712F7D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B0C5C5-7C48-4111-8062-B321B6E90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077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2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.jpe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497" y="1533420"/>
            <a:ext cx="11273831" cy="2854809"/>
          </a:xfrm>
        </p:spPr>
        <p:txBody>
          <a:bodyPr>
            <a:normAutofit fontScale="90000"/>
          </a:bodyPr>
          <a:lstStyle/>
          <a:p>
            <a:pPr algn="l"/>
            <a:r>
              <a:rPr lang="ru-RU" sz="7300" dirty="0" smtClean="0"/>
              <a:t>        </a:t>
            </a:r>
            <a:r>
              <a:rPr lang="ru-RU" sz="7300" dirty="0" err="1" smtClean="0"/>
              <a:t>Спадщина</a:t>
            </a:r>
            <a:r>
              <a:rPr lang="ru-RU" sz="7300" dirty="0" smtClean="0"/>
              <a:t> Василя     </a:t>
            </a:r>
            <a:br>
              <a:rPr lang="ru-RU" sz="7300" dirty="0" smtClean="0"/>
            </a:br>
            <a:r>
              <a:rPr lang="ru-RU" sz="7300" dirty="0" smtClean="0"/>
              <a:t>          </a:t>
            </a:r>
            <a:r>
              <a:rPr lang="ru-RU" sz="7300" dirty="0" err="1" smtClean="0"/>
              <a:t>Сухомлинського</a:t>
            </a: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dirty="0"/>
              <a:t> </a:t>
            </a:r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31801" y="4935369"/>
            <a:ext cx="9144000" cy="1655762"/>
          </a:xfrm>
        </p:spPr>
        <p:txBody>
          <a:bodyPr/>
          <a:lstStyle/>
          <a:p>
            <a:pPr algn="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25313"/>
              </p:ext>
            </p:extLst>
          </p:nvPr>
        </p:nvGraphicFramePr>
        <p:xfrm>
          <a:off x="6346166" y="3057487"/>
          <a:ext cx="4772890" cy="1493520"/>
        </p:xfrm>
        <a:graphic>
          <a:graphicData uri="http://schemas.openxmlformats.org/drawingml/2006/table">
            <a:tbl>
              <a:tblPr/>
              <a:tblGrid>
                <a:gridCol w="4772890">
                  <a:extLst>
                    <a:ext uri="{9D8B030D-6E8A-4147-A177-3AD203B41FA5}">
                      <a16:colId xmlns:a16="http://schemas.microsoft.com/office/drawing/2014/main" xmlns="" val="10059247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444444"/>
                        </a:solidFill>
                        <a:effectLst/>
                      </a:endParaRPr>
                    </a:p>
                    <a:p>
                      <a:pPr algn="r"/>
                      <a:r>
                        <a:rPr lang="ru-RU" sz="4000" dirty="0" smtClean="0">
                          <a:solidFill>
                            <a:srgbClr val="444444"/>
                          </a:solidFill>
                          <a:effectLst/>
                          <a:latin typeface="Times" panose="02020603050405020304" pitchFamily="18" charset="0"/>
                        </a:rPr>
                        <a:t>«Учитель творить Людину»</a:t>
                      </a:r>
                      <a:endParaRPr lang="ru-RU" sz="40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54860287"/>
                  </a:ext>
                </a:extLst>
              </a:tr>
            </a:tbl>
          </a:graphicData>
        </a:graphic>
      </p:graphicFrame>
      <p:pic>
        <p:nvPicPr>
          <p:cNvPr id="5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441" y="4419599"/>
            <a:ext cx="436180" cy="436180"/>
          </a:xfrm>
          <a:prstGeom prst="rect">
            <a:avLst/>
          </a:prstGeom>
          <a:noFill/>
        </p:spPr>
      </p:pic>
      <p:pic>
        <p:nvPicPr>
          <p:cNvPr id="6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7548" y="3815255"/>
            <a:ext cx="419794" cy="508273"/>
          </a:xfrm>
          <a:prstGeom prst="rect">
            <a:avLst/>
          </a:prstGeom>
          <a:noFill/>
        </p:spPr>
      </p:pic>
      <p:pic>
        <p:nvPicPr>
          <p:cNvPr id="7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586" y="4367048"/>
            <a:ext cx="436180" cy="436180"/>
          </a:xfrm>
          <a:prstGeom prst="rect">
            <a:avLst/>
          </a:prstGeom>
          <a:noFill/>
        </p:spPr>
      </p:pic>
      <p:pic>
        <p:nvPicPr>
          <p:cNvPr id="8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0303" y="4472151"/>
            <a:ext cx="436180" cy="436180"/>
          </a:xfrm>
          <a:prstGeom prst="rect">
            <a:avLst/>
          </a:prstGeom>
          <a:noFill/>
        </p:spPr>
      </p:pic>
      <p:pic>
        <p:nvPicPr>
          <p:cNvPr id="9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848" y="3641833"/>
            <a:ext cx="436180" cy="436180"/>
          </a:xfrm>
          <a:prstGeom prst="rect">
            <a:avLst/>
          </a:prstGeom>
          <a:noFill/>
        </p:spPr>
      </p:pic>
      <p:pic>
        <p:nvPicPr>
          <p:cNvPr id="10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241" y="3279226"/>
            <a:ext cx="436180" cy="436180"/>
          </a:xfrm>
          <a:prstGeom prst="rect">
            <a:avLst/>
          </a:prstGeom>
          <a:noFill/>
        </p:spPr>
      </p:pic>
      <p:pic>
        <p:nvPicPr>
          <p:cNvPr id="11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658" y="3904594"/>
            <a:ext cx="419794" cy="508273"/>
          </a:xfrm>
          <a:prstGeom prst="rect">
            <a:avLst/>
          </a:prstGeom>
          <a:noFill/>
        </p:spPr>
      </p:pic>
      <p:pic>
        <p:nvPicPr>
          <p:cNvPr id="12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4334" y="4987159"/>
            <a:ext cx="419794" cy="508273"/>
          </a:xfrm>
          <a:prstGeom prst="rect">
            <a:avLst/>
          </a:prstGeom>
          <a:noFill/>
        </p:spPr>
      </p:pic>
      <p:pic>
        <p:nvPicPr>
          <p:cNvPr id="13" name="Picture 4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698" y="2699417"/>
            <a:ext cx="3360135" cy="415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9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352" y="382385"/>
            <a:ext cx="10641724" cy="1492132"/>
          </a:xfrm>
        </p:spPr>
        <p:txBody>
          <a:bodyPr/>
          <a:lstStyle/>
          <a:p>
            <a:r>
              <a:rPr lang="uk-UA" dirty="0" smtClean="0"/>
              <a:t>  Для дітей написав близько </a:t>
            </a:r>
            <a:br>
              <a:rPr lang="uk-UA" dirty="0" smtClean="0"/>
            </a:br>
            <a:r>
              <a:rPr lang="uk-UA" dirty="0" smtClean="0"/>
              <a:t>                     1200 творів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794" name="AutoShape 2" descr="Картинки по запросу педагогічні праці сухомлинського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Картинки по запросу педагогічні праці сухомлинського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Картинки по запросу педагогічні праці сухомлинського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Картинки по запросу педагогічні праці сухомлинськогомалю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8250" y="1806471"/>
            <a:ext cx="3423197" cy="5051529"/>
          </a:xfrm>
          <a:prstGeom prst="rect">
            <a:avLst/>
          </a:prstGeom>
          <a:noFill/>
        </p:spPr>
      </p:pic>
      <p:sp>
        <p:nvSpPr>
          <p:cNvPr id="33802" name="AutoShape 10" descr="Картинки по запросу педагогічні праці сухомлинського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Documents and Settings\Елена\Мои документы\img964_1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8346" y="1813033"/>
            <a:ext cx="3508813" cy="5044967"/>
          </a:xfrm>
          <a:prstGeom prst="rect">
            <a:avLst/>
          </a:prstGeom>
          <a:noFill/>
        </p:spPr>
      </p:pic>
      <p:pic>
        <p:nvPicPr>
          <p:cNvPr id="10244" name="Picture 4" descr="C:\Documents and Settings\Елена\Мои документы\Kazky_shkoly_pid_golybym_nebom_Vasyl_Suhomlynsky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57417" y="1802294"/>
            <a:ext cx="3434583" cy="5055706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педагогічні праці сухомлинськогомалю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97269"/>
            <a:ext cx="1860331" cy="2562247"/>
          </a:xfrm>
          <a:prstGeom prst="rect">
            <a:avLst/>
          </a:prstGeom>
          <a:noFill/>
        </p:spPr>
      </p:pic>
      <p:pic>
        <p:nvPicPr>
          <p:cNvPr id="10245" name="Picture 5" descr="C:\Documents and Settings\Елена\Мои документы\Серце_віддаю_дітям_(обкладинка_1972_р.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51283"/>
            <a:ext cx="1844566" cy="2506717"/>
          </a:xfrm>
          <a:prstGeom prst="rect">
            <a:avLst/>
          </a:prstGeom>
          <a:noFill/>
        </p:spPr>
      </p:pic>
      <p:pic>
        <p:nvPicPr>
          <p:cNvPr id="10246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5186" y="0"/>
            <a:ext cx="1807779" cy="1807779"/>
          </a:xfrm>
          <a:prstGeom prst="rect">
            <a:avLst/>
          </a:prstGeom>
          <a:noFill/>
        </p:spPr>
      </p:pic>
      <p:pic>
        <p:nvPicPr>
          <p:cNvPr id="15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2055" y="1166648"/>
            <a:ext cx="504498" cy="50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44" y="94220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2 </a:t>
            </a:r>
            <a:r>
              <a:rPr lang="ru-RU" dirty="0" err="1"/>
              <a:t>вересня</a:t>
            </a:r>
            <a:r>
              <a:rPr lang="ru-RU" dirty="0"/>
              <a:t> 1970 року </a:t>
            </a:r>
            <a:r>
              <a:rPr lang="ru-RU" dirty="0" err="1"/>
              <a:t>серце</a:t>
            </a:r>
            <a:r>
              <a:rPr lang="ru-RU" dirty="0"/>
              <a:t> Василя </a:t>
            </a:r>
            <a:r>
              <a:rPr lang="ru-RU" dirty="0" err="1"/>
              <a:t>Олександровича</a:t>
            </a:r>
            <a:r>
              <a:rPr lang="ru-RU" dirty="0"/>
              <a:t> </a:t>
            </a:r>
            <a:r>
              <a:rPr lang="ru-RU" dirty="0" err="1"/>
              <a:t>Сухомлинського</a:t>
            </a:r>
            <a:r>
              <a:rPr lang="ru-RU" dirty="0"/>
              <a:t> перестало </a:t>
            </a:r>
            <a:r>
              <a:rPr lang="ru-RU" dirty="0" err="1"/>
              <a:t>битися</a:t>
            </a:r>
            <a:r>
              <a:rPr lang="ru-RU" dirty="0"/>
              <a:t>.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судилося</a:t>
            </a:r>
            <a:r>
              <a:rPr lang="ru-RU" dirty="0"/>
              <a:t> </a:t>
            </a:r>
            <a:r>
              <a:rPr lang="ru-RU" dirty="0" err="1"/>
              <a:t>народитися</a:t>
            </a:r>
            <a:r>
              <a:rPr lang="ru-RU" dirty="0"/>
              <a:t> і </a:t>
            </a:r>
            <a:r>
              <a:rPr lang="ru-RU" dirty="0" err="1"/>
              <a:t>померти</a:t>
            </a:r>
            <a:r>
              <a:rPr lang="ru-RU" dirty="0"/>
              <a:t> у </a:t>
            </a:r>
            <a:r>
              <a:rPr lang="ru-RU" dirty="0" err="1"/>
              <a:t>вересні</a:t>
            </a:r>
            <a:r>
              <a:rPr lang="ru-RU" dirty="0"/>
              <a:t>, і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символічно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вересень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початок нового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smtClean="0"/>
              <a:t>року.</a:t>
            </a:r>
            <a:endParaRPr lang="ru-RU" dirty="0"/>
          </a:p>
        </p:txBody>
      </p:sp>
      <p:pic>
        <p:nvPicPr>
          <p:cNvPr id="4098" name="Picture 2" descr="Картинки по запросу осінні листочки малю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864" y="4812467"/>
            <a:ext cx="1578632" cy="1850707"/>
          </a:xfrm>
          <a:prstGeom prst="rect">
            <a:avLst/>
          </a:prstGeom>
          <a:noFill/>
        </p:spPr>
      </p:pic>
      <p:sp>
        <p:nvSpPr>
          <p:cNvPr id="4100" name="AutoShape 4" descr="Картинки по запросу осінні листочки 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осінні листочки 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осінні листочки малю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0293" y="4726744"/>
            <a:ext cx="2335376" cy="2131256"/>
          </a:xfrm>
          <a:prstGeom prst="rect">
            <a:avLst/>
          </a:prstGeom>
          <a:noFill/>
        </p:spPr>
      </p:pic>
      <p:sp>
        <p:nvSpPr>
          <p:cNvPr id="4106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Картинки по запросу осінні листочки 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2" name="AutoShape 16" descr="Картинки по запросу осінні листочки 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4" name="Picture 18" descr="Картинки по запросу осінні листочки малю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2388" y="3602842"/>
            <a:ext cx="6653048" cy="4436304"/>
          </a:xfrm>
          <a:prstGeom prst="rect">
            <a:avLst/>
          </a:prstGeom>
          <a:noFill/>
        </p:spPr>
      </p:pic>
      <p:pic>
        <p:nvPicPr>
          <p:cNvPr id="12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55354" y="283780"/>
            <a:ext cx="419794" cy="508273"/>
          </a:xfrm>
          <a:prstGeom prst="rect">
            <a:avLst/>
          </a:prstGeom>
          <a:noFill/>
        </p:spPr>
      </p:pic>
      <p:pic>
        <p:nvPicPr>
          <p:cNvPr id="13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8982" y="199697"/>
            <a:ext cx="419794" cy="508273"/>
          </a:xfrm>
          <a:prstGeom prst="rect">
            <a:avLst/>
          </a:prstGeom>
          <a:noFill/>
        </p:spPr>
      </p:pic>
      <p:pic>
        <p:nvPicPr>
          <p:cNvPr id="14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3696" y="0"/>
            <a:ext cx="804042" cy="804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65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педагогічні праці сухомлинськогомалю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0887"/>
            <a:ext cx="12192000" cy="9757871"/>
          </a:xfrm>
          <a:prstGeom prst="rect">
            <a:avLst/>
          </a:prstGeom>
          <a:noFill/>
        </p:spPr>
      </p:pic>
      <p:sp>
        <p:nvSpPr>
          <p:cNvPr id="3" name="5-конечная звезда 2"/>
          <p:cNvSpPr/>
          <p:nvPr/>
        </p:nvSpPr>
        <p:spPr>
          <a:xfrm>
            <a:off x="331076" y="5218387"/>
            <a:ext cx="945931" cy="12927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463" y="425669"/>
            <a:ext cx="11214537" cy="1492132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Золоті цитати Василя </a:t>
            </a:r>
            <a:r>
              <a:rPr lang="uk-UA" sz="4400" dirty="0" err="1" smtClean="0"/>
              <a:t>сухомлинського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2849" y="1340070"/>
            <a:ext cx="10477867" cy="35935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b="1" dirty="0" smtClean="0"/>
              <a:t>           </a:t>
            </a:r>
            <a:r>
              <a:rPr lang="uk-UA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“Не</a:t>
            </a:r>
            <a:r>
              <a:rPr lang="uk-UA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можна сміятися над старістю і старими людьми – це величезне блюзнірство; про старість треба говорити з повагою; у світі є три речі, з яких не можна ніколи сміятися, - патріотизм, справжня  любов до жінки і </a:t>
            </a:r>
            <a:r>
              <a:rPr lang="uk-UA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старість.”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524" y="5870028"/>
            <a:ext cx="987972" cy="987972"/>
          </a:xfrm>
          <a:prstGeom prst="rect">
            <a:avLst/>
          </a:prstGeom>
          <a:noFill/>
        </p:spPr>
      </p:pic>
      <p:pic>
        <p:nvPicPr>
          <p:cNvPr id="5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495" y="1150882"/>
            <a:ext cx="987972" cy="987972"/>
          </a:xfrm>
          <a:prstGeom prst="rect">
            <a:avLst/>
          </a:prstGeom>
          <a:noFill/>
        </p:spPr>
      </p:pic>
      <p:pic>
        <p:nvPicPr>
          <p:cNvPr id="6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7846" y="4319752"/>
            <a:ext cx="740979" cy="740979"/>
          </a:xfrm>
          <a:prstGeom prst="rect">
            <a:avLst/>
          </a:prstGeom>
          <a:noFill/>
        </p:spPr>
      </p:pic>
      <p:pic>
        <p:nvPicPr>
          <p:cNvPr id="7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4978" y="2170387"/>
            <a:ext cx="987972" cy="987972"/>
          </a:xfrm>
          <a:prstGeom prst="rect">
            <a:avLst/>
          </a:prstGeom>
          <a:noFill/>
        </p:spPr>
      </p:pic>
      <p:pic>
        <p:nvPicPr>
          <p:cNvPr id="8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7751" y="1308537"/>
            <a:ext cx="504498" cy="504498"/>
          </a:xfrm>
          <a:prstGeom prst="rect">
            <a:avLst/>
          </a:prstGeom>
          <a:noFill/>
        </p:spPr>
      </p:pic>
      <p:pic>
        <p:nvPicPr>
          <p:cNvPr id="9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2496" y="3053254"/>
            <a:ext cx="504498" cy="504498"/>
          </a:xfrm>
          <a:prstGeom prst="rect">
            <a:avLst/>
          </a:prstGeom>
          <a:noFill/>
        </p:spPr>
      </p:pic>
      <p:pic>
        <p:nvPicPr>
          <p:cNvPr id="10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8082" y="6090744"/>
            <a:ext cx="504498" cy="504498"/>
          </a:xfrm>
          <a:prstGeom prst="rect">
            <a:avLst/>
          </a:prstGeom>
          <a:noFill/>
        </p:spPr>
      </p:pic>
      <p:pic>
        <p:nvPicPr>
          <p:cNvPr id="11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3158" y="6069723"/>
            <a:ext cx="504498" cy="504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Василь  </a:t>
            </a:r>
            <a:r>
              <a:rPr lang="ru-RU" dirty="0" err="1" smtClean="0"/>
              <a:t>Сухомлинський</a:t>
            </a:r>
            <a:r>
              <a:rPr lang="ru-RU" dirty="0" smtClean="0"/>
              <a:t> писав: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7443" y="1529256"/>
            <a:ext cx="10178322" cy="46350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«Людина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не для того,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зникнути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безвісною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пилинкою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Людина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народжується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лишити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Картинки по запросу людина і сліди малю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289" y="3007272"/>
            <a:ext cx="1371601" cy="1371601"/>
          </a:xfrm>
          <a:prstGeom prst="rect">
            <a:avLst/>
          </a:prstGeom>
          <a:noFill/>
        </p:spPr>
      </p:pic>
      <p:sp>
        <p:nvSpPr>
          <p:cNvPr id="12292" name="AutoShape 4" descr="Картинки по запросу народження людини  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9672" y="4628353"/>
            <a:ext cx="2981763" cy="2229647"/>
          </a:xfrm>
          <a:prstGeom prst="rect">
            <a:avLst/>
          </a:prstGeom>
          <a:noFill/>
        </p:spPr>
      </p:pic>
      <p:pic>
        <p:nvPicPr>
          <p:cNvPr id="7" name="Picture 2" descr="Картинки по запросу людина і сліди малю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7089" y="5870027"/>
            <a:ext cx="987973" cy="987973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людина і сліди малю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6504" y="5801710"/>
            <a:ext cx="788276" cy="788276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людина і сліди малюн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5115" y="5832037"/>
            <a:ext cx="751491" cy="751491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людина і сліди малю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9236" y="5855576"/>
            <a:ext cx="801523" cy="801523"/>
          </a:xfrm>
          <a:prstGeom prst="rect">
            <a:avLst/>
          </a:prstGeom>
          <a:noFill/>
        </p:spPr>
      </p:pic>
      <p:pic>
        <p:nvPicPr>
          <p:cNvPr id="12296" name="Picture 8" descr="Картинки по запросу пилинка  малюн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09934" y="1236225"/>
            <a:ext cx="2124075" cy="1371601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людина і сліди малюнк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1407" y="5875282"/>
            <a:ext cx="746235" cy="746235"/>
          </a:xfrm>
          <a:prstGeom prst="rect">
            <a:avLst/>
          </a:prstGeom>
          <a:noFill/>
        </p:spPr>
      </p:pic>
      <p:pic>
        <p:nvPicPr>
          <p:cNvPr id="13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32707" y="3610304"/>
            <a:ext cx="419794" cy="508273"/>
          </a:xfrm>
          <a:prstGeom prst="rect">
            <a:avLst/>
          </a:prstGeom>
          <a:noFill/>
        </p:spPr>
      </p:pic>
      <p:pic>
        <p:nvPicPr>
          <p:cNvPr id="14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0128" y="3342291"/>
            <a:ext cx="419794" cy="508273"/>
          </a:xfrm>
          <a:prstGeom prst="rect">
            <a:avLst/>
          </a:prstGeom>
          <a:noFill/>
        </p:spPr>
      </p:pic>
      <p:pic>
        <p:nvPicPr>
          <p:cNvPr id="15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08211" y="1460939"/>
            <a:ext cx="419794" cy="508273"/>
          </a:xfrm>
          <a:prstGeom prst="rect">
            <a:avLst/>
          </a:prstGeom>
          <a:noFill/>
        </p:spPr>
      </p:pic>
      <p:pic>
        <p:nvPicPr>
          <p:cNvPr id="16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75865" y="6349727"/>
            <a:ext cx="419794" cy="508273"/>
          </a:xfrm>
          <a:prstGeom prst="rect">
            <a:avLst/>
          </a:prstGeom>
          <a:noFill/>
        </p:spPr>
      </p:pic>
      <p:pic>
        <p:nvPicPr>
          <p:cNvPr id="17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52169" y="5927835"/>
            <a:ext cx="419794" cy="508273"/>
          </a:xfrm>
          <a:prstGeom prst="rect">
            <a:avLst/>
          </a:prstGeom>
          <a:noFill/>
        </p:spPr>
      </p:pic>
      <p:pic>
        <p:nvPicPr>
          <p:cNvPr id="18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62648" y="1319048"/>
            <a:ext cx="436180" cy="436180"/>
          </a:xfrm>
          <a:prstGeom prst="rect">
            <a:avLst/>
          </a:prstGeom>
          <a:noFill/>
        </p:spPr>
      </p:pic>
      <p:pic>
        <p:nvPicPr>
          <p:cNvPr id="19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4496" y="3883571"/>
            <a:ext cx="436180" cy="436180"/>
          </a:xfrm>
          <a:prstGeom prst="rect">
            <a:avLst/>
          </a:prstGeom>
          <a:noFill/>
        </p:spPr>
      </p:pic>
      <p:pic>
        <p:nvPicPr>
          <p:cNvPr id="20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6454" y="6164317"/>
            <a:ext cx="436180" cy="436180"/>
          </a:xfrm>
          <a:prstGeom prst="rect">
            <a:avLst/>
          </a:prstGeom>
          <a:noFill/>
        </p:spPr>
      </p:pic>
      <p:pic>
        <p:nvPicPr>
          <p:cNvPr id="21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6979" y="5827986"/>
            <a:ext cx="436180" cy="436180"/>
          </a:xfrm>
          <a:prstGeom prst="rect">
            <a:avLst/>
          </a:prstGeom>
          <a:noFill/>
        </p:spPr>
      </p:pic>
      <p:pic>
        <p:nvPicPr>
          <p:cNvPr id="22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19944" y="2543503"/>
            <a:ext cx="436180" cy="436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448" y="365125"/>
            <a:ext cx="11482552" cy="2350366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Василь  Сухомлинський -</a:t>
            </a:r>
            <a:r>
              <a:rPr lang="uk-UA" sz="4400" dirty="0"/>
              <a:t/>
            </a:r>
            <a:br>
              <a:rPr lang="uk-UA" sz="4400" dirty="0"/>
            </a:br>
            <a:r>
              <a:rPr lang="uk-UA" sz="4400" dirty="0" smtClean="0"/>
              <a:t> </a:t>
            </a:r>
            <a:r>
              <a:rPr lang="ru-RU" sz="4400" dirty="0" err="1" smtClean="0"/>
              <a:t>видатний</a:t>
            </a:r>
            <a:r>
              <a:rPr lang="ru-RU" sz="4400" dirty="0" smtClean="0"/>
              <a:t>  </a:t>
            </a:r>
            <a:r>
              <a:rPr lang="ru-RU" sz="4400" dirty="0" err="1" smtClean="0"/>
              <a:t>український</a:t>
            </a:r>
            <a:r>
              <a:rPr lang="ru-RU" sz="4400" dirty="0" smtClean="0"/>
              <a:t>  педагог, </a:t>
            </a:r>
            <a:r>
              <a:rPr lang="ru-RU" sz="4400" dirty="0" err="1" smtClean="0"/>
              <a:t>публіцист</a:t>
            </a:r>
            <a:r>
              <a:rPr lang="ru-RU" sz="4400" dirty="0" smtClean="0"/>
              <a:t>, </a:t>
            </a:r>
            <a:r>
              <a:rPr lang="ru-RU" sz="4400" dirty="0" err="1" smtClean="0"/>
              <a:t>письменник</a:t>
            </a:r>
            <a:r>
              <a:rPr lang="ru-RU" sz="4400" dirty="0" smtClean="0"/>
              <a:t>, поет, </a:t>
            </a:r>
            <a:r>
              <a:rPr lang="ru-RU" sz="4400" dirty="0" err="1" smtClean="0"/>
              <a:t>заслужений</a:t>
            </a:r>
            <a:r>
              <a:rPr lang="ru-RU" sz="4400" dirty="0" smtClean="0"/>
              <a:t> </a:t>
            </a:r>
            <a:r>
              <a:rPr lang="ru-RU" sz="4400" dirty="0" err="1" smtClean="0"/>
              <a:t>вчитель</a:t>
            </a:r>
            <a:r>
              <a:rPr lang="ru-RU" sz="4400" dirty="0" smtClean="0"/>
              <a:t>, </a:t>
            </a:r>
            <a:r>
              <a:rPr lang="ru-RU" sz="4400" dirty="0" err="1" smtClean="0"/>
              <a:t>засновник</a:t>
            </a:r>
            <a:r>
              <a:rPr lang="ru-RU" sz="4400" dirty="0" smtClean="0"/>
              <a:t>  </a:t>
            </a:r>
            <a:r>
              <a:rPr lang="ru-RU" sz="4400" dirty="0" err="1" smtClean="0"/>
              <a:t>гуманістичної</a:t>
            </a:r>
            <a:r>
              <a:rPr lang="ru-RU" sz="4400" dirty="0" smtClean="0"/>
              <a:t>, </a:t>
            </a:r>
            <a:r>
              <a:rPr lang="ru-RU" sz="4400" dirty="0" err="1" smtClean="0"/>
              <a:t>новаторської</a:t>
            </a:r>
            <a:r>
              <a:rPr lang="ru-RU" sz="4400" dirty="0" smtClean="0"/>
              <a:t>  </a:t>
            </a:r>
            <a:r>
              <a:rPr lang="ru-RU" sz="4400" dirty="0" err="1" smtClean="0"/>
              <a:t>педагогіки</a:t>
            </a:r>
            <a:r>
              <a:rPr lang="ru-RU" sz="4400" dirty="0" smtClean="0"/>
              <a:t>. 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109" y="3647429"/>
            <a:ext cx="3551401" cy="3210571"/>
          </a:xfrm>
        </p:spPr>
      </p:pic>
      <p:pic>
        <p:nvPicPr>
          <p:cNvPr id="2050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49" y="3641834"/>
            <a:ext cx="2397591" cy="32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педагогічні праці сухомлинського малю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6348" y="3657599"/>
            <a:ext cx="2461846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93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9268" y="382384"/>
            <a:ext cx="5454869" cy="2550002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Василь Сухомлинський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4219" y="3310759"/>
            <a:ext cx="5013435" cy="3358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Народився в Кіровоградській  області.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Картинки по запросу педагогічні праці сухомлинськогомалю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124" y="5770179"/>
            <a:ext cx="1087821" cy="1087821"/>
          </a:xfrm>
          <a:prstGeom prst="rect">
            <a:avLst/>
          </a:prstGeom>
          <a:noFill/>
        </p:spPr>
      </p:pic>
      <p:pic>
        <p:nvPicPr>
          <p:cNvPr id="6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8055" y="3352802"/>
            <a:ext cx="541282" cy="541282"/>
          </a:xfrm>
          <a:prstGeom prst="rect">
            <a:avLst/>
          </a:prstGeom>
          <a:noFill/>
        </p:spPr>
      </p:pic>
      <p:pic>
        <p:nvPicPr>
          <p:cNvPr id="7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0040" y="0"/>
            <a:ext cx="1087821" cy="1087821"/>
          </a:xfrm>
          <a:prstGeom prst="rect">
            <a:avLst/>
          </a:prstGeom>
          <a:noFill/>
        </p:spPr>
      </p:pic>
      <p:pic>
        <p:nvPicPr>
          <p:cNvPr id="8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3543" y="5770179"/>
            <a:ext cx="1087821" cy="1087821"/>
          </a:xfrm>
          <a:prstGeom prst="rect">
            <a:avLst/>
          </a:prstGeom>
          <a:noFill/>
        </p:spPr>
      </p:pic>
      <p:pic>
        <p:nvPicPr>
          <p:cNvPr id="9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530" y="4934607"/>
            <a:ext cx="1087821" cy="1087821"/>
          </a:xfrm>
          <a:prstGeom prst="rect">
            <a:avLst/>
          </a:prstGeom>
          <a:noFill/>
        </p:spPr>
      </p:pic>
      <p:pic>
        <p:nvPicPr>
          <p:cNvPr id="17409" name="Picture 1" descr="C:\Documents and Settings\Елена\Мои документы\guttvor_clip_image002-e14974774487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587" y="54456"/>
            <a:ext cx="5233495" cy="6803544"/>
          </a:xfrm>
          <a:prstGeom prst="rect">
            <a:avLst/>
          </a:prstGeom>
          <a:noFill/>
        </p:spPr>
      </p:pic>
      <p:pic>
        <p:nvPicPr>
          <p:cNvPr id="11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023" y="4666593"/>
            <a:ext cx="419794" cy="508273"/>
          </a:xfrm>
          <a:prstGeom prst="rect">
            <a:avLst/>
          </a:prstGeom>
          <a:noFill/>
        </p:spPr>
      </p:pic>
      <p:pic>
        <p:nvPicPr>
          <p:cNvPr id="12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5423" y="2864069"/>
            <a:ext cx="419794" cy="50827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484883" y="182882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(28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1918 –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2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1970)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40426">
            <a:off x="924064" y="87124"/>
            <a:ext cx="10515600" cy="1176047"/>
          </a:xfrm>
        </p:spPr>
        <p:txBody>
          <a:bodyPr/>
          <a:lstStyle/>
          <a:p>
            <a:r>
              <a:rPr lang="uk-UA" dirty="0" smtClean="0"/>
              <a:t>Про сім’ю: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0617263">
            <a:off x="1125441" y="1055734"/>
            <a:ext cx="9965601" cy="37501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Василівці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бідній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селянській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4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стали </a:t>
            </a:r>
            <a:endParaRPr lang="ru-RU" sz="4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вчителями</a:t>
            </a: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18" y="3310759"/>
            <a:ext cx="5769392" cy="3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434" y="5870028"/>
            <a:ext cx="987972" cy="987972"/>
          </a:xfrm>
          <a:prstGeom prst="rect">
            <a:avLst/>
          </a:prstGeom>
          <a:noFill/>
        </p:spPr>
      </p:pic>
      <p:pic>
        <p:nvPicPr>
          <p:cNvPr id="6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8040" y="1765738"/>
            <a:ext cx="987972" cy="987972"/>
          </a:xfrm>
          <a:prstGeom prst="rect">
            <a:avLst/>
          </a:prstGeom>
          <a:noFill/>
        </p:spPr>
      </p:pic>
      <p:pic>
        <p:nvPicPr>
          <p:cNvPr id="7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227" y="3920359"/>
            <a:ext cx="987972" cy="987972"/>
          </a:xfrm>
          <a:prstGeom prst="rect">
            <a:avLst/>
          </a:prstGeom>
          <a:noFill/>
        </p:spPr>
      </p:pic>
      <p:pic>
        <p:nvPicPr>
          <p:cNvPr id="18433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1451" y="5344511"/>
            <a:ext cx="419794" cy="508273"/>
          </a:xfrm>
          <a:prstGeom prst="rect">
            <a:avLst/>
          </a:prstGeom>
          <a:noFill/>
        </p:spPr>
      </p:pic>
      <p:pic>
        <p:nvPicPr>
          <p:cNvPr id="9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2513" y="6064469"/>
            <a:ext cx="419794" cy="508273"/>
          </a:xfrm>
          <a:prstGeom prst="rect">
            <a:avLst/>
          </a:prstGeom>
          <a:noFill/>
        </p:spPr>
      </p:pic>
      <p:pic>
        <p:nvPicPr>
          <p:cNvPr id="10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651" y="5207877"/>
            <a:ext cx="419794" cy="508273"/>
          </a:xfrm>
          <a:prstGeom prst="rect">
            <a:avLst/>
          </a:prstGeom>
          <a:noFill/>
        </p:spPr>
      </p:pic>
      <p:pic>
        <p:nvPicPr>
          <p:cNvPr id="11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2500" y="6022428"/>
            <a:ext cx="419794" cy="508273"/>
          </a:xfrm>
          <a:prstGeom prst="rect">
            <a:avLst/>
          </a:prstGeom>
          <a:noFill/>
        </p:spPr>
      </p:pic>
      <p:pic>
        <p:nvPicPr>
          <p:cNvPr id="12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188" y="6017173"/>
            <a:ext cx="419794" cy="508273"/>
          </a:xfrm>
          <a:prstGeom prst="rect">
            <a:avLst/>
          </a:prstGeom>
          <a:noFill/>
        </p:spPr>
      </p:pic>
      <p:pic>
        <p:nvPicPr>
          <p:cNvPr id="13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4361" y="798787"/>
            <a:ext cx="419794" cy="508273"/>
          </a:xfrm>
          <a:prstGeom prst="rect">
            <a:avLst/>
          </a:prstGeom>
          <a:noFill/>
        </p:spPr>
      </p:pic>
      <p:pic>
        <p:nvPicPr>
          <p:cNvPr id="14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8926" y="388883"/>
            <a:ext cx="419794" cy="50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6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549" y="1296550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рідному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в 1933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семирічку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Василь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Сухомлинський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вчився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медичному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технікумі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звідти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вступив на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факультет.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28" y="2512362"/>
            <a:ext cx="3717795" cy="405578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465" y="4589398"/>
            <a:ext cx="2366907" cy="2268601"/>
          </a:xfrm>
          <a:prstGeom prst="rect">
            <a:avLst/>
          </a:prstGeom>
          <a:noFill/>
        </p:spPr>
      </p:pic>
      <p:pic>
        <p:nvPicPr>
          <p:cNvPr id="6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1806" y="5533696"/>
            <a:ext cx="1087821" cy="1087821"/>
          </a:xfrm>
          <a:prstGeom prst="rect">
            <a:avLst/>
          </a:prstGeom>
          <a:noFill/>
        </p:spPr>
      </p:pic>
      <p:pic>
        <p:nvPicPr>
          <p:cNvPr id="7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903" y="4598276"/>
            <a:ext cx="1087821" cy="1087821"/>
          </a:xfrm>
          <a:prstGeom prst="rect">
            <a:avLst/>
          </a:prstGeom>
          <a:noFill/>
        </p:spPr>
      </p:pic>
      <p:pic>
        <p:nvPicPr>
          <p:cNvPr id="8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15447" y="210207"/>
            <a:ext cx="1087821" cy="1087821"/>
          </a:xfrm>
          <a:prstGeom prst="rect">
            <a:avLst/>
          </a:prstGeom>
          <a:noFill/>
        </p:spPr>
      </p:pic>
      <p:pic>
        <p:nvPicPr>
          <p:cNvPr id="9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4196" y="472966"/>
            <a:ext cx="419794" cy="508273"/>
          </a:xfrm>
          <a:prstGeom prst="rect">
            <a:avLst/>
          </a:prstGeom>
          <a:noFill/>
        </p:spPr>
      </p:pic>
      <p:pic>
        <p:nvPicPr>
          <p:cNvPr id="10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796" y="5954111"/>
            <a:ext cx="419794" cy="508273"/>
          </a:xfrm>
          <a:prstGeom prst="rect">
            <a:avLst/>
          </a:prstGeom>
          <a:noFill/>
        </p:spPr>
      </p:pic>
      <p:pic>
        <p:nvPicPr>
          <p:cNvPr id="11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8623" y="6059214"/>
            <a:ext cx="419794" cy="508273"/>
          </a:xfrm>
          <a:prstGeom prst="rect">
            <a:avLst/>
          </a:prstGeom>
          <a:noFill/>
        </p:spPr>
      </p:pic>
      <p:pic>
        <p:nvPicPr>
          <p:cNvPr id="12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0045" y="4698125"/>
            <a:ext cx="419794" cy="50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70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Юні роки: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087821"/>
            <a:ext cx="10178322" cy="47917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вчителем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заочної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недалеко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села;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викладачем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Онуфріївській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хлопчика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спонукала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бачила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53" y="2459421"/>
            <a:ext cx="4708635" cy="35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2124" y="0"/>
            <a:ext cx="1807779" cy="1807779"/>
          </a:xfrm>
          <a:prstGeom prst="rect">
            <a:avLst/>
          </a:prstGeom>
          <a:noFill/>
        </p:spPr>
      </p:pic>
      <p:pic>
        <p:nvPicPr>
          <p:cNvPr id="6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2523" y="5517931"/>
            <a:ext cx="1087821" cy="1087821"/>
          </a:xfrm>
          <a:prstGeom prst="rect">
            <a:avLst/>
          </a:prstGeom>
          <a:noFill/>
        </p:spPr>
      </p:pic>
      <p:pic>
        <p:nvPicPr>
          <p:cNvPr id="7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1171" y="5770179"/>
            <a:ext cx="1087821" cy="1087821"/>
          </a:xfrm>
          <a:prstGeom prst="rect">
            <a:avLst/>
          </a:prstGeom>
          <a:noFill/>
        </p:spPr>
      </p:pic>
      <p:pic>
        <p:nvPicPr>
          <p:cNvPr id="8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4606" y="5412828"/>
            <a:ext cx="1087821" cy="1087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117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970" y="2532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Життя під час Великої </a:t>
            </a:r>
            <a:r>
              <a:rPr lang="uk-UA" dirty="0"/>
              <a:t>В</a:t>
            </a:r>
            <a:r>
              <a:rPr lang="uk-UA" dirty="0" smtClean="0"/>
              <a:t>ітчизняної війни: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4265"/>
            <a:ext cx="10515600" cy="21783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1941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добровольцем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фронт. На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фронті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Василь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Олександрович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поранений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лікувався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евакогоспіталях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Тяжким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руку.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Хірурги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ампутувати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не дав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Лікарю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оперувати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Василя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Олександровича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але руку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все-таки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ампутував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61" y="2175642"/>
            <a:ext cx="3377639" cy="425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625" y="919657"/>
            <a:ext cx="593834" cy="593834"/>
          </a:xfrm>
          <a:prstGeom prst="rect">
            <a:avLst/>
          </a:prstGeom>
          <a:noFill/>
        </p:spPr>
      </p:pic>
      <p:pic>
        <p:nvPicPr>
          <p:cNvPr id="6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1586" y="6169573"/>
            <a:ext cx="688427" cy="688427"/>
          </a:xfrm>
          <a:prstGeom prst="rect">
            <a:avLst/>
          </a:prstGeom>
          <a:noFill/>
        </p:spPr>
      </p:pic>
      <p:pic>
        <p:nvPicPr>
          <p:cNvPr id="7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31061" y="1051035"/>
            <a:ext cx="987972" cy="987972"/>
          </a:xfrm>
          <a:prstGeom prst="rect">
            <a:avLst/>
          </a:prstGeom>
          <a:noFill/>
        </p:spPr>
      </p:pic>
      <p:pic>
        <p:nvPicPr>
          <p:cNvPr id="8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3286" y="1024759"/>
            <a:ext cx="419794" cy="508273"/>
          </a:xfrm>
          <a:prstGeom prst="rect">
            <a:avLst/>
          </a:prstGeom>
          <a:noFill/>
        </p:spPr>
      </p:pic>
      <p:pic>
        <p:nvPicPr>
          <p:cNvPr id="9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805823" y="1319049"/>
            <a:ext cx="419794" cy="508273"/>
          </a:xfrm>
          <a:prstGeom prst="rect">
            <a:avLst/>
          </a:prstGeom>
          <a:noFill/>
        </p:spPr>
      </p:pic>
      <p:pic>
        <p:nvPicPr>
          <p:cNvPr id="10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26293" y="6349727"/>
            <a:ext cx="419794" cy="50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9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290" y="299545"/>
            <a:ext cx="10297510" cy="1325563"/>
          </a:xfrm>
        </p:spPr>
        <p:txBody>
          <a:bodyPr/>
          <a:lstStyle/>
          <a:p>
            <a:r>
              <a:rPr lang="uk-UA" dirty="0" smtClean="0"/>
              <a:t>Риси характеру поета: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0399"/>
            <a:ext cx="10515600" cy="49023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ерудиції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В.Сухомлинський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неабияку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силу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вирізнявся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поміркованістю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надзвичайною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скромністю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працездатністю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вставав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четвертій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годині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ранку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й писав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твори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восьмої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людяністю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ÐÐ°ÑÑÐ¸Ð½ÐºÐ¸ Ð¿Ð¾ Ð·Ð°Ð¿ÑÐ¾ÑÑ Ð²Ð°ÑÐ¸Ð»Ñ ÑÑÑÐ¾Ð¼Ð»Ð¸Ð½ÑÑ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177" y="2081048"/>
            <a:ext cx="3498703" cy="4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Documents and Settings\Елена\Мои документы\depositphotos_113535334-stock-illustration-bright-colorful-maple-leaves-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861" y="5249917"/>
            <a:ext cx="1608083" cy="1608083"/>
          </a:xfrm>
          <a:prstGeom prst="rect">
            <a:avLst/>
          </a:prstGeom>
          <a:noFill/>
        </p:spPr>
      </p:pic>
      <p:pic>
        <p:nvPicPr>
          <p:cNvPr id="6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434" y="5870028"/>
            <a:ext cx="987972" cy="987972"/>
          </a:xfrm>
          <a:prstGeom prst="rect">
            <a:avLst/>
          </a:prstGeom>
          <a:noFill/>
        </p:spPr>
      </p:pic>
      <p:pic>
        <p:nvPicPr>
          <p:cNvPr id="7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2896" y="299545"/>
            <a:ext cx="987972" cy="987972"/>
          </a:xfrm>
          <a:prstGeom prst="rect">
            <a:avLst/>
          </a:prstGeom>
          <a:noFill/>
        </p:spPr>
      </p:pic>
      <p:pic>
        <p:nvPicPr>
          <p:cNvPr id="8" name="Picture 3" descr="C:\Documents and Settings\Елена\Мои документы\depositphotos_57659455-stock-illustration-red-maple-leaf-isolated-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041" y="6032937"/>
            <a:ext cx="825063" cy="825063"/>
          </a:xfrm>
          <a:prstGeom prst="rect">
            <a:avLst/>
          </a:prstGeom>
          <a:noFill/>
        </p:spPr>
      </p:pic>
      <p:pic>
        <p:nvPicPr>
          <p:cNvPr id="9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2624" y="6117021"/>
            <a:ext cx="419794" cy="508273"/>
          </a:xfrm>
          <a:prstGeom prst="rect">
            <a:avLst/>
          </a:prstGeom>
          <a:noFill/>
        </p:spPr>
      </p:pic>
      <p:pic>
        <p:nvPicPr>
          <p:cNvPr id="10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1879" y="909146"/>
            <a:ext cx="419794" cy="508273"/>
          </a:xfrm>
          <a:prstGeom prst="rect">
            <a:avLst/>
          </a:prstGeom>
          <a:noFill/>
        </p:spPr>
      </p:pic>
      <p:pic>
        <p:nvPicPr>
          <p:cNvPr id="11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9188" y="6090745"/>
            <a:ext cx="419794" cy="508273"/>
          </a:xfrm>
          <a:prstGeom prst="rect">
            <a:avLst/>
          </a:prstGeom>
          <a:noFill/>
        </p:spPr>
      </p:pic>
      <p:pic>
        <p:nvPicPr>
          <p:cNvPr id="12" name="Picture 1" descr="C:\Documents and Settings\Елена\Мои документы\0e67f6ee1d82dfdaed5c8393a1891d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9230" y="1308538"/>
            <a:ext cx="419794" cy="50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5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263</TotalTime>
  <Words>353</Words>
  <Application>Microsoft Office PowerPoint</Application>
  <PresentationFormat>Произвольный</PresentationFormat>
  <Paragraphs>47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Badge</vt:lpstr>
      <vt:lpstr>        Спадщина Василя                Сухомлинського                             </vt:lpstr>
      <vt:lpstr>Василь  Сухомлинський писав: </vt:lpstr>
      <vt:lpstr>Василь  Сухомлинський -  видатний  український  педагог, публіцист, письменник, поет, заслужений вчитель, засновник  гуманістичної, новаторської  педагогіки. </vt:lpstr>
      <vt:lpstr>Василь Сухомлинський</vt:lpstr>
      <vt:lpstr>Про сім’ю:</vt:lpstr>
      <vt:lpstr>Освіта:</vt:lpstr>
      <vt:lpstr>Юні роки:</vt:lpstr>
      <vt:lpstr>Життя під час Великої Вітчизняної війни:</vt:lpstr>
      <vt:lpstr>Риси характеру поета:</vt:lpstr>
      <vt:lpstr>  Для дітей написав близько                       1200 творів</vt:lpstr>
      <vt:lpstr>     2 вересня 1970 року серце Василя Олександровича Сухомлинського перестало битися. Йому судилося народитися і померти у вересні, і це символічно, бо вересень – це початок нового навчального року.</vt:lpstr>
      <vt:lpstr>Презентация PowerPoint</vt:lpstr>
      <vt:lpstr>Золоті цитати Василя сухомлинського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Сухомлинський (1918 – 1970)                           </dc:title>
  <dc:creator>Пользователь Windows</dc:creator>
  <cp:lastModifiedBy>Светлана</cp:lastModifiedBy>
  <cp:revision>35</cp:revision>
  <dcterms:created xsi:type="dcterms:W3CDTF">2018-09-08T19:33:37Z</dcterms:created>
  <dcterms:modified xsi:type="dcterms:W3CDTF">2020-04-22T12:31:41Z</dcterms:modified>
</cp:coreProperties>
</file>