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sldIdLst>
    <p:sldId id="274" r:id="rId3"/>
    <p:sldId id="266" r:id="rId4"/>
    <p:sldId id="258" r:id="rId5"/>
    <p:sldId id="257" r:id="rId6"/>
    <p:sldId id="273" r:id="rId7"/>
    <p:sldId id="265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97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BEE1-EE2A-4CC0-B81E-04A3F63D8E9F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C863-F7A3-486C-B7D6-628D98EDC254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774D-BEBD-48C8-847B-F71E386B4849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BEE1-EE2A-4CC0-B81E-04A3F63D8E9F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98E5-2C3F-48B6-8706-75194070C2E4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B667-4E95-4A38-8D57-EB8E933FB1A0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C770-F4E1-4285-9955-5FB0BD00EFA2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1A8C-4B08-4094-BA22-98D24E63A310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4640-0F9B-41D9-AF61-B2B131D2251C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EAD4-5963-4FF6-83D0-B8F5D41C7DD6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FDE-7550-4054-AAAC-B20444559317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98E5-2C3F-48B6-8706-75194070C2E4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33F5-A65F-48D4-94F5-D0BFFC2288DF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C863-F7A3-486C-B7D6-628D98EDC254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774D-BEBD-48C8-847B-F71E386B4849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B667-4E95-4A38-8D57-EB8E933FB1A0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C770-F4E1-4285-9955-5FB0BD00EFA2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1A8C-4B08-4094-BA22-98D24E63A310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4640-0F9B-41D9-AF61-B2B131D2251C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EAD4-5963-4FF6-83D0-B8F5D41C7DD6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FDE-7550-4054-AAAC-B20444559317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33F5-A65F-48D4-94F5-D0BFFC2288DF}" type="slidenum">
              <a:rPr lang="ru-RU" smtClean="0">
                <a:solidFill>
                  <a:srgbClr val="333333"/>
                </a:solidFill>
              </a:rPr>
              <a:pPr/>
              <a:t>‹#›</a:t>
            </a:fld>
            <a:endParaRPr lang="ru-RU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54D422-7D19-4334-9F49-498229234E4E}" type="slidenum">
              <a:rPr lang="ru-RU" smtClean="0">
                <a:solidFill>
                  <a:srgbClr val="333333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54D422-7D19-4334-9F49-498229234E4E}" type="slidenum">
              <a:rPr lang="ru-RU" smtClean="0">
                <a:solidFill>
                  <a:srgbClr val="333333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wmf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7030A0"/>
                </a:solidFill>
                <a:latin typeface="Monotype Corsiva" pitchFamily="66" charset="0"/>
              </a:rPr>
              <a:t>Поняття про прислівник як частину мови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/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Собол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С.О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31522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79195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Bookman Old Style" pitchFamily="18" charset="0"/>
              </a:rPr>
              <a:t>Прислівник </a:t>
            </a:r>
            <a:r>
              <a:rPr lang="uk-UA" sz="2400" b="1" dirty="0" smtClean="0">
                <a:latin typeface="Bookman Old Style" pitchFamily="18" charset="0"/>
              </a:rPr>
              <a:t>– незмінна частина мови, яка виражає ознаку дії або пояснює, де, коли відбувається дія, куди вона спрямована, і відповідає на питання </a:t>
            </a:r>
            <a:r>
              <a:rPr lang="uk-UA" sz="2400" b="1" dirty="0" smtClean="0">
                <a:solidFill>
                  <a:srgbClr val="FF0000"/>
                </a:solidFill>
                <a:latin typeface="Bookman Old Style" pitchFamily="18" charset="0"/>
              </a:rPr>
              <a:t>як? де? куди? коли? </a:t>
            </a:r>
            <a:r>
              <a:rPr lang="uk-UA" sz="2400" b="1" dirty="0" smtClean="0">
                <a:latin typeface="Bookman Old Style" pitchFamily="18" charset="0"/>
              </a:rPr>
              <a:t>та ін.</a:t>
            </a:r>
          </a:p>
          <a:p>
            <a:r>
              <a:rPr lang="uk-UA" sz="2400" b="1" dirty="0" smtClean="0">
                <a:latin typeface="Bookman Old Style" pitchFamily="18" charset="0"/>
              </a:rPr>
              <a:t>Прислівники в реченні найчастіше </a:t>
            </a:r>
            <a:r>
              <a:rPr lang="uk-UA" sz="2400" b="1" dirty="0" err="1" smtClean="0">
                <a:latin typeface="Bookman Old Style" pitchFamily="18" charset="0"/>
              </a:rPr>
              <a:t>зв</a:t>
            </a:r>
            <a:r>
              <a:rPr lang="en-US" sz="2400" b="1" dirty="0" smtClean="0">
                <a:latin typeface="Bookman Old Style" pitchFamily="18" charset="0"/>
              </a:rPr>
              <a:t>’</a:t>
            </a:r>
            <a:r>
              <a:rPr lang="uk-UA" sz="2400" b="1" dirty="0" err="1" smtClean="0">
                <a:latin typeface="Bookman Old Style" pitchFamily="18" charset="0"/>
              </a:rPr>
              <a:t>язуються</a:t>
            </a:r>
            <a:r>
              <a:rPr lang="uk-UA" sz="2400" b="1" dirty="0" smtClean="0">
                <a:latin typeface="Bookman Old Style" pitchFamily="18" charset="0"/>
              </a:rPr>
              <a:t> з дієсловами.</a:t>
            </a:r>
          </a:p>
          <a:p>
            <a:r>
              <a:rPr lang="ru-RU" sz="2400" b="1" dirty="0" err="1" smtClean="0">
                <a:latin typeface="Bookman Old Style" pitchFamily="18" charset="0"/>
              </a:rPr>
              <a:t>Прислівники</a:t>
            </a:r>
            <a:r>
              <a:rPr lang="ru-RU" sz="2400" b="1" dirty="0" smtClean="0">
                <a:latin typeface="Bookman Old Style" pitchFamily="18" charset="0"/>
              </a:rPr>
              <a:t> в </a:t>
            </a:r>
            <a:r>
              <a:rPr lang="ru-RU" sz="2400" b="1" dirty="0" err="1" smtClean="0">
                <a:latin typeface="Bookman Old Style" pitchFamily="18" charset="0"/>
              </a:rPr>
              <a:t>реченні</a:t>
            </a:r>
            <a:r>
              <a:rPr lang="ru-RU" sz="2400" b="1" dirty="0" smtClean="0">
                <a:latin typeface="Bookman Old Style" pitchFamily="18" charset="0"/>
              </a:rPr>
              <a:t>  </a:t>
            </a:r>
            <a:r>
              <a:rPr lang="ru-RU" sz="2400" b="1" dirty="0" err="1" smtClean="0">
                <a:latin typeface="Bookman Old Style" pitchFamily="18" charset="0"/>
              </a:rPr>
              <a:t>виконують</a:t>
            </a:r>
            <a:r>
              <a:rPr lang="ru-RU" sz="2400" b="1" dirty="0" smtClean="0">
                <a:latin typeface="Bookman Old Style" pitchFamily="18" charset="0"/>
              </a:rPr>
              <a:t> роль </a:t>
            </a:r>
            <a:r>
              <a:rPr lang="ru-RU" sz="2400" b="1" dirty="0" err="1" smtClean="0">
                <a:latin typeface="Bookman Old Style" pitchFamily="18" charset="0"/>
              </a:rPr>
              <a:t>другорядних</a:t>
            </a: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b="1" dirty="0" err="1" smtClean="0">
                <a:latin typeface="Bookman Old Style" pitchFamily="18" charset="0"/>
              </a:rPr>
              <a:t>членів</a:t>
            </a:r>
            <a:r>
              <a:rPr lang="ru-RU" sz="2400" b="1" dirty="0" smtClean="0">
                <a:latin typeface="Bookman Old Style" pitchFamily="18" charset="0"/>
              </a:rPr>
              <a:t>.</a:t>
            </a:r>
          </a:p>
          <a:p>
            <a:r>
              <a:rPr lang="uk-UA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Запам</a:t>
            </a:r>
            <a:r>
              <a:rPr lang="en-US" sz="2400" b="1" dirty="0" smtClean="0">
                <a:solidFill>
                  <a:srgbClr val="FF0000"/>
                </a:solidFill>
                <a:latin typeface="Bookman Old Style" pitchFamily="18" charset="0"/>
              </a:rPr>
              <a:t>’</a:t>
            </a:r>
            <a:r>
              <a:rPr lang="ru-RU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ятай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! </a:t>
            </a:r>
            <a:r>
              <a:rPr lang="ru-RU" sz="2400" b="1" dirty="0" err="1" smtClean="0">
                <a:latin typeface="Bookman Old Style" pitchFamily="18" charset="0"/>
              </a:rPr>
              <a:t>Прислівники</a:t>
            </a:r>
            <a:r>
              <a:rPr lang="ru-RU" sz="2400" b="1" dirty="0" smtClean="0">
                <a:latin typeface="Bookman Old Style" pitchFamily="18" charset="0"/>
              </a:rPr>
              <a:t> не </a:t>
            </a:r>
            <a:r>
              <a:rPr lang="ru-RU" sz="2400" b="1" dirty="0" err="1" smtClean="0">
                <a:latin typeface="Bookman Old Style" pitchFamily="18" charset="0"/>
              </a:rPr>
              <a:t>змінюються</a:t>
            </a:r>
            <a:r>
              <a:rPr lang="ru-RU" sz="2400" b="1" dirty="0" smtClean="0">
                <a:latin typeface="Bookman Old Style" pitchFamily="18" charset="0"/>
              </a:rPr>
              <a:t>.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095515"/>
            <a:ext cx="5753100" cy="264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30451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899592" y="404664"/>
            <a:ext cx="6872808" cy="153367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u="sng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398C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3600" b="1" i="1" u="sng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398C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398C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u="sng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00398C"/>
              </a:solidFill>
              <a:effectLst>
                <a:outerShdw dist="35921" dir="2700000" sy="50000" rotWithShape="0">
                  <a:srgbClr val="875B0D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810000" y="3276600"/>
            <a:ext cx="1981200" cy="1371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82F6A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971800" y="1905000"/>
            <a:ext cx="1981200" cy="1371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8ED5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867400" y="2057400"/>
            <a:ext cx="1981200" cy="1371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8ED5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0" y="4648200"/>
            <a:ext cx="2286000" cy="1371600"/>
          </a:xfrm>
          <a:prstGeom prst="cloudCallout">
            <a:avLst>
              <a:gd name="adj1" fmla="val -44583"/>
              <a:gd name="adj2" fmla="val 70023"/>
            </a:avLst>
          </a:prstGeom>
          <a:solidFill>
            <a:srgbClr val="F8ED5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1600200" y="3352800"/>
            <a:ext cx="1981200" cy="1371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C4C5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0" y="2209800"/>
            <a:ext cx="1981200" cy="1371600"/>
          </a:xfrm>
          <a:prstGeom prst="cloudCallout">
            <a:avLst>
              <a:gd name="adj1" fmla="val 10097"/>
              <a:gd name="adj2" fmla="val 97801"/>
            </a:avLst>
          </a:prstGeom>
          <a:solidFill>
            <a:srgbClr val="82F6A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6248400" y="3733800"/>
            <a:ext cx="2590800" cy="1371600"/>
          </a:xfrm>
          <a:prstGeom prst="cloudCallout">
            <a:avLst>
              <a:gd name="adj1" fmla="val -21690"/>
              <a:gd name="adj2" fmla="val 70023"/>
            </a:avLst>
          </a:prstGeom>
          <a:solidFill>
            <a:srgbClr val="C4C5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10254" name="WordArt 14"/>
          <p:cNvSpPr>
            <a:spLocks noChangeArrowheads="1" noChangeShapeType="1" noTextEdit="1"/>
          </p:cNvSpPr>
          <p:nvPr/>
        </p:nvSpPr>
        <p:spPr bwMode="auto">
          <a:xfrm>
            <a:off x="533400" y="2667000"/>
            <a:ext cx="85725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Де?</a:t>
            </a:r>
          </a:p>
        </p:txBody>
      </p:sp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>
            <a:off x="4114800" y="3733800"/>
            <a:ext cx="1381125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Куди?</a:t>
            </a:r>
          </a:p>
        </p:txBody>
      </p:sp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304800" y="5029200"/>
            <a:ext cx="177165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Звідки?</a:t>
            </a:r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3276600" y="2286000"/>
            <a:ext cx="14097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Коли?</a:t>
            </a:r>
          </a:p>
        </p:txBody>
      </p:sp>
      <p:sp>
        <p:nvSpPr>
          <p:cNvPr id="10258" name="WordArt 18"/>
          <p:cNvSpPr>
            <a:spLocks noChangeArrowheads="1" noChangeShapeType="1" noTextEdit="1"/>
          </p:cNvSpPr>
          <p:nvPr/>
        </p:nvSpPr>
        <p:spPr bwMode="auto">
          <a:xfrm>
            <a:off x="6096000" y="2514600"/>
            <a:ext cx="146685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Чому?</a:t>
            </a:r>
          </a:p>
        </p:txBody>
      </p:sp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2133600" y="3810000"/>
            <a:ext cx="8382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Як?</a:t>
            </a:r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6553200" y="4114800"/>
            <a:ext cx="20574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Скільки?</a:t>
            </a:r>
          </a:p>
        </p:txBody>
      </p:sp>
      <p:pic>
        <p:nvPicPr>
          <p:cNvPr id="10265" name="Picture 25" descr="SO0103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655637"/>
            <a:ext cx="1620838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8035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 autoUpdateAnimBg="0"/>
      <p:bldP spid="10246" grpId="0" animBg="1" autoUpdateAnimBg="0"/>
      <p:bldP spid="10247" grpId="0" animBg="1" autoUpdateAnimBg="0"/>
      <p:bldP spid="10248" grpId="0" animBg="1" autoUpdateAnimBg="0"/>
      <p:bldP spid="10249" grpId="0" animBg="1" autoUpdateAnimBg="0"/>
      <p:bldP spid="10251" grpId="0" animBg="1" autoUpdateAnimBg="0"/>
      <p:bldP spid="10253" grpId="0" animBg="1" autoUpdateAnimBg="0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  <p:bldP spid="102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/>
          </p:cNvSpPr>
          <p:nvPr/>
        </p:nvSpPr>
        <p:spPr bwMode="auto">
          <a:xfrm>
            <a:off x="3810000" y="1143000"/>
            <a:ext cx="2857500" cy="1028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радісно</a:t>
            </a:r>
          </a:p>
        </p:txBody>
      </p:sp>
      <p:sp>
        <p:nvSpPr>
          <p:cNvPr id="3075" name="WordArt 3"/>
          <p:cNvSpPr>
            <a:spLocks noChangeArrowheads="1" noChangeShapeType="1"/>
          </p:cNvSpPr>
          <p:nvPr/>
        </p:nvSpPr>
        <p:spPr bwMode="auto">
          <a:xfrm>
            <a:off x="381000" y="762000"/>
            <a:ext cx="2400300" cy="228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592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сьогодні</a:t>
            </a:r>
          </a:p>
        </p:txBody>
      </p:sp>
      <p:sp>
        <p:nvSpPr>
          <p:cNvPr id="3076" name="WordArt 4"/>
          <p:cNvSpPr>
            <a:spLocks noChangeArrowheads="1" noChangeShapeType="1"/>
          </p:cNvSpPr>
          <p:nvPr/>
        </p:nvSpPr>
        <p:spPr bwMode="auto">
          <a:xfrm>
            <a:off x="228600" y="3124200"/>
            <a:ext cx="28575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весело</a:t>
            </a:r>
          </a:p>
        </p:txBody>
      </p:sp>
      <p:sp>
        <p:nvSpPr>
          <p:cNvPr id="3077" name="WordArt 5"/>
          <p:cNvSpPr>
            <a:spLocks noChangeArrowheads="1" noChangeShapeType="1"/>
          </p:cNvSpPr>
          <p:nvPr/>
        </p:nvSpPr>
        <p:spPr bwMode="auto">
          <a:xfrm>
            <a:off x="6248400" y="685800"/>
            <a:ext cx="2381250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щасливо</a:t>
            </a:r>
          </a:p>
        </p:txBody>
      </p:sp>
      <p:sp>
        <p:nvSpPr>
          <p:cNvPr id="3078" name="WordArt 6"/>
          <p:cNvSpPr>
            <a:spLocks noChangeArrowheads="1" noChangeShapeType="1"/>
          </p:cNvSpPr>
          <p:nvPr/>
        </p:nvSpPr>
        <p:spPr bwMode="auto">
          <a:xfrm>
            <a:off x="6019800" y="2057400"/>
            <a:ext cx="2743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завтра</a:t>
            </a:r>
          </a:p>
        </p:txBody>
      </p:sp>
      <p:sp>
        <p:nvSpPr>
          <p:cNvPr id="3079" name="WordArt 7"/>
          <p:cNvSpPr>
            <a:spLocks noChangeArrowheads="1" noChangeShapeType="1"/>
          </p:cNvSpPr>
          <p:nvPr/>
        </p:nvSpPr>
        <p:spPr bwMode="auto">
          <a:xfrm>
            <a:off x="3352800" y="4267200"/>
            <a:ext cx="3119438" cy="13827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"/>
                <a:cs typeface="Arial"/>
              </a:rPr>
              <a:t>тут</a:t>
            </a:r>
          </a:p>
        </p:txBody>
      </p:sp>
      <p:sp>
        <p:nvSpPr>
          <p:cNvPr id="3080" name="WordArt 8"/>
          <p:cNvSpPr>
            <a:spLocks noChangeArrowheads="1" noChangeShapeType="1"/>
          </p:cNvSpPr>
          <p:nvPr/>
        </p:nvSpPr>
        <p:spPr bwMode="auto">
          <a:xfrm>
            <a:off x="1219200" y="5486400"/>
            <a:ext cx="18288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там</a:t>
            </a:r>
          </a:p>
        </p:txBody>
      </p:sp>
      <p:sp>
        <p:nvSpPr>
          <p:cNvPr id="3081" name="WordArt 9"/>
          <p:cNvSpPr>
            <a:spLocks noChangeArrowheads="1" noChangeShapeType="1"/>
          </p:cNvSpPr>
          <p:nvPr/>
        </p:nvSpPr>
        <p:spPr bwMode="auto">
          <a:xfrm>
            <a:off x="5562600" y="5029200"/>
            <a:ext cx="30861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щороку</a:t>
            </a:r>
          </a:p>
        </p:txBody>
      </p:sp>
      <p:pic>
        <p:nvPicPr>
          <p:cNvPr id="3082" name="Picture 10" descr="PE01832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3048000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2792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268760"/>
            <a:ext cx="450956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Сміється сонце як? – </a:t>
            </a:r>
            <a:r>
              <a:rPr lang="uk-UA" sz="2800" b="1" dirty="0" smtClean="0"/>
              <a:t>ласкаво,</a:t>
            </a:r>
          </a:p>
          <a:p>
            <a:r>
              <a:rPr lang="uk-UA" sz="2800" dirty="0" smtClean="0"/>
              <a:t>Мандрує небо </a:t>
            </a:r>
            <a:r>
              <a:rPr lang="uk-UA" sz="2800" b="1" dirty="0" smtClean="0"/>
              <a:t>величаво,</a:t>
            </a:r>
          </a:p>
          <a:p>
            <a:r>
              <a:rPr lang="uk-UA" sz="2800" dirty="0" smtClean="0"/>
              <a:t>А небо голубіє </a:t>
            </a:r>
            <a:r>
              <a:rPr lang="uk-UA" sz="2800" b="1" dirty="0" smtClean="0"/>
              <a:t>дивно</a:t>
            </a:r>
            <a:r>
              <a:rPr lang="uk-UA" sz="2800" dirty="0" smtClean="0"/>
              <a:t>,</a:t>
            </a:r>
          </a:p>
          <a:p>
            <a:r>
              <a:rPr lang="uk-UA" sz="2800" dirty="0" smtClean="0"/>
              <a:t>Пливуть хмарини </a:t>
            </a:r>
            <a:r>
              <a:rPr lang="uk-UA" sz="2800" b="1" dirty="0" smtClean="0"/>
              <a:t>тихо, мирно.</a:t>
            </a:r>
          </a:p>
          <a:p>
            <a:endParaRPr lang="uk-UA" sz="2800" dirty="0"/>
          </a:p>
          <a:p>
            <a:r>
              <a:rPr lang="uk-UA" sz="2800" dirty="0" smtClean="0"/>
              <a:t>Сади цвітуть коли? – </a:t>
            </a:r>
            <a:r>
              <a:rPr lang="uk-UA" sz="2800" b="1" dirty="0" smtClean="0"/>
              <a:t>весною</a:t>
            </a:r>
            <a:r>
              <a:rPr lang="uk-UA" sz="2800" dirty="0" smtClean="0"/>
              <a:t>,</a:t>
            </a:r>
          </a:p>
          <a:p>
            <a:r>
              <a:rPr lang="uk-UA" sz="2800" b="1" dirty="0" smtClean="0"/>
              <a:t>Улітку</a:t>
            </a:r>
            <a:r>
              <a:rPr lang="uk-UA" sz="2800" dirty="0" smtClean="0"/>
              <a:t> трав моря шовкові,</a:t>
            </a:r>
          </a:p>
          <a:p>
            <a:r>
              <a:rPr lang="uk-UA" sz="2800" dirty="0" smtClean="0"/>
              <a:t>а </a:t>
            </a:r>
            <a:r>
              <a:rPr lang="uk-UA" sz="2800" b="1" dirty="0" smtClean="0"/>
              <a:t>восени</a:t>
            </a:r>
            <a:r>
              <a:rPr lang="uk-UA" sz="2800" dirty="0" smtClean="0"/>
              <a:t> врожай збирають,</a:t>
            </a:r>
          </a:p>
          <a:p>
            <a:r>
              <a:rPr lang="uk-UA" sz="2800" b="1" dirty="0" smtClean="0"/>
              <a:t>Узимку</a:t>
            </a:r>
            <a:r>
              <a:rPr lang="uk-UA" sz="2800" dirty="0" smtClean="0"/>
              <a:t> снігу всі чекають.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8381942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7189"/>
            <a:ext cx="3964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Гра  « Заміни одним словом 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823" y="485413"/>
            <a:ext cx="799288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Опинитися просто неба </a:t>
            </a:r>
            <a:r>
              <a:rPr lang="uk-UA" sz="2800" b="1" dirty="0" smtClean="0">
                <a:latin typeface="+mj-lt"/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  <a:latin typeface="+mj-lt"/>
              </a:rPr>
              <a:t>надворі</a:t>
            </a:r>
            <a:r>
              <a:rPr lang="uk-UA" sz="2800" b="1" dirty="0" smtClean="0">
                <a:latin typeface="+mj-lt"/>
              </a:rPr>
              <a:t>.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Бігти, переганяючи одне одного </a:t>
            </a:r>
            <a:r>
              <a:rPr lang="uk-UA" sz="2800" b="1" dirty="0" smtClean="0">
                <a:latin typeface="+mj-lt"/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  <a:latin typeface="+mj-lt"/>
              </a:rPr>
              <a:t>наввипередки</a:t>
            </a:r>
            <a:r>
              <a:rPr lang="uk-UA" sz="2800" b="1" dirty="0" smtClean="0">
                <a:latin typeface="+mj-lt"/>
              </a:rPr>
              <a:t>.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Вмиватися кожного дня </a:t>
            </a:r>
            <a:r>
              <a:rPr lang="uk-UA" sz="2800" b="1" dirty="0" smtClean="0">
                <a:latin typeface="+mj-lt"/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  <a:latin typeface="+mj-lt"/>
              </a:rPr>
              <a:t>щодня</a:t>
            </a:r>
            <a:r>
              <a:rPr lang="uk-UA" sz="2800" b="1" dirty="0" smtClean="0">
                <a:latin typeface="+mj-lt"/>
              </a:rPr>
              <a:t>.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Намокнути до останньої нитки </a:t>
            </a:r>
            <a:r>
              <a:rPr lang="uk-UA" sz="2800" b="1" dirty="0" smtClean="0">
                <a:latin typeface="+mj-lt"/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  <a:latin typeface="+mj-lt"/>
              </a:rPr>
              <a:t>наскрізь</a:t>
            </a:r>
            <a:r>
              <a:rPr lang="uk-UA" sz="2800" b="1" dirty="0" smtClean="0">
                <a:latin typeface="+mj-lt"/>
              </a:rPr>
              <a:t>.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Повернутися додому у призначену годину </a:t>
            </a:r>
            <a:r>
              <a:rPr lang="uk-UA" sz="2800" b="1" dirty="0" smtClean="0">
                <a:latin typeface="+mj-lt"/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  <a:latin typeface="+mj-lt"/>
              </a:rPr>
              <a:t>вчасно</a:t>
            </a:r>
            <a:r>
              <a:rPr lang="uk-UA" sz="2800" b="1" dirty="0" smtClean="0">
                <a:latin typeface="+mj-lt"/>
              </a:rPr>
              <a:t>.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Кинутися з усіх ніг </a:t>
            </a:r>
            <a:r>
              <a:rPr lang="uk-UA" sz="2800" b="1" dirty="0" smtClean="0">
                <a:latin typeface="+mj-lt"/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  <a:latin typeface="+mj-lt"/>
              </a:rPr>
              <a:t>швидко</a:t>
            </a:r>
            <a:r>
              <a:rPr lang="uk-UA" sz="2800" b="1" dirty="0" smtClean="0">
                <a:latin typeface="+mj-lt"/>
              </a:rPr>
              <a:t>.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Йти першим </a:t>
            </a:r>
            <a:r>
              <a:rPr lang="uk-UA" sz="2800" b="1" dirty="0" smtClean="0">
                <a:latin typeface="+mj-lt"/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  <a:latin typeface="+mj-lt"/>
              </a:rPr>
              <a:t>попереду</a:t>
            </a:r>
            <a:r>
              <a:rPr lang="uk-UA" sz="2800" b="1" dirty="0" smtClean="0">
                <a:latin typeface="+mj-lt"/>
              </a:rPr>
              <a:t>.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Не мати кінця – краю </a:t>
            </a:r>
            <a:r>
              <a:rPr lang="uk-UA" sz="2800" b="1" dirty="0" smtClean="0">
                <a:latin typeface="+mj-lt"/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  <a:latin typeface="+mj-lt"/>
              </a:rPr>
              <a:t>безкінечно</a:t>
            </a:r>
            <a:r>
              <a:rPr lang="uk-UA" sz="2800" b="1" dirty="0" smtClean="0">
                <a:latin typeface="+mj-lt"/>
              </a:rPr>
              <a:t>.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Йти, як не своїми ногами </a:t>
            </a:r>
            <a:r>
              <a:rPr lang="uk-UA" sz="2800" b="1" dirty="0" smtClean="0">
                <a:latin typeface="+mj-lt"/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  <a:latin typeface="+mj-lt"/>
              </a:rPr>
              <a:t>повільно</a:t>
            </a:r>
            <a:r>
              <a:rPr lang="uk-UA" sz="2800" b="1" dirty="0" smtClean="0">
                <a:latin typeface="+mj-lt"/>
              </a:rPr>
              <a:t>.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Йти, не знаючи дороги </a:t>
            </a:r>
            <a:r>
              <a:rPr lang="uk-UA" sz="2800" b="1" dirty="0" smtClean="0">
                <a:latin typeface="+mj-lt"/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  <a:latin typeface="+mj-lt"/>
              </a:rPr>
              <a:t>наздогад</a:t>
            </a:r>
            <a:r>
              <a:rPr lang="uk-UA" sz="2800" b="1" dirty="0" smtClean="0">
                <a:latin typeface="+mj-lt"/>
              </a:rPr>
              <a:t>.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Зробив, як кіт наплакав </a:t>
            </a:r>
            <a:r>
              <a:rPr lang="uk-UA" sz="2800" b="1" dirty="0" smtClean="0">
                <a:latin typeface="+mj-lt"/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  <a:latin typeface="+mj-lt"/>
              </a:rPr>
              <a:t>мало</a:t>
            </a:r>
            <a:r>
              <a:rPr lang="uk-UA" sz="2800" b="1" dirty="0" smtClean="0">
                <a:latin typeface="+mj-lt"/>
              </a:rPr>
              <a:t>.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Спати без задніх ніг </a:t>
            </a:r>
            <a:r>
              <a:rPr lang="uk-UA" sz="2800" b="1" dirty="0" smtClean="0">
                <a:latin typeface="+mj-lt"/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  <a:latin typeface="+mj-lt"/>
              </a:rPr>
              <a:t>міцно</a:t>
            </a:r>
            <a:r>
              <a:rPr lang="uk-UA" sz="2800" b="1" dirty="0" smtClean="0">
                <a:latin typeface="+mj-lt"/>
              </a:rPr>
              <a:t>.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Жити на широку ногу </a:t>
            </a:r>
            <a:r>
              <a:rPr lang="uk-UA" sz="2800" b="1" dirty="0" smtClean="0">
                <a:latin typeface="+mj-lt"/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  <a:latin typeface="+mj-lt"/>
              </a:rPr>
              <a:t>шикарно</a:t>
            </a:r>
            <a:r>
              <a:rPr lang="uk-UA" sz="2800" b="1" dirty="0" smtClean="0">
                <a:latin typeface="+mj-lt"/>
              </a:rPr>
              <a:t>.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Лягати разом з курми </a:t>
            </a:r>
            <a:r>
              <a:rPr lang="uk-UA" sz="2800" b="1" dirty="0" smtClean="0">
                <a:latin typeface="+mj-lt"/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  <a:latin typeface="+mj-lt"/>
              </a:rPr>
              <a:t>рано</a:t>
            </a:r>
            <a:r>
              <a:rPr lang="uk-UA" sz="2800" b="1" dirty="0" smtClean="0">
                <a:latin typeface="+mj-lt"/>
              </a:rPr>
              <a:t>.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Прийде, як рак свисне </a:t>
            </a:r>
            <a:r>
              <a:rPr lang="uk-UA" sz="2800" b="1" dirty="0" smtClean="0">
                <a:latin typeface="+mj-lt"/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  <a:latin typeface="+mj-lt"/>
              </a:rPr>
              <a:t>ніколи.</a:t>
            </a:r>
          </a:p>
          <a:p>
            <a:endParaRPr lang="uk-UA" sz="2400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3267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55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15675"/>
            <a:ext cx="3254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Гра « Лото антонімів 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268760"/>
            <a:ext cx="17281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Рано</a:t>
            </a:r>
          </a:p>
          <a:p>
            <a:r>
              <a:rPr lang="uk-UA" sz="2800" b="1" dirty="0" smtClean="0"/>
              <a:t>Косо</a:t>
            </a:r>
          </a:p>
          <a:p>
            <a:r>
              <a:rPr lang="uk-UA" sz="2800" b="1" dirty="0" smtClean="0"/>
              <a:t>Голосно</a:t>
            </a:r>
          </a:p>
          <a:p>
            <a:r>
              <a:rPr lang="uk-UA" sz="2800" b="1" dirty="0" smtClean="0"/>
              <a:t>Весело</a:t>
            </a:r>
          </a:p>
          <a:p>
            <a:r>
              <a:rPr lang="uk-UA" sz="2800" b="1" dirty="0" smtClean="0"/>
              <a:t>Важко</a:t>
            </a:r>
          </a:p>
          <a:p>
            <a:r>
              <a:rPr lang="uk-UA" sz="2800" b="1" dirty="0" smtClean="0"/>
              <a:t>Брудно</a:t>
            </a:r>
          </a:p>
          <a:p>
            <a:r>
              <a:rPr lang="uk-UA" sz="2800" b="1" dirty="0" smtClean="0"/>
              <a:t>Прямо</a:t>
            </a:r>
          </a:p>
          <a:p>
            <a:r>
              <a:rPr lang="uk-UA" sz="2800" b="1" dirty="0" smtClean="0"/>
              <a:t>Мало</a:t>
            </a:r>
          </a:p>
          <a:p>
            <a:r>
              <a:rPr lang="uk-UA" sz="2800" b="1" dirty="0" smtClean="0"/>
              <a:t>Всерйоз</a:t>
            </a:r>
          </a:p>
          <a:p>
            <a:r>
              <a:rPr lang="uk-UA" sz="2800" b="1" dirty="0" smtClean="0"/>
              <a:t>Дешево</a:t>
            </a:r>
          </a:p>
          <a:p>
            <a:r>
              <a:rPr lang="uk-UA" sz="2800" b="1" dirty="0" smtClean="0"/>
              <a:t>Швидко</a:t>
            </a:r>
          </a:p>
          <a:p>
            <a:r>
              <a:rPr lang="uk-UA" sz="2800" b="1" dirty="0"/>
              <a:t>В</a:t>
            </a:r>
            <a:r>
              <a:rPr lang="uk-UA" sz="2800" b="1" dirty="0" smtClean="0"/>
              <a:t>літку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1138894"/>
            <a:ext cx="156645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Сумно</a:t>
            </a:r>
          </a:p>
          <a:p>
            <a:r>
              <a:rPr lang="uk-UA" sz="2800" b="1" dirty="0" smtClean="0"/>
              <a:t>Чисто</a:t>
            </a:r>
          </a:p>
          <a:p>
            <a:r>
              <a:rPr lang="uk-UA" sz="2800" b="1" dirty="0" smtClean="0"/>
              <a:t>Багато</a:t>
            </a:r>
          </a:p>
          <a:p>
            <a:r>
              <a:rPr lang="uk-UA" sz="2800" b="1" dirty="0" smtClean="0"/>
              <a:t>Рівно</a:t>
            </a:r>
          </a:p>
          <a:p>
            <a:r>
              <a:rPr lang="uk-UA" sz="2800" b="1" dirty="0" smtClean="0"/>
              <a:t>Криво</a:t>
            </a:r>
          </a:p>
          <a:p>
            <a:r>
              <a:rPr lang="uk-UA" sz="2800" b="1" dirty="0" smtClean="0"/>
              <a:t>Дорого</a:t>
            </a:r>
          </a:p>
          <a:p>
            <a:r>
              <a:rPr lang="uk-UA" sz="2800" b="1" dirty="0" smtClean="0"/>
              <a:t>Пізно</a:t>
            </a:r>
          </a:p>
          <a:p>
            <a:r>
              <a:rPr lang="uk-UA" sz="2800" b="1" dirty="0" smtClean="0"/>
              <a:t>Повільно</a:t>
            </a:r>
          </a:p>
          <a:p>
            <a:r>
              <a:rPr lang="uk-UA" sz="2800" b="1" dirty="0" smtClean="0"/>
              <a:t>Тихо</a:t>
            </a:r>
          </a:p>
          <a:p>
            <a:r>
              <a:rPr lang="uk-UA" sz="2800" b="1" dirty="0" smtClean="0"/>
              <a:t>Взимку</a:t>
            </a:r>
          </a:p>
          <a:p>
            <a:r>
              <a:rPr lang="uk-UA" sz="2800" b="1" dirty="0" smtClean="0"/>
              <a:t>Легко</a:t>
            </a:r>
          </a:p>
          <a:p>
            <a:r>
              <a:rPr lang="uk-UA" sz="2800" b="1" dirty="0"/>
              <a:t>Ж</a:t>
            </a:r>
            <a:r>
              <a:rPr lang="uk-UA" sz="2800" b="1" dirty="0" smtClean="0"/>
              <a:t>артома</a:t>
            </a:r>
            <a:endParaRPr lang="ru-RU" sz="2800" b="1" dirty="0"/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>
            <a:off x="2339752" y="1556792"/>
            <a:ext cx="3960440" cy="2448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2915816" y="2420888"/>
            <a:ext cx="3384376" cy="23762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 стрелкой 11"/>
          <p:cNvCxnSpPr/>
          <p:nvPr/>
        </p:nvCxnSpPr>
        <p:spPr bwMode="auto">
          <a:xfrm flipV="1">
            <a:off x="2627784" y="1412776"/>
            <a:ext cx="3672408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 стрелкой 13"/>
          <p:cNvCxnSpPr/>
          <p:nvPr/>
        </p:nvCxnSpPr>
        <p:spPr bwMode="auto">
          <a:xfrm>
            <a:off x="2483768" y="3284984"/>
            <a:ext cx="3816424" cy="23762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/>
          <p:nvPr/>
        </p:nvCxnSpPr>
        <p:spPr bwMode="auto">
          <a:xfrm flipV="1">
            <a:off x="2627784" y="1844824"/>
            <a:ext cx="3672408" cy="17641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/>
          <p:cNvCxnSpPr/>
          <p:nvPr/>
        </p:nvCxnSpPr>
        <p:spPr bwMode="auto">
          <a:xfrm>
            <a:off x="2339752" y="1988840"/>
            <a:ext cx="3960440" cy="7380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/>
          <p:nvPr/>
        </p:nvCxnSpPr>
        <p:spPr bwMode="auto">
          <a:xfrm flipV="1">
            <a:off x="2627784" y="3140968"/>
            <a:ext cx="3672408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 стрелкой 23"/>
          <p:cNvCxnSpPr/>
          <p:nvPr/>
        </p:nvCxnSpPr>
        <p:spPr bwMode="auto">
          <a:xfrm flipV="1">
            <a:off x="2483768" y="2276872"/>
            <a:ext cx="3816424" cy="21962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 стрелкой 25"/>
          <p:cNvCxnSpPr/>
          <p:nvPr/>
        </p:nvCxnSpPr>
        <p:spPr bwMode="auto">
          <a:xfrm>
            <a:off x="2915816" y="5013176"/>
            <a:ext cx="3384376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/>
          <p:cNvCxnSpPr/>
          <p:nvPr/>
        </p:nvCxnSpPr>
        <p:spPr bwMode="auto">
          <a:xfrm flipV="1">
            <a:off x="2843808" y="3609020"/>
            <a:ext cx="3456384" cy="17641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 стрелкой 29"/>
          <p:cNvCxnSpPr/>
          <p:nvPr/>
        </p:nvCxnSpPr>
        <p:spPr bwMode="auto">
          <a:xfrm flipV="1">
            <a:off x="2843808" y="4473116"/>
            <a:ext cx="3456384" cy="13321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 стрелкой 31"/>
          <p:cNvCxnSpPr/>
          <p:nvPr/>
        </p:nvCxnSpPr>
        <p:spPr bwMode="auto">
          <a:xfrm flipV="1">
            <a:off x="2627784" y="5229200"/>
            <a:ext cx="3672408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1672101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1705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/>
              <a:t>Поміркуй !</a:t>
            </a:r>
          </a:p>
          <a:p>
            <a:r>
              <a:rPr lang="uk-UA" sz="2800" i="1" dirty="0" smtClean="0"/>
              <a:t>Від поданих прикметників  утворити прислівники</a:t>
            </a:r>
            <a:endParaRPr lang="ru-RU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64988" y="2497444"/>
            <a:ext cx="77768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7030A0"/>
                </a:solidFill>
                <a:latin typeface="Comic Sans MS" pitchFamily="66" charset="0"/>
              </a:rPr>
              <a:t>Цікавий , високий , тихий , радий , </a:t>
            </a:r>
          </a:p>
          <a:p>
            <a:r>
              <a:rPr lang="uk-UA" sz="4400" dirty="0" smtClean="0">
                <a:solidFill>
                  <a:srgbClr val="7030A0"/>
                </a:solidFill>
                <a:latin typeface="Comic Sans MS" pitchFamily="66" charset="0"/>
              </a:rPr>
              <a:t>давній , свіжий , добрий , далекий .</a:t>
            </a:r>
            <a:endParaRPr lang="ru-RU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965" y="3356992"/>
            <a:ext cx="176151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99329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45540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Bookman Old Style" pitchFamily="18" charset="0"/>
              </a:rPr>
              <a:t>Самостійна   робота</a:t>
            </a:r>
          </a:p>
          <a:p>
            <a:r>
              <a:rPr lang="uk-UA" sz="2400" dirty="0" smtClean="0"/>
              <a:t>До поданих прислівників  добери спільнокореневі іменники, прикметники, дієслова.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276872"/>
            <a:ext cx="8522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Наприклад : Голосно – голос, голосний, голосити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501008"/>
            <a:ext cx="25987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/>
              <a:t>Чисто - </a:t>
            </a:r>
          </a:p>
          <a:p>
            <a:r>
              <a:rPr lang="uk-UA" sz="5400" dirty="0" smtClean="0"/>
              <a:t>Радісно -</a:t>
            </a:r>
            <a:endParaRPr lang="ru-RU" sz="5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062">
            <a:off x="4974869" y="3226850"/>
            <a:ext cx="2840918" cy="334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3920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339</Words>
  <Application>Microsoft Office PowerPoint</Application>
  <PresentationFormat>Экран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</cp:lastModifiedBy>
  <cp:revision>40</cp:revision>
  <dcterms:created xsi:type="dcterms:W3CDTF">2013-04-14T12:40:33Z</dcterms:created>
  <dcterms:modified xsi:type="dcterms:W3CDTF">2020-03-30T06:08:03Z</dcterms:modified>
</cp:coreProperties>
</file>