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6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9540B-46DA-4F4E-B1C7-4858F74653A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587AD-DA68-40B3-8948-AEF68E69A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0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65C8F-587E-4F2B-AC9A-F29D51C6B2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65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4F8F92-FB41-4FD4-9239-87C4C4E1A01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47274A-3D9D-4A70-B6A3-CD007F797FB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393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8F92-FB41-4FD4-9239-87C4C4E1A01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274A-3D9D-4A70-B6A3-CD007F797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9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8F92-FB41-4FD4-9239-87C4C4E1A01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274A-3D9D-4A70-B6A3-CD007F797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3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8F92-FB41-4FD4-9239-87C4C4E1A01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274A-3D9D-4A70-B6A3-CD007F797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81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A4F8F92-FB41-4FD4-9239-87C4C4E1A01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47274A-3D9D-4A70-B6A3-CD007F797FB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76898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8F92-FB41-4FD4-9239-87C4C4E1A01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274A-3D9D-4A70-B6A3-CD007F797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091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8F92-FB41-4FD4-9239-87C4C4E1A01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274A-3D9D-4A70-B6A3-CD007F797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209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8F92-FB41-4FD4-9239-87C4C4E1A01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274A-3D9D-4A70-B6A3-CD007F797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3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8F92-FB41-4FD4-9239-87C4C4E1A01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274A-3D9D-4A70-B6A3-CD007F797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36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A4F8F92-FB41-4FD4-9239-87C4C4E1A01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C47274A-3D9D-4A70-B6A3-CD007F797F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34445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A4F8F92-FB41-4FD4-9239-87C4C4E1A01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C47274A-3D9D-4A70-B6A3-CD007F797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6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A4F8F92-FB41-4FD4-9239-87C4C4E1A01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47274A-3D9D-4A70-B6A3-CD007F797FB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50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2514" y="193964"/>
            <a:ext cx="10178322" cy="28956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теория эволюции Дарвина </a:t>
            </a:r>
            <a:r>
              <a:rPr lang="ru-RU" sz="2400" dirty="0" smtClean="0"/>
              <a:t>- система взглядов об эволюционном развитии живого под действием таких факторов эволюции, как неопределенная (наследственная) изменчивость и естественный отбор, является следствием борьбы за существование;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799" y="2452253"/>
            <a:ext cx="8012909" cy="4242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4478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6847" y="457202"/>
            <a:ext cx="10178322" cy="1617784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Движущей силой эволюции является </a:t>
            </a:r>
            <a:r>
              <a:rPr lang="ru-RU" sz="2400" b="1" dirty="0" smtClean="0"/>
              <a:t>естественный отбор, </a:t>
            </a:r>
            <a:r>
              <a:rPr lang="ru-RU" sz="2400" dirty="0" smtClean="0"/>
              <a:t>действующий на совокупность фенотипов популяции.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199" y="2286000"/>
            <a:ext cx="4624755" cy="3763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700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738555"/>
            <a:ext cx="10178322" cy="131884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Естественный отбор </a:t>
            </a:r>
            <a:r>
              <a:rPr lang="ru-RU" sz="2400" dirty="0" smtClean="0"/>
              <a:t>бывает </a:t>
            </a:r>
            <a:r>
              <a:rPr lang="ru-RU" sz="2400" i="1" dirty="0" smtClean="0"/>
              <a:t>движущим, стабилизирующим и разрывающим.</a:t>
            </a:r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023" y="1793630"/>
            <a:ext cx="5317762" cy="32355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585" y="3112474"/>
            <a:ext cx="6136767" cy="297180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6189785" y="1143000"/>
            <a:ext cx="1389184" cy="19694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8774723" y="1213338"/>
            <a:ext cx="1389185" cy="1899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303585" y="1477108"/>
            <a:ext cx="633046" cy="316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69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9601" y="474786"/>
            <a:ext cx="10178322" cy="1529861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Любая систематическая группа может либо процветать (</a:t>
            </a:r>
            <a:r>
              <a:rPr lang="ru-RU" sz="2400" i="1" dirty="0" smtClean="0"/>
              <a:t>биологический прогресс</a:t>
            </a:r>
            <a:r>
              <a:rPr lang="ru-RU" sz="2400" dirty="0" smtClean="0"/>
              <a:t>), или вымирать (</a:t>
            </a:r>
            <a:r>
              <a:rPr lang="ru-RU" sz="2400" i="1" dirty="0" smtClean="0"/>
              <a:t>биологический регресс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631" y="2532185"/>
            <a:ext cx="5228492" cy="3640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124" y="2532184"/>
            <a:ext cx="5609492" cy="364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12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6509" y="369279"/>
            <a:ext cx="10178322" cy="14595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Биологический прогресс достигается в результате эволюционных изменений организмов, которыми являются </a:t>
            </a:r>
            <a:r>
              <a:rPr lang="ru-RU" sz="2400" i="1" dirty="0" smtClean="0"/>
              <a:t>ароморфозы, идиоадаптации и общая дегенерация.</a:t>
            </a:r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5154" y="1389184"/>
            <a:ext cx="3886200" cy="2373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570" y="1863967"/>
            <a:ext cx="5029200" cy="26904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5383" y="4009292"/>
            <a:ext cx="6594231" cy="2848708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8572498" y="1099040"/>
            <a:ext cx="1415564" cy="1670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725615" y="1529862"/>
            <a:ext cx="228600" cy="334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22731" y="1547446"/>
            <a:ext cx="1485900" cy="24618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915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4432" y="703386"/>
            <a:ext cx="10178322" cy="158261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Процесс эволюции является необратимым, то есть при возвращении условий окружающей среды в прежнее состояние адаптации каждый раз развиваются заново, а не воспроизводятся предыдущие.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985" y="2286000"/>
            <a:ext cx="8952154" cy="383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05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3969" y="235529"/>
            <a:ext cx="10178322" cy="2036616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синтетическая теория эволюции </a:t>
            </a:r>
            <a:r>
              <a:rPr lang="ru-RU" sz="2400" dirty="0" smtClean="0"/>
              <a:t>- система представлений о том, что движущей силой эволюции является естественный отбор генетических мутаций и рекомбинаций, и которая начинается на уровне популяций.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645" y="2549769"/>
            <a:ext cx="7578970" cy="3411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0243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165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Эволюционная теория </a:t>
            </a:r>
            <a:r>
              <a:rPr lang="ru-RU" dirty="0" err="1" smtClean="0"/>
              <a:t>Ч.Дарвина</a:t>
            </a:r>
            <a:r>
              <a:rPr lang="ru-RU" dirty="0" smtClean="0"/>
              <a:t> (1859г. «Происхождение видов путем естественного отбора»)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378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·</a:t>
            </a:r>
            <a:r>
              <a:rPr lang="ru-RU" sz="2800" dirty="0" smtClean="0"/>
              <a:t>эволюция заключается в </a:t>
            </a:r>
            <a:r>
              <a:rPr lang="ru-RU" sz="2800" b="1" i="1" dirty="0" smtClean="0"/>
              <a:t>непрерывных приспособительных изменениях </a:t>
            </a:r>
            <a:r>
              <a:rPr lang="ru-RU" sz="2800" dirty="0" smtClean="0"/>
              <a:t>видов; </a:t>
            </a:r>
          </a:p>
          <a:p>
            <a:pPr marL="0" indent="0">
              <a:buNone/>
            </a:pPr>
            <a:r>
              <a:rPr lang="ru-RU" sz="2800" dirty="0" smtClean="0"/>
              <a:t>• основой для эволюции является неопределенная (</a:t>
            </a:r>
            <a:r>
              <a:rPr lang="ru-RU" sz="2800" b="1" i="1" dirty="0" smtClean="0"/>
              <a:t>наследственная) изменчивость; </a:t>
            </a:r>
          </a:p>
          <a:p>
            <a:pPr marL="0" indent="0">
              <a:buNone/>
            </a:pPr>
            <a:r>
              <a:rPr lang="ru-RU" sz="2800" dirty="0" smtClean="0"/>
              <a:t>• каждый вид способен к неограниченному размножению, но этому препятствует ограниченность жизненных ресурсов, и большая часть особей гибнет в </a:t>
            </a:r>
            <a:r>
              <a:rPr lang="ru-RU" sz="2800" b="1" i="1" dirty="0" smtClean="0"/>
              <a:t>борьбе за существование</a:t>
            </a:r>
            <a:r>
              <a:rPr lang="ru-RU" sz="2800" dirty="0" smtClean="0"/>
              <a:t>, то есть в процессе взаимоотношений с живой и неживой природой;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616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4094" y="791308"/>
            <a:ext cx="10178322" cy="5292969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выборочное выживание и размножение наиболее приспособленных особей является </a:t>
            </a:r>
            <a:r>
              <a:rPr lang="ru-RU" sz="2800" b="1" i="1" dirty="0" smtClean="0"/>
              <a:t>естественным отбором</a:t>
            </a:r>
            <a:r>
              <a:rPr lang="ru-RU" sz="2800" dirty="0" smtClean="0"/>
              <a:t>, который считается </a:t>
            </a:r>
            <a:r>
              <a:rPr lang="ru-RU" sz="2800" b="1" i="1" dirty="0" smtClean="0"/>
              <a:t>движущей силой эволюции; </a:t>
            </a:r>
          </a:p>
          <a:p>
            <a:pPr marL="0" indent="0">
              <a:buNone/>
            </a:pPr>
            <a:r>
              <a:rPr lang="ru-RU" sz="2800" dirty="0" smtClean="0"/>
              <a:t>• под действием естественного отбора группы особей одного вида накапливают из поколения в поколение различные приспособительные признаки и превращаются в </a:t>
            </a:r>
            <a:r>
              <a:rPr lang="ru-RU" sz="2800" b="1" i="1" dirty="0" smtClean="0"/>
              <a:t>новые виды</a:t>
            </a:r>
            <a:r>
              <a:rPr lang="ru-RU" sz="2800" dirty="0" smtClean="0"/>
              <a:t>; </a:t>
            </a:r>
          </a:p>
          <a:p>
            <a:pPr marL="0" indent="0">
              <a:buNone/>
            </a:pPr>
            <a:r>
              <a:rPr lang="ru-RU" sz="2800" dirty="0" smtClean="0"/>
              <a:t>• новые породы животных и сорта растений в процессе селекции образуются под воздействием </a:t>
            </a:r>
            <a:r>
              <a:rPr lang="ru-RU" sz="2800" b="1" i="1" dirty="0" smtClean="0"/>
              <a:t>искусственного отбора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9405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Синтетическая теория эволюции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6142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- комплекс представлений, которые являются синтезом основных положений дарвинизма, генетики популяций и экологии.</a:t>
            </a:r>
          </a:p>
          <a:p>
            <a:r>
              <a:rPr lang="ru-RU" sz="3200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Создатели: </a:t>
            </a:r>
            <a:r>
              <a:rPr lang="ru-RU" sz="3200" dirty="0" smtClean="0"/>
              <a:t>выдающиеся биологи С. С. Четвериков, С. Райт,  Ф. Г. </a:t>
            </a:r>
            <a:r>
              <a:rPr lang="ru-RU" sz="3200" dirty="0" err="1" smtClean="0"/>
              <a:t>Добжанський</a:t>
            </a:r>
            <a:r>
              <a:rPr lang="ru-RU" sz="3200" dirty="0" smtClean="0"/>
              <a:t>, </a:t>
            </a:r>
            <a:r>
              <a:rPr lang="ru-RU" sz="3200" dirty="0" err="1" smtClean="0"/>
              <a:t>И.И.Шмальгаузен</a:t>
            </a:r>
            <a:r>
              <a:rPr lang="ru-RU" sz="3200" dirty="0" smtClean="0"/>
              <a:t>, А. Н. </a:t>
            </a:r>
            <a:r>
              <a:rPr lang="ru-RU" sz="3200" dirty="0" err="1" smtClean="0"/>
              <a:t>Северцов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1179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4431" y="791309"/>
            <a:ext cx="10178322" cy="135401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Элементарным </a:t>
            </a:r>
            <a:r>
              <a:rPr lang="ru-RU" sz="2400" i="1" dirty="0" smtClean="0"/>
              <a:t>эволюционным материалом </a:t>
            </a:r>
            <a:r>
              <a:rPr lang="ru-RU" sz="2400" dirty="0" smtClean="0"/>
              <a:t>и единственным </a:t>
            </a:r>
            <a:r>
              <a:rPr lang="ru-RU" sz="2400" i="1" dirty="0" smtClean="0"/>
              <a:t>источником новых наследственных признаков </a:t>
            </a:r>
            <a:r>
              <a:rPr lang="ru-RU" sz="2400" dirty="0" smtClean="0"/>
              <a:t>являются </a:t>
            </a:r>
            <a:r>
              <a:rPr lang="ru-RU" sz="2400" b="1" dirty="0" smtClean="0"/>
              <a:t>мутации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7088" y="1740878"/>
            <a:ext cx="8313008" cy="45829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2888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2017" y="633047"/>
            <a:ext cx="10178322" cy="1424353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Элементарной единицей эволюции </a:t>
            </a:r>
            <a:r>
              <a:rPr lang="ru-RU" sz="2400" dirty="0" smtClean="0"/>
              <a:t>является </a:t>
            </a:r>
            <a:r>
              <a:rPr lang="ru-RU" sz="2400" b="1" dirty="0" smtClean="0"/>
              <a:t>популяция со своим генофондом</a:t>
            </a:r>
            <a:r>
              <a:rPr lang="ru-RU" sz="2400" dirty="0" smtClean="0"/>
              <a:t>, поскольку именно в ней происходят все эволюционные преобразования.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69" y="2057400"/>
            <a:ext cx="6260123" cy="4009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12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6847" y="527540"/>
            <a:ext cx="10178322" cy="2022230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Элементарными факторами эволюции является </a:t>
            </a:r>
            <a:r>
              <a:rPr lang="ru-RU" sz="2400" b="1" dirty="0" smtClean="0"/>
              <a:t>дрейф генов, популяционные волны и изоляция</a:t>
            </a:r>
            <a:r>
              <a:rPr lang="ru-RU" sz="2400" dirty="0" smtClean="0"/>
              <a:t>. Эти факторы имеют случайный характер и является факторами-поставщиками материала для отбора.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6847" y="2549770"/>
            <a:ext cx="2866292" cy="36224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692" y="2655278"/>
            <a:ext cx="4538416" cy="3248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139" y="2444263"/>
            <a:ext cx="3165231" cy="41690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5098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6847" y="439617"/>
            <a:ext cx="10178322" cy="1494691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Существует три вида эволюционного процесса: </a:t>
            </a:r>
            <a:r>
              <a:rPr lang="ru-RU" sz="2400" i="1" dirty="0" err="1" smtClean="0"/>
              <a:t>микроэволюция</a:t>
            </a:r>
            <a:r>
              <a:rPr lang="ru-RU" sz="2400" i="1" dirty="0" smtClean="0"/>
              <a:t>, видообразования и макроэволюция.</a:t>
            </a:r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409093"/>
            <a:ext cx="5292968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246" y="2409092"/>
            <a:ext cx="4695092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863108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382</Words>
  <Application>Microsoft Office PowerPoint</Application>
  <PresentationFormat>Широкоэкранный</PresentationFormat>
  <Paragraphs>28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Gill Sans MT</vt:lpstr>
      <vt:lpstr>Impact</vt:lpstr>
      <vt:lpstr>Badge</vt:lpstr>
      <vt:lpstr>Презентация PowerPoint</vt:lpstr>
      <vt:lpstr>Презентация PowerPoint</vt:lpstr>
      <vt:lpstr>Эволюционная теория Ч.Дарвина (1859г. «Происхождение видов путем естественного отбора»)</vt:lpstr>
      <vt:lpstr>Презентация PowerPoint</vt:lpstr>
      <vt:lpstr>Синтетическая теория эволюции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Варава</dc:creator>
  <cp:lastModifiedBy>Варава</cp:lastModifiedBy>
  <cp:revision>2</cp:revision>
  <dcterms:created xsi:type="dcterms:W3CDTF">2020-03-23T14:48:46Z</dcterms:created>
  <dcterms:modified xsi:type="dcterms:W3CDTF">2020-03-23T17:20:11Z</dcterms:modified>
</cp:coreProperties>
</file>