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21DE9-2344-4739-BC28-A8611408A716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50566-1BE3-46CA-AB4F-1B6B9C22A1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9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06E1CE-B1AA-4EA3-BC3C-6A60D7ACA07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03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0E6DBC-DBF6-47D1-A491-5BF2A7C3EF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098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0"/>
          <p:cNvSpPr>
            <a:spLocks noChangeArrowheads="1"/>
          </p:cNvSpPr>
          <p:nvPr userDrawn="1"/>
        </p:nvSpPr>
        <p:spPr bwMode="auto">
          <a:xfrm>
            <a:off x="0" y="2133600"/>
            <a:ext cx="12192000" cy="2286000"/>
          </a:xfrm>
          <a:prstGeom prst="rect">
            <a:avLst/>
          </a:prstGeom>
          <a:gradFill rotWithShape="1">
            <a:gsLst>
              <a:gs pos="0">
                <a:srgbClr val="00478E"/>
              </a:gs>
              <a:gs pos="100000">
                <a:srgbClr val="2D9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5" name="Rectangle 311"/>
          <p:cNvSpPr>
            <a:spLocks noChangeArrowheads="1"/>
          </p:cNvSpPr>
          <p:nvPr userDrawn="1"/>
        </p:nvSpPr>
        <p:spPr bwMode="auto">
          <a:xfrm>
            <a:off x="0" y="4419600"/>
            <a:ext cx="12192000" cy="2438400"/>
          </a:xfrm>
          <a:prstGeom prst="rect">
            <a:avLst/>
          </a:prstGeom>
          <a:gradFill rotWithShape="1">
            <a:gsLst>
              <a:gs pos="0">
                <a:srgbClr val="2D96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6" name="Rectangle 313"/>
          <p:cNvSpPr>
            <a:spLocks noChangeArrowheads="1"/>
          </p:cNvSpPr>
          <p:nvPr userDrawn="1"/>
        </p:nvSpPr>
        <p:spPr bwMode="auto">
          <a:xfrm>
            <a:off x="0" y="0"/>
            <a:ext cx="12192000" cy="2133600"/>
          </a:xfrm>
          <a:prstGeom prst="rect">
            <a:avLst/>
          </a:prstGeom>
          <a:gradFill rotWithShape="1">
            <a:gsLst>
              <a:gs pos="0">
                <a:srgbClr val="002346"/>
              </a:gs>
              <a:gs pos="100000">
                <a:srgbClr val="00478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7" name="AutoShape 315"/>
          <p:cNvSpPr>
            <a:spLocks noChangeArrowheads="1"/>
          </p:cNvSpPr>
          <p:nvPr userDrawn="1"/>
        </p:nvSpPr>
        <p:spPr bwMode="gray">
          <a:xfrm>
            <a:off x="10566401" y="22098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8" name="AutoShape 316"/>
          <p:cNvSpPr>
            <a:spLocks noChangeArrowheads="1"/>
          </p:cNvSpPr>
          <p:nvPr userDrawn="1"/>
        </p:nvSpPr>
        <p:spPr bwMode="gray">
          <a:xfrm>
            <a:off x="7213601" y="8382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9" name="AutoShape 317"/>
          <p:cNvSpPr>
            <a:spLocks noChangeArrowheads="1"/>
          </p:cNvSpPr>
          <p:nvPr userDrawn="1"/>
        </p:nvSpPr>
        <p:spPr bwMode="gray">
          <a:xfrm>
            <a:off x="11277601" y="12192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0" name="AutoShape 318"/>
          <p:cNvSpPr>
            <a:spLocks noChangeArrowheads="1"/>
          </p:cNvSpPr>
          <p:nvPr userDrawn="1"/>
        </p:nvSpPr>
        <p:spPr bwMode="gray">
          <a:xfrm>
            <a:off x="10058401" y="10668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1" name="AutoShape 319"/>
          <p:cNvSpPr>
            <a:spLocks noChangeArrowheads="1"/>
          </p:cNvSpPr>
          <p:nvPr userDrawn="1"/>
        </p:nvSpPr>
        <p:spPr bwMode="gray">
          <a:xfrm>
            <a:off x="8128001" y="9906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2" name="AutoShape 320"/>
          <p:cNvSpPr>
            <a:spLocks noChangeArrowheads="1"/>
          </p:cNvSpPr>
          <p:nvPr userDrawn="1"/>
        </p:nvSpPr>
        <p:spPr bwMode="gray">
          <a:xfrm>
            <a:off x="11785601" y="12954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3" name="AutoShape 321"/>
          <p:cNvSpPr>
            <a:spLocks noChangeArrowheads="1"/>
          </p:cNvSpPr>
          <p:nvPr userDrawn="1"/>
        </p:nvSpPr>
        <p:spPr bwMode="gray">
          <a:xfrm>
            <a:off x="11684001" y="9144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4" name="AutoShape 322"/>
          <p:cNvSpPr>
            <a:spLocks noChangeArrowheads="1"/>
          </p:cNvSpPr>
          <p:nvPr userDrawn="1"/>
        </p:nvSpPr>
        <p:spPr bwMode="gray">
          <a:xfrm>
            <a:off x="11074401" y="9906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5" name="AutoShape 323"/>
          <p:cNvSpPr>
            <a:spLocks noChangeArrowheads="1"/>
          </p:cNvSpPr>
          <p:nvPr userDrawn="1"/>
        </p:nvSpPr>
        <p:spPr bwMode="gray">
          <a:xfrm>
            <a:off x="9448801" y="10668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6" name="AutoShape 343"/>
          <p:cNvSpPr>
            <a:spLocks noChangeArrowheads="1"/>
          </p:cNvSpPr>
          <p:nvPr userDrawn="1"/>
        </p:nvSpPr>
        <p:spPr bwMode="gray">
          <a:xfrm>
            <a:off x="4267201" y="25146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7" name="AutoShape 344"/>
          <p:cNvSpPr>
            <a:spLocks noChangeArrowheads="1"/>
          </p:cNvSpPr>
          <p:nvPr userDrawn="1"/>
        </p:nvSpPr>
        <p:spPr bwMode="gray">
          <a:xfrm>
            <a:off x="2133601" y="3048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8" name="AutoShape 345"/>
          <p:cNvSpPr>
            <a:spLocks noChangeArrowheads="1"/>
          </p:cNvSpPr>
          <p:nvPr userDrawn="1"/>
        </p:nvSpPr>
        <p:spPr bwMode="gray">
          <a:xfrm>
            <a:off x="9245601" y="2286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9" name="AutoShape 346"/>
          <p:cNvSpPr>
            <a:spLocks noChangeArrowheads="1"/>
          </p:cNvSpPr>
          <p:nvPr userDrawn="1"/>
        </p:nvSpPr>
        <p:spPr bwMode="gray">
          <a:xfrm>
            <a:off x="4064001" y="9906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20" name="AutoShape 347"/>
          <p:cNvSpPr>
            <a:spLocks noChangeArrowheads="1"/>
          </p:cNvSpPr>
          <p:nvPr userDrawn="1"/>
        </p:nvSpPr>
        <p:spPr bwMode="gray">
          <a:xfrm>
            <a:off x="304801" y="17526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21" name="AutoShape 348"/>
          <p:cNvSpPr>
            <a:spLocks noChangeArrowheads="1"/>
          </p:cNvSpPr>
          <p:nvPr userDrawn="1"/>
        </p:nvSpPr>
        <p:spPr bwMode="gray">
          <a:xfrm>
            <a:off x="5791201" y="12192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22" name="AutoShape 349"/>
          <p:cNvSpPr>
            <a:spLocks noChangeArrowheads="1"/>
          </p:cNvSpPr>
          <p:nvPr userDrawn="1"/>
        </p:nvSpPr>
        <p:spPr bwMode="gray">
          <a:xfrm>
            <a:off x="6096001" y="5334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23" name="AutoShape 350"/>
          <p:cNvSpPr>
            <a:spLocks noChangeArrowheads="1"/>
          </p:cNvSpPr>
          <p:nvPr userDrawn="1"/>
        </p:nvSpPr>
        <p:spPr bwMode="gray">
          <a:xfrm>
            <a:off x="5080001" y="9144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24" name="AutoShape 351"/>
          <p:cNvSpPr>
            <a:spLocks noChangeArrowheads="1"/>
          </p:cNvSpPr>
          <p:nvPr userDrawn="1"/>
        </p:nvSpPr>
        <p:spPr bwMode="gray">
          <a:xfrm>
            <a:off x="2336801" y="24384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pic>
        <p:nvPicPr>
          <p:cNvPr id="25" name="Picture 354" descr="29r1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685800"/>
            <a:ext cx="11176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55" descr="fire14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400" y="0"/>
            <a:ext cx="1270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56" descr="fire14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143000"/>
            <a:ext cx="1270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57" descr="fire14"/>
          <p:cNvPicPr>
            <a:picLocks noChangeAspect="1" noChangeArrowheads="1" noCrop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09800"/>
            <a:ext cx="50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PubPieSlice"/>
          <p:cNvSpPr>
            <a:spLocks noEditPoints="1" noChangeArrowheads="1"/>
          </p:cNvSpPr>
          <p:nvPr userDrawn="1"/>
        </p:nvSpPr>
        <p:spPr bwMode="auto">
          <a:xfrm>
            <a:off x="8839200" y="5391150"/>
            <a:ext cx="6705600" cy="2933700"/>
          </a:xfrm>
          <a:custGeom>
            <a:avLst/>
            <a:gdLst>
              <a:gd name="G0" fmla="+- 0 0 0"/>
              <a:gd name="G1" fmla="sin 10800 -5933703"/>
              <a:gd name="G2" fmla="cos 10800 -5933703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698 w 21600"/>
              <a:gd name="T1" fmla="*/ 0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698" y="0"/>
                </a:moveTo>
                <a:cubicBezTo>
                  <a:pt x="4773" y="56"/>
                  <a:pt x="0" y="4875"/>
                  <a:pt x="0" y="10799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FF6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9200" prstMaterial="legacyPlastic">
            <a:bevelT w="13500" h="13500" prst="angle"/>
            <a:bevelB w="13500" h="13500" prst="angle"/>
            <a:extrusionClr>
              <a:srgbClr val="FFFF61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pic>
        <p:nvPicPr>
          <p:cNvPr id="30" name="Picture 324" descr="055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0058400" y="5105400"/>
            <a:ext cx="814917" cy="12954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480" name="Rectangle 36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81" name="Rectangle 36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" name="Rectangle 36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3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4BEC1-AAD3-429A-A1F1-0C93D3AC40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968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0E13-EAD6-406A-9D2E-56CE6B18DA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304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1B66B-086E-4904-902C-609A7D2685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538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D9D93-3111-4C69-A9AE-00E2E6C8C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346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5B90C-84AD-42E9-B812-868FC7A955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512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BA4D3-AA4E-4DF8-8921-E543B7B23E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421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E08EA-FB2A-4163-9927-C14DC0614F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040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888BE-0EDB-4E94-92EE-4AF38D7993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603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51568-81C3-4D63-97ED-81867A5A4E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785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7A977-1A5F-4194-A35C-E390209442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789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F2DBF-FCCF-4F75-B4C6-BDA17A782C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490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F650C-4C15-4ADC-9998-B97C2AE0C62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2133600"/>
          </a:xfrm>
          <a:prstGeom prst="rect">
            <a:avLst/>
          </a:prstGeom>
          <a:gradFill rotWithShape="1">
            <a:gsLst>
              <a:gs pos="0">
                <a:srgbClr val="00478E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033" name="PubPieSlice"/>
          <p:cNvSpPr>
            <a:spLocks noEditPoints="1" noChangeArrowheads="1"/>
          </p:cNvSpPr>
          <p:nvPr userDrawn="1"/>
        </p:nvSpPr>
        <p:spPr bwMode="auto">
          <a:xfrm>
            <a:off x="9296400" y="5553075"/>
            <a:ext cx="5791200" cy="2609850"/>
          </a:xfrm>
          <a:custGeom>
            <a:avLst/>
            <a:gdLst>
              <a:gd name="G0" fmla="+- 0 0 0"/>
              <a:gd name="G1" fmla="sin 10800 -5933703"/>
              <a:gd name="G2" fmla="cos 10800 -5933703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698 w 21600"/>
              <a:gd name="T1" fmla="*/ 0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698" y="0"/>
                </a:moveTo>
                <a:cubicBezTo>
                  <a:pt x="4773" y="56"/>
                  <a:pt x="0" y="4875"/>
                  <a:pt x="0" y="10799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FF61">
              <a:alpha val="62000"/>
            </a:srgbClr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9200" prstMaterial="legacyPlastic">
            <a:bevelT w="13500" h="13500" prst="angle"/>
            <a:bevelB w="13500" h="13500" prst="angle"/>
            <a:extrusionClr>
              <a:srgbClr val="FFFF61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pic>
        <p:nvPicPr>
          <p:cNvPr id="1032" name="Picture 8" descr="05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0769600" y="5257800"/>
            <a:ext cx="814917" cy="12954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34" name="AutoShape 10"/>
          <p:cNvSpPr>
            <a:spLocks noChangeArrowheads="1"/>
          </p:cNvSpPr>
          <p:nvPr userDrawn="1"/>
        </p:nvSpPr>
        <p:spPr bwMode="gray">
          <a:xfrm>
            <a:off x="1625601" y="3810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gray">
          <a:xfrm>
            <a:off x="406401" y="2286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036" name="AutoShape 12"/>
          <p:cNvSpPr>
            <a:spLocks noChangeArrowheads="1"/>
          </p:cNvSpPr>
          <p:nvPr userDrawn="1"/>
        </p:nvSpPr>
        <p:spPr bwMode="gray">
          <a:xfrm>
            <a:off x="1422401" y="152400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gray">
          <a:xfrm>
            <a:off x="1117601" y="457201"/>
            <a:ext cx="207433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3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2001838" y="533400"/>
            <a:ext cx="8666162" cy="2667000"/>
          </a:xfrm>
        </p:spPr>
        <p:txBody>
          <a:bodyPr/>
          <a:lstStyle/>
          <a:p>
            <a:pPr algn="l"/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 планети обертаються дивовижні кільця, які складаються з льоду і камінців. Крім них, навколо Сатурна обертаються 19 супутників.</a:t>
            </a: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сьогодні Сатурн — «рекордсмен» за кількістю супутників: їх 60. Найбільший з них — Титан, за розмірами перевищує планету Меркурій. </a:t>
            </a:r>
            <a:r>
              <a:rPr lang="ru-RU" altLang="ru-RU" sz="280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5" name="Содержимое 3" descr="satring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00400"/>
            <a:ext cx="3556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209801" y="3200400"/>
            <a:ext cx="2590801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3797" name="Прямоугольник 3"/>
          <p:cNvSpPr>
            <a:spLocks noChangeArrowheads="1"/>
          </p:cNvSpPr>
          <p:nvPr/>
        </p:nvSpPr>
        <p:spPr bwMode="auto">
          <a:xfrm>
            <a:off x="2895600" y="5943601"/>
            <a:ext cx="118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Титан</a:t>
            </a:r>
            <a:endParaRPr lang="ru-RU" altLang="ru-RU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06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4"/>
          <p:cNvSpPr txBox="1">
            <a:spLocks noChangeArrowheads="1"/>
          </p:cNvSpPr>
          <p:nvPr/>
        </p:nvSpPr>
        <p:spPr bwMode="auto">
          <a:xfrm>
            <a:off x="1981201" y="990601"/>
            <a:ext cx="38576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Астероїди</a:t>
            </a:r>
            <a:r>
              <a:rPr lang="uk-UA" altLang="ru-RU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малі планети. Їх можна назвати літаючими островами.</a:t>
            </a:r>
            <a:endParaRPr lang="ru-RU" altLang="ru-RU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011" name="Рисунок 9" descr="астероид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1"/>
            <a:ext cx="42926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Рисунок 10" descr="8.gif 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3733800"/>
            <a:ext cx="1666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ÐÐ°ÑÑÐ¸Ð½ÐºÐ¸ Ð¿Ð¾ Ð·Ð°Ð¿ÑÐ¾ÑÑ Ð°ÑÑÐµÑÐ¾ÑÐ´Ð¸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6324601" y="228600"/>
            <a:ext cx="4069237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253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Планету назвали в честь римського бога землеробства</a:t>
            </a:r>
          </a:p>
        </p:txBody>
      </p:sp>
      <p:pic>
        <p:nvPicPr>
          <p:cNvPr id="34819" name="Содержимое 3" descr="1620e744452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524000"/>
            <a:ext cx="4071938" cy="5181600"/>
          </a:xfrm>
        </p:spPr>
      </p:pic>
      <p:pic>
        <p:nvPicPr>
          <p:cNvPr id="34820" name="Рисунок 4" descr="s6472275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295401"/>
            <a:ext cx="3224213" cy="542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5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2"/>
          <p:cNvSpPr>
            <a:spLocks noChangeArrowheads="1"/>
          </p:cNvSpPr>
          <p:nvPr/>
        </p:nvSpPr>
        <p:spPr bwMode="auto">
          <a:xfrm>
            <a:off x="2133600" y="457201"/>
            <a:ext cx="7848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Уран – </a:t>
            </a:r>
            <a:r>
              <a:rPr lang="uk-UA" altLang="ru-RU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сьома планета Сонячної системи. Це єдина планета, що обертається, ніби лежачи на боці. Уран має 15 супутників. Крім того, в нього є 11 вузьких кілець. Сам Уран зеленкуватого кольору. Складається з маленького кам’яного ядра і газів, які заморожені</a:t>
            </a:r>
          </a:p>
        </p:txBody>
      </p:sp>
      <p:pic>
        <p:nvPicPr>
          <p:cNvPr id="35843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80638">
            <a:off x="5986463" y="4051300"/>
            <a:ext cx="18923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uranus-keckII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676400" y="4114800"/>
            <a:ext cx="2767176" cy="2511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068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/>
          <a:lstStyle/>
          <a:p>
            <a:r>
              <a:rPr lang="uk-UA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Планета отримала свою назву в честь грецького бога неба Урана</a:t>
            </a:r>
          </a:p>
        </p:txBody>
      </p:sp>
      <p:pic>
        <p:nvPicPr>
          <p:cNvPr id="36867" name="Содержимое 3" descr="antiq10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1" y="2133601"/>
            <a:ext cx="7686675" cy="2867025"/>
          </a:xfrm>
        </p:spPr>
      </p:pic>
    </p:spTree>
    <p:extLst>
      <p:ext uri="{BB962C8B-B14F-4D97-AF65-F5344CB8AC3E}">
        <p14:creationId xmlns:p14="http://schemas.microsoft.com/office/powerpoint/2010/main" val="35690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2"/>
          <p:cNvSpPr>
            <a:spLocks noChangeArrowheads="1"/>
          </p:cNvSpPr>
          <p:nvPr/>
        </p:nvSpPr>
        <p:spPr bwMode="auto">
          <a:xfrm>
            <a:off x="1524000" y="381000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Нептун – </a:t>
            </a: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восьма планета Сонячної системи. Має 5 дуже темних кілець. Але  на вигляд – це одна з найдивовижніших планет, бо вона незвичайного блакитно-синього кольору, який нагадує блиск води. Температура на поверхні Нептуна – мінус 200 градусів. На планеті лютують найсильніші бурі на всій Сонячній системі. У Нептуна 8 супутників.</a:t>
            </a:r>
            <a:r>
              <a:rPr lang="uk-UA" altLang="ru-RU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супутники – Тритон і Нереїда.</a:t>
            </a:r>
            <a:r>
              <a:rPr lang="uk-UA" altLang="ru-RU" sz="32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 минулого сторіччя вчені виявили навколо планети систему тонких кілець.</a:t>
            </a:r>
          </a:p>
        </p:txBody>
      </p:sp>
      <p:pic>
        <p:nvPicPr>
          <p:cNvPr id="37891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05400"/>
            <a:ext cx="3581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2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2"/>
          <p:cNvSpPr>
            <a:spLocks noChangeArrowheads="1"/>
          </p:cNvSpPr>
          <p:nvPr/>
        </p:nvSpPr>
        <p:spPr bwMode="auto">
          <a:xfrm>
            <a:off x="1752600" y="228600"/>
            <a:ext cx="8686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 altLang="ru-RU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Нептуна 8 супутників.</a:t>
            </a:r>
            <a:r>
              <a:rPr lang="uk-UA" altLang="ru-RU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супутники – Тритон і Нереїда.</a:t>
            </a:r>
            <a:r>
              <a:rPr lang="uk-UA" altLang="ru-RU" sz="32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 минулого сторіччя вчені виявили навколо планети систему тонких кілець.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209800" y="3124200"/>
            <a:ext cx="2667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8916" name="Прямоугольник 3"/>
          <p:cNvSpPr>
            <a:spLocks noChangeArrowheads="1"/>
          </p:cNvSpPr>
          <p:nvPr/>
        </p:nvSpPr>
        <p:spPr bwMode="auto">
          <a:xfrm>
            <a:off x="2895600" y="5943601"/>
            <a:ext cx="1206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Тритон</a:t>
            </a:r>
            <a:endParaRPr lang="ru-RU" altLang="ru-RU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НептунCAM9VSMOCAPH5BWWCAJRC58CCAZIAEXHCAF9RTWDCA4L8B6UCAE1V0TPCAE6OZ0BCAFSOPU6CAOC2PW1CA5ZRK2WCAP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5638801" y="2819400"/>
            <a:ext cx="3276601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72284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uk-UA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Планета Нептун носить ім’я римського бога морів</a:t>
            </a:r>
          </a:p>
        </p:txBody>
      </p:sp>
      <p:pic>
        <p:nvPicPr>
          <p:cNvPr id="39939" name="Содержимое 3" descr="12961562974700857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057401"/>
            <a:ext cx="3036888" cy="4525963"/>
          </a:xfrm>
        </p:spPr>
      </p:pic>
      <p:pic>
        <p:nvPicPr>
          <p:cNvPr id="39940" name="Рисунок 4" descr="n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57400"/>
            <a:ext cx="419258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7" descr="Всё о структуре власти ЧР | Ахмат - Сил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32575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1981201" y="1676401"/>
            <a:ext cx="4214813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Комети</a:t>
            </a:r>
            <a:r>
              <a:rPr lang="uk-UA" altLang="ru-RU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не зірки, не планети, а малі небесні тіла. Складаються з ядра та одного або кількох хвостів. Ядро – це брила льоду , каменю, оточена хмарою газу й пилу. Його діаметр може сягати мільйонів кілометрів. Комети обертаються навколо Сонця. </a:t>
            </a:r>
            <a:endParaRPr lang="ru-RU" altLang="ru-RU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63" name="Рисунок 4" descr="комета галея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1"/>
            <a:ext cx="396875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Рисунок 5" descr="комета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3505200"/>
            <a:ext cx="20034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1373">
            <a:off x="2995613" y="87313"/>
            <a:ext cx="20447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3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6" descr="метеорит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81001"/>
            <a:ext cx="3643313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Рисунок 7" descr="метеориты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00400"/>
            <a:ext cx="4165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Box 8"/>
          <p:cNvSpPr txBox="1">
            <a:spLocks noChangeArrowheads="1"/>
          </p:cNvSpPr>
          <p:nvPr/>
        </p:nvSpPr>
        <p:spPr bwMode="auto">
          <a:xfrm>
            <a:off x="6477001" y="1676401"/>
            <a:ext cx="38576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Метеорити –</a:t>
            </a:r>
            <a:r>
              <a:rPr lang="uk-UA" altLang="ru-RU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 тіла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брили, уламки, дрібні частинки), що рухаються  у космічному просторі.</a:t>
            </a:r>
            <a:endParaRPr lang="ru-RU" altLang="ru-RU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989" name="Рисунок 9" descr="2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5638801"/>
            <a:ext cx="7905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21637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80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302</Words>
  <Application>Microsoft Office PowerPoint</Application>
  <PresentationFormat>Широкоэкранный</PresentationFormat>
  <Paragraphs>16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Оформление по умолчанию</vt:lpstr>
      <vt:lpstr>Навколо планети обертаються дивовижні кільця, які складаються з льоду і камінців. Крім них, навколо Сатурна обертаються 19 супутників. На сьогодні Сатурн — «рекордсмен» за кількістю супутників: їх 60. Найбільший з них — Титан, за розмірами перевищує планету Меркурій.  </vt:lpstr>
      <vt:lpstr>Планету назвали в честь римського бога землеробства</vt:lpstr>
      <vt:lpstr>Презентация PowerPoint</vt:lpstr>
      <vt:lpstr>Планета отримала свою назву в честь грецького бога неба Урана</vt:lpstr>
      <vt:lpstr>Презентация PowerPoint</vt:lpstr>
      <vt:lpstr>Презентация PowerPoint</vt:lpstr>
      <vt:lpstr>Планета Нептун носить ім’я римського бога морів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Навколо планети обертаються дивовижні кільця, які складаються з льоду і камінців. Крім них, навколо Сатурна обертаються 19 супутників. На сьогодні Сатурн — «рекордсмен» за кількістю супутників: їх 60. Найбільший з них — Титан, за розмірами перевищує планету Меркурій.  </dc:title>
  <dc:creator>Варава</dc:creator>
  <cp:lastModifiedBy>Варава</cp:lastModifiedBy>
  <cp:revision>1</cp:revision>
  <dcterms:created xsi:type="dcterms:W3CDTF">2020-12-03T07:28:25Z</dcterms:created>
  <dcterms:modified xsi:type="dcterms:W3CDTF">2020-12-03T07:31:49Z</dcterms:modified>
</cp:coreProperties>
</file>