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61" r:id="rId3"/>
    <p:sldId id="262" r:id="rId4"/>
    <p:sldId id="263" r:id="rId5"/>
    <p:sldId id="264" r:id="rId6"/>
    <p:sldId id="265" r:id="rId7"/>
    <p:sldId id="266" r:id="rId8"/>
    <p:sldId id="267" r:id="rId9"/>
    <p:sldId id="268" r:id="rId10"/>
    <p:sldId id="269"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60"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6641C-E632-4DD4-A537-8F9643F8D6AF}" type="datetimeFigureOut">
              <a:rPr lang="ru-RU" smtClean="0"/>
              <a:t>03.12.2020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0DB00-2FCE-4F18-99A6-C0B8C9D0543D}" type="slidenum">
              <a:rPr lang="ru-RU" smtClean="0"/>
              <a:t>‹#›</a:t>
            </a:fld>
            <a:endParaRPr lang="ru-RU"/>
          </a:p>
        </p:txBody>
      </p:sp>
    </p:spTree>
    <p:extLst>
      <p:ext uri="{BB962C8B-B14F-4D97-AF65-F5344CB8AC3E}">
        <p14:creationId xmlns:p14="http://schemas.microsoft.com/office/powerpoint/2010/main" val="251466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ru-RU" smtClean="0"/>
          </a:p>
        </p:txBody>
      </p:sp>
      <p:sp>
        <p:nvSpPr>
          <p:cNvPr id="450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F0A5CC-DC29-40BB-909D-56E0B9904E5F}"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8868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ru-RU" smtClean="0"/>
          </a:p>
        </p:txBody>
      </p:sp>
      <p:sp>
        <p:nvSpPr>
          <p:cNvPr id="460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551B33-84A8-4FF6-87AC-D9018115C99D}"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9056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340"/>
          <p:cNvSpPr>
            <a:spLocks noChangeArrowheads="1"/>
          </p:cNvSpPr>
          <p:nvPr userDrawn="1"/>
        </p:nvSpPr>
        <p:spPr bwMode="auto">
          <a:xfrm>
            <a:off x="0" y="2133600"/>
            <a:ext cx="12192000" cy="2286000"/>
          </a:xfrm>
          <a:prstGeom prst="rect">
            <a:avLst/>
          </a:prstGeom>
          <a:gradFill rotWithShape="1">
            <a:gsLst>
              <a:gs pos="0">
                <a:srgbClr val="00478E"/>
              </a:gs>
              <a:gs pos="100000">
                <a:srgbClr val="2D96FF"/>
              </a:gs>
            </a:gsLst>
            <a:lin ang="5400000" scaled="1"/>
          </a:gradFill>
          <a:ln w="9525">
            <a:noFill/>
            <a:miter lim="800000"/>
            <a:headEnd/>
            <a:tailEnd/>
          </a:ln>
          <a:effectLst/>
        </p:spPr>
        <p:txBody>
          <a:bodyPr wrap="none" anchor="ctr"/>
          <a:lstStyle/>
          <a:p>
            <a:pPr>
              <a:defRPr/>
            </a:pPr>
            <a:endParaRPr lang="ru-RU" sz="1800">
              <a:latin typeface="Arial" charset="0"/>
            </a:endParaRPr>
          </a:p>
        </p:txBody>
      </p:sp>
      <p:sp>
        <p:nvSpPr>
          <p:cNvPr id="5" name="Rectangle 311"/>
          <p:cNvSpPr>
            <a:spLocks noChangeArrowheads="1"/>
          </p:cNvSpPr>
          <p:nvPr userDrawn="1"/>
        </p:nvSpPr>
        <p:spPr bwMode="auto">
          <a:xfrm>
            <a:off x="0" y="4419600"/>
            <a:ext cx="12192000" cy="2438400"/>
          </a:xfrm>
          <a:prstGeom prst="rect">
            <a:avLst/>
          </a:prstGeom>
          <a:gradFill rotWithShape="1">
            <a:gsLst>
              <a:gs pos="0">
                <a:srgbClr val="2D96FF"/>
              </a:gs>
              <a:gs pos="100000">
                <a:schemeClr val="bg1"/>
              </a:gs>
            </a:gsLst>
            <a:lin ang="5400000" scaled="1"/>
          </a:gradFill>
          <a:ln w="9525">
            <a:noFill/>
            <a:miter lim="800000"/>
            <a:headEnd/>
            <a:tailEnd/>
          </a:ln>
          <a:effectLst/>
        </p:spPr>
        <p:txBody>
          <a:bodyPr wrap="none" anchor="ctr"/>
          <a:lstStyle/>
          <a:p>
            <a:pPr>
              <a:defRPr/>
            </a:pPr>
            <a:endParaRPr lang="ru-RU" sz="1800">
              <a:latin typeface="Arial" charset="0"/>
            </a:endParaRPr>
          </a:p>
        </p:txBody>
      </p:sp>
      <p:sp>
        <p:nvSpPr>
          <p:cNvPr id="6" name="Rectangle 313"/>
          <p:cNvSpPr>
            <a:spLocks noChangeArrowheads="1"/>
          </p:cNvSpPr>
          <p:nvPr userDrawn="1"/>
        </p:nvSpPr>
        <p:spPr bwMode="auto">
          <a:xfrm>
            <a:off x="0" y="0"/>
            <a:ext cx="12192000" cy="2133600"/>
          </a:xfrm>
          <a:prstGeom prst="rect">
            <a:avLst/>
          </a:prstGeom>
          <a:gradFill rotWithShape="1">
            <a:gsLst>
              <a:gs pos="0">
                <a:srgbClr val="002346"/>
              </a:gs>
              <a:gs pos="100000">
                <a:srgbClr val="00478E"/>
              </a:gs>
            </a:gsLst>
            <a:lin ang="5400000" scaled="1"/>
          </a:gradFill>
          <a:ln w="9525">
            <a:noFill/>
            <a:miter lim="800000"/>
            <a:headEnd/>
            <a:tailEnd/>
          </a:ln>
          <a:effectLst/>
        </p:spPr>
        <p:txBody>
          <a:bodyPr wrap="none" anchor="ctr"/>
          <a:lstStyle/>
          <a:p>
            <a:pPr>
              <a:defRPr/>
            </a:pPr>
            <a:endParaRPr lang="ru-RU" sz="1800">
              <a:latin typeface="Arial" charset="0"/>
            </a:endParaRPr>
          </a:p>
        </p:txBody>
      </p:sp>
      <p:sp>
        <p:nvSpPr>
          <p:cNvPr id="7" name="AutoShape 315"/>
          <p:cNvSpPr>
            <a:spLocks noChangeArrowheads="1"/>
          </p:cNvSpPr>
          <p:nvPr userDrawn="1"/>
        </p:nvSpPr>
        <p:spPr bwMode="gray">
          <a:xfrm>
            <a:off x="10566401" y="2209801"/>
            <a:ext cx="207433" cy="155575"/>
          </a:xfrm>
          <a:prstGeom prst="star4">
            <a:avLst>
              <a:gd name="adj" fmla="val 12500"/>
            </a:avLst>
          </a:prstGeom>
          <a:solidFill>
            <a:srgbClr val="FFFF99">
              <a:alpha val="50000"/>
            </a:srgbClr>
          </a:solidFill>
          <a:ln w="9525">
            <a:noFill/>
            <a:miter lim="800000"/>
            <a:headEnd/>
            <a:tailEnd/>
          </a:ln>
          <a:effectLst/>
        </p:spPr>
        <p:txBody>
          <a:bodyPr wrap="none" anchor="ctr"/>
          <a:lstStyle/>
          <a:p>
            <a:pPr>
              <a:defRPr/>
            </a:pPr>
            <a:endParaRPr lang="ru-RU" sz="1800">
              <a:latin typeface="Arial" charset="0"/>
            </a:endParaRPr>
          </a:p>
        </p:txBody>
      </p:sp>
      <p:sp>
        <p:nvSpPr>
          <p:cNvPr id="8" name="AutoShape 316"/>
          <p:cNvSpPr>
            <a:spLocks noChangeArrowheads="1"/>
          </p:cNvSpPr>
          <p:nvPr userDrawn="1"/>
        </p:nvSpPr>
        <p:spPr bwMode="gray">
          <a:xfrm>
            <a:off x="7213601" y="8382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9" name="AutoShape 317"/>
          <p:cNvSpPr>
            <a:spLocks noChangeArrowheads="1"/>
          </p:cNvSpPr>
          <p:nvPr userDrawn="1"/>
        </p:nvSpPr>
        <p:spPr bwMode="gray">
          <a:xfrm>
            <a:off x="11277601" y="12192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10" name="AutoShape 318"/>
          <p:cNvSpPr>
            <a:spLocks noChangeArrowheads="1"/>
          </p:cNvSpPr>
          <p:nvPr userDrawn="1"/>
        </p:nvSpPr>
        <p:spPr bwMode="gray">
          <a:xfrm>
            <a:off x="10058401" y="10668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11" name="AutoShape 319"/>
          <p:cNvSpPr>
            <a:spLocks noChangeArrowheads="1"/>
          </p:cNvSpPr>
          <p:nvPr userDrawn="1"/>
        </p:nvSpPr>
        <p:spPr bwMode="gray">
          <a:xfrm>
            <a:off x="8128001" y="9906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12" name="AutoShape 320"/>
          <p:cNvSpPr>
            <a:spLocks noChangeArrowheads="1"/>
          </p:cNvSpPr>
          <p:nvPr userDrawn="1"/>
        </p:nvSpPr>
        <p:spPr bwMode="gray">
          <a:xfrm>
            <a:off x="11785601" y="12954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13" name="AutoShape 321"/>
          <p:cNvSpPr>
            <a:spLocks noChangeArrowheads="1"/>
          </p:cNvSpPr>
          <p:nvPr userDrawn="1"/>
        </p:nvSpPr>
        <p:spPr bwMode="gray">
          <a:xfrm>
            <a:off x="11684001" y="9144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14" name="AutoShape 322"/>
          <p:cNvSpPr>
            <a:spLocks noChangeArrowheads="1"/>
          </p:cNvSpPr>
          <p:nvPr userDrawn="1"/>
        </p:nvSpPr>
        <p:spPr bwMode="gray">
          <a:xfrm>
            <a:off x="11074401" y="9906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15" name="AutoShape 323"/>
          <p:cNvSpPr>
            <a:spLocks noChangeArrowheads="1"/>
          </p:cNvSpPr>
          <p:nvPr userDrawn="1"/>
        </p:nvSpPr>
        <p:spPr bwMode="gray">
          <a:xfrm>
            <a:off x="9448801" y="10668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16" name="AutoShape 343"/>
          <p:cNvSpPr>
            <a:spLocks noChangeArrowheads="1"/>
          </p:cNvSpPr>
          <p:nvPr userDrawn="1"/>
        </p:nvSpPr>
        <p:spPr bwMode="gray">
          <a:xfrm>
            <a:off x="4267201" y="2514601"/>
            <a:ext cx="207433" cy="155575"/>
          </a:xfrm>
          <a:prstGeom prst="star4">
            <a:avLst>
              <a:gd name="adj" fmla="val 12500"/>
            </a:avLst>
          </a:prstGeom>
          <a:solidFill>
            <a:srgbClr val="FFFF99">
              <a:alpha val="50000"/>
            </a:srgbClr>
          </a:solidFill>
          <a:ln w="9525">
            <a:noFill/>
            <a:miter lim="800000"/>
            <a:headEnd/>
            <a:tailEnd/>
          </a:ln>
          <a:effectLst/>
        </p:spPr>
        <p:txBody>
          <a:bodyPr wrap="none" anchor="ctr"/>
          <a:lstStyle/>
          <a:p>
            <a:pPr>
              <a:defRPr/>
            </a:pPr>
            <a:endParaRPr lang="ru-RU" sz="1800">
              <a:latin typeface="Arial" charset="0"/>
            </a:endParaRPr>
          </a:p>
        </p:txBody>
      </p:sp>
      <p:sp>
        <p:nvSpPr>
          <p:cNvPr id="17" name="AutoShape 344"/>
          <p:cNvSpPr>
            <a:spLocks noChangeArrowheads="1"/>
          </p:cNvSpPr>
          <p:nvPr userDrawn="1"/>
        </p:nvSpPr>
        <p:spPr bwMode="gray">
          <a:xfrm>
            <a:off x="2133601" y="3048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18" name="AutoShape 345"/>
          <p:cNvSpPr>
            <a:spLocks noChangeArrowheads="1"/>
          </p:cNvSpPr>
          <p:nvPr userDrawn="1"/>
        </p:nvSpPr>
        <p:spPr bwMode="gray">
          <a:xfrm>
            <a:off x="9245601" y="2286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19" name="AutoShape 346"/>
          <p:cNvSpPr>
            <a:spLocks noChangeArrowheads="1"/>
          </p:cNvSpPr>
          <p:nvPr userDrawn="1"/>
        </p:nvSpPr>
        <p:spPr bwMode="gray">
          <a:xfrm>
            <a:off x="4064001" y="9906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20" name="AutoShape 347"/>
          <p:cNvSpPr>
            <a:spLocks noChangeArrowheads="1"/>
          </p:cNvSpPr>
          <p:nvPr userDrawn="1"/>
        </p:nvSpPr>
        <p:spPr bwMode="gray">
          <a:xfrm>
            <a:off x="304801" y="17526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21" name="AutoShape 348"/>
          <p:cNvSpPr>
            <a:spLocks noChangeArrowheads="1"/>
          </p:cNvSpPr>
          <p:nvPr userDrawn="1"/>
        </p:nvSpPr>
        <p:spPr bwMode="gray">
          <a:xfrm>
            <a:off x="5791201" y="12192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22" name="AutoShape 349"/>
          <p:cNvSpPr>
            <a:spLocks noChangeArrowheads="1"/>
          </p:cNvSpPr>
          <p:nvPr userDrawn="1"/>
        </p:nvSpPr>
        <p:spPr bwMode="gray">
          <a:xfrm>
            <a:off x="6096001" y="5334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23" name="AutoShape 350"/>
          <p:cNvSpPr>
            <a:spLocks noChangeArrowheads="1"/>
          </p:cNvSpPr>
          <p:nvPr userDrawn="1"/>
        </p:nvSpPr>
        <p:spPr bwMode="gray">
          <a:xfrm>
            <a:off x="5080001" y="9144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24" name="AutoShape 351"/>
          <p:cNvSpPr>
            <a:spLocks noChangeArrowheads="1"/>
          </p:cNvSpPr>
          <p:nvPr userDrawn="1"/>
        </p:nvSpPr>
        <p:spPr bwMode="gray">
          <a:xfrm>
            <a:off x="2336801" y="24384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pic>
        <p:nvPicPr>
          <p:cNvPr id="25" name="Picture 354" descr="29r1"/>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800" y="685800"/>
            <a:ext cx="11176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55" descr="fire14"/>
          <p:cNvPicPr>
            <a:picLocks noChangeAspect="1" noChangeArrowheads="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66400" y="0"/>
            <a:ext cx="127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56" descr="fire14"/>
          <p:cNvPicPr>
            <a:picLocks noChangeAspect="1" noChangeArrowheads="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00" y="1143000"/>
            <a:ext cx="127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57" descr="fire14"/>
          <p:cNvPicPr>
            <a:picLocks noChangeAspect="1" noChangeArrowheads="1" noCrop="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10400" y="2209800"/>
            <a:ext cx="50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PubPieSlice"/>
          <p:cNvSpPr>
            <a:spLocks noEditPoints="1" noChangeArrowheads="1"/>
          </p:cNvSpPr>
          <p:nvPr userDrawn="1"/>
        </p:nvSpPr>
        <p:spPr bwMode="auto">
          <a:xfrm>
            <a:off x="8839200" y="5391150"/>
            <a:ext cx="6705600" cy="2933700"/>
          </a:xfrm>
          <a:custGeom>
            <a:avLst/>
            <a:gdLst>
              <a:gd name="G0" fmla="+- 0 0 0"/>
              <a:gd name="G1" fmla="sin 10800 -5933703"/>
              <a:gd name="G2" fmla="cos 10800 -5933703"/>
              <a:gd name="G3" fmla="sin 10800 11796480"/>
              <a:gd name="G4" fmla="cos 10800 11796480"/>
              <a:gd name="G5" fmla="+- G1 10800 0"/>
              <a:gd name="G6" fmla="+- G2 10800 0"/>
              <a:gd name="G7" fmla="+- G3 10800 0"/>
              <a:gd name="G8" fmla="+- G4 10800 0"/>
              <a:gd name="G9" fmla="+- 10800 0 0"/>
              <a:gd name="T0" fmla="*/ 10698 w 21600"/>
              <a:gd name="T1" fmla="*/ 0 h 21600"/>
              <a:gd name="T2" fmla="*/ 10800 w 21600"/>
              <a:gd name="T3" fmla="*/ 10800 h 21600"/>
              <a:gd name="T4" fmla="*/ 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698" y="0"/>
                </a:moveTo>
                <a:cubicBezTo>
                  <a:pt x="4773" y="56"/>
                  <a:pt x="0" y="4875"/>
                  <a:pt x="0" y="10799"/>
                </a:cubicBezTo>
                <a:lnTo>
                  <a:pt x="10800" y="10800"/>
                </a:lnTo>
                <a:close/>
              </a:path>
            </a:pathLst>
          </a:custGeom>
          <a:solidFill>
            <a:srgbClr val="FFFF61"/>
          </a:solidFill>
          <a:ln w="9525">
            <a:miter lim="800000"/>
            <a:headEnd/>
            <a:tailEnd/>
          </a:ln>
          <a:effectLst/>
          <a:scene3d>
            <a:camera prst="legacyObliqueTopLeft"/>
            <a:lightRig rig="legacyFlat3" dir="t"/>
          </a:scene3d>
          <a:sp3d extrusionH="49200" prstMaterial="legacyPlastic">
            <a:bevelT w="13500" h="13500" prst="angle"/>
            <a:bevelB w="13500" h="13500" prst="angle"/>
            <a:extrusionClr>
              <a:srgbClr val="FFFF61"/>
            </a:extrusionClr>
          </a:sp3d>
        </p:spPr>
        <p:txBody>
          <a:bodyPr>
            <a:flatTx/>
          </a:bodyPr>
          <a:lstStyle/>
          <a:p>
            <a:pPr>
              <a:defRPr/>
            </a:pPr>
            <a:endParaRPr lang="ru-RU" sz="1800">
              <a:latin typeface="Arial" charset="0"/>
            </a:endParaRPr>
          </a:p>
        </p:txBody>
      </p:sp>
      <p:pic>
        <p:nvPicPr>
          <p:cNvPr id="30" name="Picture 324" descr="055"/>
          <p:cNvPicPr>
            <a:picLocks noChangeAspect="1" noChangeArrowheads="1"/>
          </p:cNvPicPr>
          <p:nvPr userDrawn="1"/>
        </p:nvPicPr>
        <p:blipFill>
          <a:blip r:embed="rId5"/>
          <a:srcRect/>
          <a:stretch>
            <a:fillRect/>
          </a:stretch>
        </p:blipFill>
        <p:spPr bwMode="auto">
          <a:xfrm>
            <a:off x="10058400" y="5105400"/>
            <a:ext cx="814917" cy="1295400"/>
          </a:xfrm>
          <a:prstGeom prst="rect">
            <a:avLst/>
          </a:prstGeom>
          <a:noFill/>
          <a:effectLst>
            <a:outerShdw dist="35921" dir="2700000" algn="ctr" rotWithShape="0">
              <a:srgbClr val="808080">
                <a:alpha val="50000"/>
              </a:srgbClr>
            </a:outerShdw>
          </a:effectLst>
        </p:spPr>
      </p:pic>
      <p:sp>
        <p:nvSpPr>
          <p:cNvPr id="5480" name="Rectangle 360"/>
          <p:cNvSpPr>
            <a:spLocks noGrp="1" noChangeArrowheads="1"/>
          </p:cNvSpPr>
          <p:nvPr>
            <p:ph type="ctrTitle" sz="quarter"/>
          </p:nvPr>
        </p:nvSpPr>
        <p:spPr>
          <a:xfrm>
            <a:off x="914400" y="2130426"/>
            <a:ext cx="10363200" cy="1470025"/>
          </a:xfrm>
        </p:spPr>
        <p:txBody>
          <a:bodyPr/>
          <a:lstStyle>
            <a:lvl1pPr>
              <a:defRPr/>
            </a:lvl1pPr>
          </a:lstStyle>
          <a:p>
            <a:r>
              <a:rPr lang="ru-RU"/>
              <a:t>Образец заголовка</a:t>
            </a:r>
          </a:p>
        </p:txBody>
      </p:sp>
      <p:sp>
        <p:nvSpPr>
          <p:cNvPr id="5481" name="Rectangle 361"/>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ru-RU"/>
              <a:t>Образец подзаголовка</a:t>
            </a:r>
          </a:p>
        </p:txBody>
      </p:sp>
      <p:sp>
        <p:nvSpPr>
          <p:cNvPr id="31" name="Rectangle 362"/>
          <p:cNvSpPr>
            <a:spLocks noGrp="1" noChangeArrowheads="1"/>
          </p:cNvSpPr>
          <p:nvPr>
            <p:ph type="dt" sz="quarter" idx="10"/>
          </p:nvPr>
        </p:nvSpPr>
        <p:spPr/>
        <p:txBody>
          <a:bodyPr/>
          <a:lstStyle>
            <a:lvl1pPr>
              <a:defRPr/>
            </a:lvl1pPr>
          </a:lstStyle>
          <a:p>
            <a:pPr>
              <a:defRPr/>
            </a:pPr>
            <a:endParaRPr lang="ru-RU"/>
          </a:p>
        </p:txBody>
      </p:sp>
      <p:sp>
        <p:nvSpPr>
          <p:cNvPr id="32" name="Rectangle 363"/>
          <p:cNvSpPr>
            <a:spLocks noGrp="1" noChangeArrowheads="1"/>
          </p:cNvSpPr>
          <p:nvPr>
            <p:ph type="ftr" sz="quarter" idx="11"/>
          </p:nvPr>
        </p:nvSpPr>
        <p:spPr/>
        <p:txBody>
          <a:bodyPr/>
          <a:lstStyle>
            <a:lvl1pPr>
              <a:defRPr/>
            </a:lvl1pPr>
          </a:lstStyle>
          <a:p>
            <a:pPr>
              <a:defRPr/>
            </a:pPr>
            <a:endParaRPr lang="ru-RU"/>
          </a:p>
        </p:txBody>
      </p:sp>
      <p:sp>
        <p:nvSpPr>
          <p:cNvPr id="33" name="Rectangle 364"/>
          <p:cNvSpPr>
            <a:spLocks noGrp="1" noChangeArrowheads="1"/>
          </p:cNvSpPr>
          <p:nvPr>
            <p:ph type="sldNum" sz="quarter" idx="12"/>
          </p:nvPr>
        </p:nvSpPr>
        <p:spPr/>
        <p:txBody>
          <a:bodyPr/>
          <a:lstStyle>
            <a:lvl1pPr>
              <a:defRPr/>
            </a:lvl1pPr>
          </a:lstStyle>
          <a:p>
            <a:fld id="{8904BEC1-AAD3-429A-A1F1-0C93D3AC40C7}" type="slidenum">
              <a:rPr lang="ru-RU" altLang="ru-RU"/>
              <a:pPr/>
              <a:t>‹#›</a:t>
            </a:fld>
            <a:endParaRPr lang="ru-RU" altLang="ru-RU"/>
          </a:p>
        </p:txBody>
      </p:sp>
    </p:spTree>
    <p:extLst>
      <p:ext uri="{BB962C8B-B14F-4D97-AF65-F5344CB8AC3E}">
        <p14:creationId xmlns:p14="http://schemas.microsoft.com/office/powerpoint/2010/main" val="429307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CB350E13-EAD6-406A-9D2E-56CE6B18DA00}" type="slidenum">
              <a:rPr lang="ru-RU" altLang="ru-RU"/>
              <a:pPr/>
              <a:t>‹#›</a:t>
            </a:fld>
            <a:endParaRPr lang="ru-RU" altLang="ru-RU"/>
          </a:p>
        </p:txBody>
      </p:sp>
    </p:spTree>
    <p:extLst>
      <p:ext uri="{BB962C8B-B14F-4D97-AF65-F5344CB8AC3E}">
        <p14:creationId xmlns:p14="http://schemas.microsoft.com/office/powerpoint/2010/main" val="38947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8131B66B-086E-4904-902C-609A7D268580}" type="slidenum">
              <a:rPr lang="ru-RU" altLang="ru-RU"/>
              <a:pPr/>
              <a:t>‹#›</a:t>
            </a:fld>
            <a:endParaRPr lang="ru-RU" altLang="ru-RU"/>
          </a:p>
        </p:txBody>
      </p:sp>
    </p:spTree>
    <p:extLst>
      <p:ext uri="{BB962C8B-B14F-4D97-AF65-F5344CB8AC3E}">
        <p14:creationId xmlns:p14="http://schemas.microsoft.com/office/powerpoint/2010/main" val="428054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83AD9D93-3111-4C69-A9AE-00E2E6C8C72A}" type="slidenum">
              <a:rPr lang="ru-RU" altLang="ru-RU"/>
              <a:pPr/>
              <a:t>‹#›</a:t>
            </a:fld>
            <a:endParaRPr lang="ru-RU" altLang="ru-RU"/>
          </a:p>
        </p:txBody>
      </p:sp>
    </p:spTree>
    <p:extLst>
      <p:ext uri="{BB962C8B-B14F-4D97-AF65-F5344CB8AC3E}">
        <p14:creationId xmlns:p14="http://schemas.microsoft.com/office/powerpoint/2010/main" val="33715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CB65B90C-84AD-42E9-B812-868FC7A955E1}" type="slidenum">
              <a:rPr lang="ru-RU" altLang="ru-RU"/>
              <a:pPr/>
              <a:t>‹#›</a:t>
            </a:fld>
            <a:endParaRPr lang="ru-RU" altLang="ru-RU"/>
          </a:p>
        </p:txBody>
      </p:sp>
    </p:spTree>
    <p:extLst>
      <p:ext uri="{BB962C8B-B14F-4D97-AF65-F5344CB8AC3E}">
        <p14:creationId xmlns:p14="http://schemas.microsoft.com/office/powerpoint/2010/main" val="426380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C8ABA4D3-AA4E-4DF8-8921-E543B7B23E09}" type="slidenum">
              <a:rPr lang="ru-RU" altLang="ru-RU"/>
              <a:pPr/>
              <a:t>‹#›</a:t>
            </a:fld>
            <a:endParaRPr lang="ru-RU" altLang="ru-RU"/>
          </a:p>
        </p:txBody>
      </p:sp>
    </p:spTree>
    <p:extLst>
      <p:ext uri="{BB962C8B-B14F-4D97-AF65-F5344CB8AC3E}">
        <p14:creationId xmlns:p14="http://schemas.microsoft.com/office/powerpoint/2010/main" val="89868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DCCE08EA-FB2A-4163-9927-C14DC0614F69}" type="slidenum">
              <a:rPr lang="ru-RU" altLang="ru-RU"/>
              <a:pPr/>
              <a:t>‹#›</a:t>
            </a:fld>
            <a:endParaRPr lang="ru-RU" altLang="ru-RU"/>
          </a:p>
        </p:txBody>
      </p:sp>
    </p:spTree>
    <p:extLst>
      <p:ext uri="{BB962C8B-B14F-4D97-AF65-F5344CB8AC3E}">
        <p14:creationId xmlns:p14="http://schemas.microsoft.com/office/powerpoint/2010/main" val="188633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67F888BE-0EDB-4E94-92EE-4AF38D7993FA}" type="slidenum">
              <a:rPr lang="ru-RU" altLang="ru-RU"/>
              <a:pPr/>
              <a:t>‹#›</a:t>
            </a:fld>
            <a:endParaRPr lang="ru-RU" altLang="ru-RU"/>
          </a:p>
        </p:txBody>
      </p:sp>
    </p:spTree>
    <p:extLst>
      <p:ext uri="{BB962C8B-B14F-4D97-AF65-F5344CB8AC3E}">
        <p14:creationId xmlns:p14="http://schemas.microsoft.com/office/powerpoint/2010/main" val="185867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18651568-81C3-4D63-97ED-81867A5A4ECF}" type="slidenum">
              <a:rPr lang="ru-RU" altLang="ru-RU"/>
              <a:pPr/>
              <a:t>‹#›</a:t>
            </a:fld>
            <a:endParaRPr lang="ru-RU" altLang="ru-RU"/>
          </a:p>
        </p:txBody>
      </p:sp>
    </p:spTree>
    <p:extLst>
      <p:ext uri="{BB962C8B-B14F-4D97-AF65-F5344CB8AC3E}">
        <p14:creationId xmlns:p14="http://schemas.microsoft.com/office/powerpoint/2010/main" val="208549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AAD7A977-1A5F-4194-A35C-E39020944228}" type="slidenum">
              <a:rPr lang="ru-RU" altLang="ru-RU"/>
              <a:pPr/>
              <a:t>‹#›</a:t>
            </a:fld>
            <a:endParaRPr lang="ru-RU" altLang="ru-RU"/>
          </a:p>
        </p:txBody>
      </p:sp>
    </p:spTree>
    <p:extLst>
      <p:ext uri="{BB962C8B-B14F-4D97-AF65-F5344CB8AC3E}">
        <p14:creationId xmlns:p14="http://schemas.microsoft.com/office/powerpoint/2010/main" val="302484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439F2DBF-FCCF-4F75-B4C6-BDA17A782C84}" type="slidenum">
              <a:rPr lang="ru-RU" altLang="ru-RU"/>
              <a:pPr/>
              <a:t>‹#›</a:t>
            </a:fld>
            <a:endParaRPr lang="ru-RU" altLang="ru-RU"/>
          </a:p>
        </p:txBody>
      </p:sp>
    </p:spTree>
    <p:extLst>
      <p:ext uri="{BB962C8B-B14F-4D97-AF65-F5344CB8AC3E}">
        <p14:creationId xmlns:p14="http://schemas.microsoft.com/office/powerpoint/2010/main" val="1939261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7BF650C-4C15-4ADC-9998-B97C2AE0C623}" type="slidenum">
              <a:rPr lang="ru-RU" altLang="ru-RU"/>
              <a:pPr/>
              <a:t>‹#›</a:t>
            </a:fld>
            <a:endParaRPr lang="ru-RU" altLang="ru-RU"/>
          </a:p>
        </p:txBody>
      </p:sp>
      <p:sp>
        <p:nvSpPr>
          <p:cNvPr id="1031" name="Rectangle 7"/>
          <p:cNvSpPr>
            <a:spLocks noChangeArrowheads="1"/>
          </p:cNvSpPr>
          <p:nvPr userDrawn="1"/>
        </p:nvSpPr>
        <p:spPr bwMode="auto">
          <a:xfrm>
            <a:off x="0" y="0"/>
            <a:ext cx="12192000" cy="2133600"/>
          </a:xfrm>
          <a:prstGeom prst="rect">
            <a:avLst/>
          </a:prstGeom>
          <a:gradFill rotWithShape="1">
            <a:gsLst>
              <a:gs pos="0">
                <a:srgbClr val="00478E"/>
              </a:gs>
              <a:gs pos="100000">
                <a:schemeClr val="bg1"/>
              </a:gs>
            </a:gsLst>
            <a:lin ang="5400000" scaled="1"/>
          </a:gradFill>
          <a:ln w="9525">
            <a:noFill/>
            <a:miter lim="800000"/>
            <a:headEnd/>
            <a:tailEnd/>
          </a:ln>
          <a:effectLst/>
        </p:spPr>
        <p:txBody>
          <a:bodyPr wrap="none" anchor="ctr"/>
          <a:lstStyle/>
          <a:p>
            <a:pPr>
              <a:defRPr/>
            </a:pPr>
            <a:endParaRPr lang="ru-RU" sz="1800">
              <a:latin typeface="Arial" charset="0"/>
            </a:endParaRPr>
          </a:p>
        </p:txBody>
      </p:sp>
      <p:sp>
        <p:nvSpPr>
          <p:cNvPr id="1033" name="PubPieSlice"/>
          <p:cNvSpPr>
            <a:spLocks noEditPoints="1" noChangeArrowheads="1"/>
          </p:cNvSpPr>
          <p:nvPr userDrawn="1"/>
        </p:nvSpPr>
        <p:spPr bwMode="auto">
          <a:xfrm>
            <a:off x="9296400" y="5553075"/>
            <a:ext cx="5791200" cy="2609850"/>
          </a:xfrm>
          <a:custGeom>
            <a:avLst/>
            <a:gdLst>
              <a:gd name="G0" fmla="+- 0 0 0"/>
              <a:gd name="G1" fmla="sin 10800 -5933703"/>
              <a:gd name="G2" fmla="cos 10800 -5933703"/>
              <a:gd name="G3" fmla="sin 10800 11796480"/>
              <a:gd name="G4" fmla="cos 10800 11796480"/>
              <a:gd name="G5" fmla="+- G1 10800 0"/>
              <a:gd name="G6" fmla="+- G2 10800 0"/>
              <a:gd name="G7" fmla="+- G3 10800 0"/>
              <a:gd name="G8" fmla="+- G4 10800 0"/>
              <a:gd name="G9" fmla="+- 10800 0 0"/>
              <a:gd name="T0" fmla="*/ 10698 w 21600"/>
              <a:gd name="T1" fmla="*/ 0 h 21600"/>
              <a:gd name="T2" fmla="*/ 10800 w 21600"/>
              <a:gd name="T3" fmla="*/ 10800 h 21600"/>
              <a:gd name="T4" fmla="*/ 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698" y="0"/>
                </a:moveTo>
                <a:cubicBezTo>
                  <a:pt x="4773" y="56"/>
                  <a:pt x="0" y="4875"/>
                  <a:pt x="0" y="10799"/>
                </a:cubicBezTo>
                <a:lnTo>
                  <a:pt x="10800" y="10800"/>
                </a:lnTo>
                <a:close/>
              </a:path>
            </a:pathLst>
          </a:custGeom>
          <a:solidFill>
            <a:srgbClr val="FFFF61">
              <a:alpha val="62000"/>
            </a:srgbClr>
          </a:solidFill>
          <a:ln w="9525">
            <a:miter lim="800000"/>
            <a:headEnd/>
            <a:tailEnd/>
          </a:ln>
          <a:effectLst/>
          <a:scene3d>
            <a:camera prst="legacyObliqueTopLeft"/>
            <a:lightRig rig="legacyFlat3" dir="t"/>
          </a:scene3d>
          <a:sp3d extrusionH="49200" prstMaterial="legacyPlastic">
            <a:bevelT w="13500" h="13500" prst="angle"/>
            <a:bevelB w="13500" h="13500" prst="angle"/>
            <a:extrusionClr>
              <a:srgbClr val="FFFF61"/>
            </a:extrusionClr>
          </a:sp3d>
        </p:spPr>
        <p:txBody>
          <a:bodyPr>
            <a:flatTx/>
          </a:bodyPr>
          <a:lstStyle/>
          <a:p>
            <a:pPr>
              <a:defRPr/>
            </a:pPr>
            <a:endParaRPr lang="ru-RU" sz="1800">
              <a:latin typeface="Arial" charset="0"/>
            </a:endParaRPr>
          </a:p>
        </p:txBody>
      </p:sp>
      <p:pic>
        <p:nvPicPr>
          <p:cNvPr id="1032" name="Picture 8" descr="055"/>
          <p:cNvPicPr>
            <a:picLocks noChangeAspect="1" noChangeArrowheads="1"/>
          </p:cNvPicPr>
          <p:nvPr userDrawn="1"/>
        </p:nvPicPr>
        <p:blipFill>
          <a:blip r:embed="rId13"/>
          <a:srcRect/>
          <a:stretch>
            <a:fillRect/>
          </a:stretch>
        </p:blipFill>
        <p:spPr bwMode="auto">
          <a:xfrm>
            <a:off x="10769600" y="5257800"/>
            <a:ext cx="814917" cy="1295400"/>
          </a:xfrm>
          <a:prstGeom prst="rect">
            <a:avLst/>
          </a:prstGeom>
          <a:noFill/>
          <a:effectLst>
            <a:outerShdw dist="35921" dir="2700000" algn="ctr" rotWithShape="0">
              <a:srgbClr val="808080">
                <a:alpha val="50000"/>
              </a:srgbClr>
            </a:outerShdw>
          </a:effectLst>
        </p:spPr>
      </p:pic>
      <p:sp>
        <p:nvSpPr>
          <p:cNvPr id="1034" name="AutoShape 10"/>
          <p:cNvSpPr>
            <a:spLocks noChangeArrowheads="1"/>
          </p:cNvSpPr>
          <p:nvPr userDrawn="1"/>
        </p:nvSpPr>
        <p:spPr bwMode="gray">
          <a:xfrm>
            <a:off x="1625601" y="3810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1035" name="AutoShape 11"/>
          <p:cNvSpPr>
            <a:spLocks noChangeArrowheads="1"/>
          </p:cNvSpPr>
          <p:nvPr userDrawn="1"/>
        </p:nvSpPr>
        <p:spPr bwMode="gray">
          <a:xfrm>
            <a:off x="406401" y="2286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1036" name="AutoShape 12"/>
          <p:cNvSpPr>
            <a:spLocks noChangeArrowheads="1"/>
          </p:cNvSpPr>
          <p:nvPr userDrawn="1"/>
        </p:nvSpPr>
        <p:spPr bwMode="gray">
          <a:xfrm>
            <a:off x="1422401" y="152400"/>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
        <p:nvSpPr>
          <p:cNvPr id="1037" name="AutoShape 13"/>
          <p:cNvSpPr>
            <a:spLocks noChangeArrowheads="1"/>
          </p:cNvSpPr>
          <p:nvPr userDrawn="1"/>
        </p:nvSpPr>
        <p:spPr bwMode="gray">
          <a:xfrm>
            <a:off x="1117601" y="457201"/>
            <a:ext cx="207433" cy="155575"/>
          </a:xfrm>
          <a:prstGeom prst="star4">
            <a:avLst>
              <a:gd name="adj" fmla="val 12500"/>
            </a:avLst>
          </a:prstGeom>
          <a:solidFill>
            <a:srgbClr val="FFFF61">
              <a:alpha val="82001"/>
            </a:srgbClr>
          </a:solidFill>
          <a:ln w="9525">
            <a:noFill/>
            <a:miter lim="800000"/>
            <a:headEnd/>
            <a:tailEnd/>
          </a:ln>
          <a:effectLst/>
        </p:spPr>
        <p:txBody>
          <a:bodyPr wrap="none" anchor="ctr"/>
          <a:lstStyle/>
          <a:p>
            <a:pPr>
              <a:defRPr/>
            </a:pPr>
            <a:endParaRPr lang="ru-RU" sz="1800">
              <a:latin typeface="Arial" charset="0"/>
            </a:endParaRPr>
          </a:p>
        </p:txBody>
      </p:sp>
    </p:spTree>
    <p:extLst>
      <p:ext uri="{BB962C8B-B14F-4D97-AF65-F5344CB8AC3E}">
        <p14:creationId xmlns:p14="http://schemas.microsoft.com/office/powerpoint/2010/main" val="342598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3"/>
          <p:cNvSpPr>
            <a:spLocks noGrp="1"/>
          </p:cNvSpPr>
          <p:nvPr>
            <p:ph sz="half" idx="2"/>
          </p:nvPr>
        </p:nvSpPr>
        <p:spPr>
          <a:xfrm>
            <a:off x="7162800" y="1676401"/>
            <a:ext cx="3505200" cy="4525963"/>
          </a:xfrm>
        </p:spPr>
        <p:txBody>
          <a:bodyPr/>
          <a:lstStyle/>
          <a:p>
            <a:pPr algn="ctr">
              <a:buFontTx/>
              <a:buNone/>
            </a:pPr>
            <a:r>
              <a:rPr lang="uk-UA" altLang="ru-RU" b="1" smtClean="0">
                <a:solidFill>
                  <a:srgbClr val="FF0000"/>
                </a:solidFill>
                <a:latin typeface="Times New Roman" panose="02020603050405020304" pitchFamily="18" charset="0"/>
                <a:cs typeface="Times New Roman" panose="02020603050405020304" pitchFamily="18" charset="0"/>
              </a:rPr>
              <a:t>Орбіта</a:t>
            </a:r>
            <a:r>
              <a:rPr lang="uk-UA" altLang="ru-RU" b="1" smtClean="0">
                <a:latin typeface="Times New Roman" panose="02020603050405020304" pitchFamily="18" charset="0"/>
                <a:cs typeface="Times New Roman" panose="02020603050405020304" pitchFamily="18" charset="0"/>
              </a:rPr>
              <a:t> - </a:t>
            </a:r>
            <a:r>
              <a:rPr lang="uk-UA" altLang="ru-RU" smtClean="0">
                <a:latin typeface="Times New Roman" panose="02020603050405020304" pitchFamily="18" charset="0"/>
                <a:cs typeface="Times New Roman" panose="02020603050405020304" pitchFamily="18" charset="0"/>
              </a:rPr>
              <a:t>шлях, по якому планета рухається навколо Сонця. </a:t>
            </a:r>
          </a:p>
          <a:p>
            <a:pPr algn="ctr">
              <a:buFontTx/>
              <a:buNone/>
            </a:pPr>
            <a:r>
              <a:rPr lang="uk-UA" altLang="ru-RU" smtClean="0">
                <a:latin typeface="Times New Roman" panose="02020603050405020304" pitchFamily="18" charset="0"/>
                <a:cs typeface="Times New Roman" panose="02020603050405020304" pitchFamily="18" charset="0"/>
              </a:rPr>
              <a:t>Кожна планета рухається по своїй орбіті</a:t>
            </a:r>
            <a:endParaRPr lang="ru-RU" altLang="ru-RU" smtClean="0">
              <a:latin typeface="Times New Roman" panose="02020603050405020304" pitchFamily="18" charset="0"/>
              <a:cs typeface="Times New Roman" panose="02020603050405020304" pitchFamily="18" charset="0"/>
            </a:endParaRPr>
          </a:p>
          <a:p>
            <a:pPr>
              <a:buFontTx/>
              <a:buNone/>
            </a:pPr>
            <a:endParaRPr lang="ru-RU" altLang="ru-RU" smtClean="0"/>
          </a:p>
        </p:txBody>
      </p:sp>
      <p:pic>
        <p:nvPicPr>
          <p:cNvPr id="13315" name="Picture 5" descr="C:\Users\User\Desktop\школа\5клас\урок 24\Новая папка\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524001"/>
            <a:ext cx="5110163"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Заголовок 1"/>
          <p:cNvSpPr>
            <a:spLocks noGrp="1"/>
          </p:cNvSpPr>
          <p:nvPr>
            <p:ph type="title"/>
          </p:nvPr>
        </p:nvSpPr>
        <p:spPr>
          <a:xfrm>
            <a:off x="1524000" y="1"/>
            <a:ext cx="9144000" cy="1338263"/>
          </a:xfrm>
        </p:spPr>
        <p:txBody>
          <a:bodyPr/>
          <a:lstStyle/>
          <a:p>
            <a:r>
              <a:rPr lang="uk-UA" altLang="ru-RU" b="1" smtClean="0">
                <a:solidFill>
                  <a:schemeClr val="bg1"/>
                </a:solidFill>
                <a:latin typeface="Times New Roman" panose="02020603050405020304" pitchFamily="18" charset="0"/>
                <a:cs typeface="Times New Roman" panose="02020603050405020304" pitchFamily="18" charset="0"/>
              </a:rPr>
              <a:t>Як рухаються планети у Сонячній системі?</a:t>
            </a:r>
            <a:endParaRPr lang="ru-RU" altLang="ru-RU" b="1"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221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1524000" y="1143000"/>
            <a:ext cx="8991600" cy="2895600"/>
          </a:xfrm>
        </p:spPr>
        <p:txBody>
          <a:bodyPr/>
          <a:lstStyle/>
          <a:p>
            <a:r>
              <a:rPr lang="ru-RU" altLang="ru-RU" smtClean="0"/>
              <a:t/>
            </a:r>
            <a:br>
              <a:rPr lang="ru-RU" altLang="ru-RU" smtClean="0"/>
            </a:br>
            <a:r>
              <a:rPr lang="ru-RU" altLang="ru-RU" smtClean="0"/>
              <a:t/>
            </a:r>
            <a:br>
              <a:rPr lang="ru-RU" altLang="ru-RU" smtClean="0"/>
            </a:br>
            <a:r>
              <a:rPr lang="uk-UA" altLang="ru-RU" sz="3200" b="1">
                <a:solidFill>
                  <a:srgbClr val="FF0000"/>
                </a:solidFill>
                <a:latin typeface="Times New Roman" panose="02020603050405020304" pitchFamily="18" charset="0"/>
                <a:cs typeface="Times New Roman" panose="02020603050405020304" pitchFamily="18" charset="0"/>
              </a:rPr>
              <a:t>Марс – </a:t>
            </a:r>
            <a:r>
              <a:rPr lang="uk-UA" altLang="ru-RU" sz="3200" b="1">
                <a:latin typeface="Times New Roman" panose="02020603050405020304" pitchFamily="18" charset="0"/>
                <a:cs typeface="Times New Roman" panose="02020603050405020304" pitchFamily="18" charset="0"/>
              </a:rPr>
              <a:t>четверта й остання планета, що входить до земної групи планет. Відстань між Марсом та Сонцем близько 228 млн. км. На Марсі є пори року. Він має два супутники – Фобос і Деймос. </a:t>
            </a:r>
            <a:br>
              <a:rPr lang="uk-UA" altLang="ru-RU" sz="3200" b="1">
                <a:latin typeface="Times New Roman" panose="02020603050405020304" pitchFamily="18" charset="0"/>
                <a:cs typeface="Times New Roman" panose="02020603050405020304" pitchFamily="18" charset="0"/>
              </a:rPr>
            </a:br>
            <a:r>
              <a:rPr lang="uk-UA" altLang="ru-RU" sz="3200" b="1">
                <a:latin typeface="Times New Roman" panose="02020603050405020304" pitchFamily="18" charset="0"/>
                <a:cs typeface="Times New Roman" panose="02020603050405020304" pitchFamily="18" charset="0"/>
              </a:rPr>
              <a:t/>
            </a:r>
            <a:br>
              <a:rPr lang="uk-UA" altLang="ru-RU" sz="3200" b="1">
                <a:latin typeface="Times New Roman" panose="02020603050405020304" pitchFamily="18" charset="0"/>
                <a:cs typeface="Times New Roman" panose="02020603050405020304" pitchFamily="18" charset="0"/>
              </a:rPr>
            </a:br>
            <a:r>
              <a:rPr lang="ru-RU" altLang="ru-RU" sz="2400"/>
              <a:t/>
            </a:r>
            <a:br>
              <a:rPr lang="ru-RU" altLang="ru-RU" sz="2400"/>
            </a:br>
            <a:r>
              <a:rPr lang="ru-RU" altLang="ru-RU" smtClean="0"/>
              <a:t/>
            </a:r>
            <a:br>
              <a:rPr lang="ru-RU" altLang="ru-RU" smtClean="0"/>
            </a:br>
            <a:endParaRPr lang="ru-RU" altLang="ru-RU"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659189"/>
            <a:ext cx="2286000"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Прямоугольник 5"/>
          <p:cNvSpPr>
            <a:spLocks noChangeArrowheads="1"/>
          </p:cNvSpPr>
          <p:nvPr/>
        </p:nvSpPr>
        <p:spPr bwMode="auto">
          <a:xfrm>
            <a:off x="2286001" y="6019800"/>
            <a:ext cx="887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ru-RU" altLang="ru-RU" b="1">
                <a:solidFill>
                  <a:srgbClr val="000000"/>
                </a:solidFill>
                <a:latin typeface="Times New Roman" panose="02020603050405020304" pitchFamily="18" charset="0"/>
                <a:cs typeface="Times New Roman" panose="02020603050405020304" pitchFamily="18" charset="0"/>
              </a:rPr>
              <a:t>Фобос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657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Прямоугольник 7"/>
          <p:cNvSpPr>
            <a:spLocks noChangeArrowheads="1"/>
          </p:cNvSpPr>
          <p:nvPr/>
        </p:nvSpPr>
        <p:spPr bwMode="auto">
          <a:xfrm>
            <a:off x="7848600" y="6019800"/>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ru-RU" altLang="ru-RU" b="1">
                <a:solidFill>
                  <a:srgbClr val="000000"/>
                </a:solidFill>
                <a:latin typeface="Times New Roman" panose="02020603050405020304" pitchFamily="18" charset="0"/>
                <a:cs typeface="Times New Roman" panose="02020603050405020304" pitchFamily="18" charset="0"/>
              </a:rPr>
              <a:t>Деймос </a:t>
            </a:r>
            <a:endParaRPr lang="ru-RU" altLang="ru-RU">
              <a:solidFill>
                <a:srgbClr val="000000"/>
              </a:solidFill>
              <a:latin typeface="Times New Roman" panose="02020603050405020304" pitchFamily="18" charset="0"/>
              <a:cs typeface="Times New Roman" panose="02020603050405020304" pitchFamily="18" charset="0"/>
            </a:endParaRPr>
          </a:p>
        </p:txBody>
      </p:sp>
      <p:pic>
        <p:nvPicPr>
          <p:cNvPr id="22535" name="Picture 5" descr="D:\GALERY\космос\Neues Bild (2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581400"/>
            <a:ext cx="30686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117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2057400" y="2057400"/>
            <a:ext cx="8229600" cy="1143000"/>
          </a:xfrm>
        </p:spPr>
        <p:txBody>
          <a:bodyPr/>
          <a:lstStyle/>
          <a:p>
            <a:r>
              <a:rPr lang="uk-UA" altLang="ru-RU" b="1" smtClean="0">
                <a:solidFill>
                  <a:srgbClr val="FF0000"/>
                </a:solidFill>
                <a:latin typeface="Times New Roman" panose="02020603050405020304" pitchFamily="18" charset="0"/>
                <a:cs typeface="Times New Roman" panose="02020603050405020304" pitchFamily="18" charset="0"/>
              </a:rPr>
              <a:t>Планети земної групи</a:t>
            </a:r>
            <a:endParaRPr lang="ru-RU" altLang="ru-RU" b="1" smtClean="0">
              <a:solidFill>
                <a:srgbClr val="FF0000"/>
              </a:solidFill>
              <a:latin typeface="Times New Roman" panose="02020603050405020304" pitchFamily="18" charset="0"/>
              <a:cs typeface="Times New Roman" panose="02020603050405020304" pitchFamily="18" charset="0"/>
            </a:endParaRP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276600"/>
            <a:ext cx="39576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ᐈ Клипарт рисунки, векторные векторный clipart | скачать на Deposit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04800"/>
            <a:ext cx="213360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764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1905000" y="3124200"/>
            <a:ext cx="8229600" cy="3200400"/>
          </a:xfrm>
        </p:spPr>
        <p:txBody>
          <a:bodyPr/>
          <a:lstStyle/>
          <a:p>
            <a:pPr algn="l"/>
            <a:r>
              <a:rPr lang="uk-UA" altLang="ru-RU" b="1" smtClean="0">
                <a:solidFill>
                  <a:srgbClr val="FF0000"/>
                </a:solidFill>
                <a:latin typeface="Times New Roman" panose="02020603050405020304" pitchFamily="18" charset="0"/>
                <a:cs typeface="Times New Roman" panose="02020603050405020304" pitchFamily="18" charset="0"/>
              </a:rPr>
              <a:t>Меркурій</a:t>
            </a:r>
            <a:r>
              <a:rPr lang="uk-UA" altLang="ru-RU" b="1" smtClean="0">
                <a:latin typeface="Times New Roman" panose="02020603050405020304" pitchFamily="18" charset="0"/>
                <a:cs typeface="Times New Roman" panose="02020603050405020304" pitchFamily="18" charset="0"/>
              </a:rPr>
              <a:t> </a:t>
            </a:r>
            <a:r>
              <a:rPr lang="uk-UA" altLang="ru-RU" sz="3200">
                <a:solidFill>
                  <a:schemeClr val="tx1"/>
                </a:solidFill>
                <a:latin typeface="Times New Roman" panose="02020603050405020304" pitchFamily="18" charset="0"/>
                <a:cs typeface="Times New Roman" panose="02020603050405020304" pitchFamily="18" charset="0"/>
              </a:rPr>
              <a:t>найближча планета до Сонця. Відстань між ними становить 57 900 000 км. Це найшвидша планета. Вона обертається навколо Сонця 88 днів. Меркурій можна назвати кам'яною пустелею. Життя на Меркурії не існує.</a:t>
            </a:r>
            <a:endParaRPr lang="ru-RU" altLang="ru-RU" sz="3200">
              <a:solidFill>
                <a:schemeClr val="tx1"/>
              </a:solidFill>
              <a:latin typeface="Times New Roman" panose="02020603050405020304" pitchFamily="18" charset="0"/>
              <a:cs typeface="Times New Roman" panose="02020603050405020304" pitchFamily="18" charset="0"/>
            </a:endParaRPr>
          </a:p>
        </p:txBody>
      </p:sp>
      <p:pic>
        <p:nvPicPr>
          <p:cNvPr id="15363" name="Picture 5" descr="Ð ÐµÐ·ÑÐ»ÑÑÐ°Ñ Ð¿Ð¾ÑÑÐºÑ Ð·Ð¾Ð±ÑÐ°Ð¶ÐµÐ½Ñ Ð·Ð° Ð·Ð°Ð¿Ð¸ÑÐ¾Ð¼ &quot;Ð¼ÐµÑÐºÑÑÑÐ¹ Ð¿Ð½Ð³&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86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231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1524000" y="609600"/>
            <a:ext cx="9144000" cy="1143000"/>
          </a:xfrm>
        </p:spPr>
        <p:txBody>
          <a:bodyPr/>
          <a:lstStyle/>
          <a:p>
            <a:pPr eaLnBrk="1" hangingPunct="1"/>
            <a:r>
              <a:rPr lang="uk-UA" altLang="ru-RU" sz="3200">
                <a:solidFill>
                  <a:schemeClr val="tx1"/>
                </a:solidFill>
                <a:latin typeface="Times New Roman" panose="02020603050405020304" pitchFamily="18" charset="0"/>
                <a:cs typeface="Times New Roman" panose="02020603050405020304" pitchFamily="18" charset="0"/>
              </a:rPr>
              <a:t>На Меркурії нема атмосфери і води. На сонячному боці – дуже гаряче, а на протилежному – холодно</a:t>
            </a:r>
          </a:p>
        </p:txBody>
      </p:sp>
      <p:sp>
        <p:nvSpPr>
          <p:cNvPr id="6" name="Заголовок 1"/>
          <p:cNvSpPr txBox="1">
            <a:spLocks/>
          </p:cNvSpPr>
          <p:nvPr/>
        </p:nvSpPr>
        <p:spPr bwMode="auto">
          <a:xfrm>
            <a:off x="1524000" y="1752600"/>
            <a:ext cx="9144000" cy="914400"/>
          </a:xfrm>
          <a:prstGeom prst="rect">
            <a:avLst/>
          </a:prstGeom>
          <a:noFill/>
          <a:ln w="9525">
            <a:noFill/>
            <a:miter lim="800000"/>
            <a:headEnd/>
            <a:tailEnd/>
          </a:ln>
        </p:spPr>
        <p:txBody>
          <a:bodyPr anchor="ctr"/>
          <a:lstStyle/>
          <a:p>
            <a:pPr algn="ctr" fontAlgn="base">
              <a:spcBef>
                <a:spcPct val="0"/>
              </a:spcBef>
              <a:spcAft>
                <a:spcPct val="0"/>
              </a:spcAft>
              <a:defRPr/>
            </a:pPr>
            <a:r>
              <a:rPr lang="uk-UA" sz="3200" kern="0" dirty="0">
                <a:solidFill>
                  <a:srgbClr val="000000"/>
                </a:solidFill>
                <a:latin typeface="Times New Roman" pitchFamily="18" charset="0"/>
                <a:cs typeface="Times New Roman" pitchFamily="18" charset="0"/>
              </a:rPr>
              <a:t>Планета отримала свою назву в честь римського бога торгівлі – Меркурія</a:t>
            </a:r>
          </a:p>
        </p:txBody>
      </p:sp>
      <p:pic>
        <p:nvPicPr>
          <p:cNvPr id="16388" name="Содержимое 3" descr="mercurio.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77001" y="2819401"/>
            <a:ext cx="1908175" cy="3763963"/>
          </a:xfrm>
        </p:spPr>
      </p:pic>
      <p:pic>
        <p:nvPicPr>
          <p:cNvPr id="16389" name="Рисунок 4" descr="45563835_Poor_Mercur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19400"/>
            <a:ext cx="28194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249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1524000" y="0"/>
            <a:ext cx="9144000" cy="990600"/>
          </a:xfrm>
        </p:spPr>
        <p:txBody>
          <a:bodyPr/>
          <a:lstStyle/>
          <a:p>
            <a:pPr eaLnBrk="1" hangingPunct="1"/>
            <a:r>
              <a:rPr lang="ru-RU" altLang="ru-RU" sz="4800" b="1">
                <a:solidFill>
                  <a:srgbClr val="FF0000"/>
                </a:solidFill>
                <a:latin typeface="Times New Roman" panose="02020603050405020304" pitchFamily="18" charset="0"/>
                <a:cs typeface="Times New Roman" panose="02020603050405020304" pitchFamily="18" charset="0"/>
              </a:rPr>
              <a:t>Венера</a:t>
            </a:r>
          </a:p>
        </p:txBody>
      </p:sp>
      <p:sp>
        <p:nvSpPr>
          <p:cNvPr id="17411" name="Прямоугольник 4"/>
          <p:cNvSpPr>
            <a:spLocks noChangeArrowheads="1"/>
          </p:cNvSpPr>
          <p:nvPr/>
        </p:nvSpPr>
        <p:spPr bwMode="auto">
          <a:xfrm>
            <a:off x="6553200" y="1349376"/>
            <a:ext cx="35052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uk-UA" altLang="ru-RU" sz="3200">
                <a:solidFill>
                  <a:srgbClr val="FF0000"/>
                </a:solidFill>
                <a:latin typeface="Times New Roman" panose="02020603050405020304" pitchFamily="18" charset="0"/>
                <a:cs typeface="Times New Roman" panose="02020603050405020304" pitchFamily="18" charset="0"/>
              </a:rPr>
              <a:t>Венера </a:t>
            </a:r>
            <a:r>
              <a:rPr lang="uk-UA" altLang="ru-RU" sz="3200">
                <a:solidFill>
                  <a:srgbClr val="000000"/>
                </a:solidFill>
                <a:latin typeface="Times New Roman" panose="02020603050405020304" pitchFamily="18" charset="0"/>
                <a:cs typeface="Times New Roman" panose="02020603050405020304" pitchFamily="18" charset="0"/>
              </a:rPr>
              <a:t>- друга від Сонця планета, найяскравіша планета Сонячної системи, її ще називають “ранковою зіркою</a:t>
            </a:r>
            <a:r>
              <a:rPr lang="en-US" altLang="ru-RU" sz="3200">
                <a:solidFill>
                  <a:srgbClr val="000000"/>
                </a:solidFill>
                <a:latin typeface="Times New Roman" panose="02020603050405020304" pitchFamily="18" charset="0"/>
                <a:cs typeface="Times New Roman" panose="02020603050405020304" pitchFamily="18" charset="0"/>
              </a:rPr>
              <a:t>”</a:t>
            </a:r>
            <a:r>
              <a:rPr lang="uk-UA" altLang="ru-RU" sz="3200">
                <a:solidFill>
                  <a:srgbClr val="000000"/>
                </a:solidFill>
                <a:latin typeface="Times New Roman" panose="02020603050405020304" pitchFamily="18" charset="0"/>
                <a:cs typeface="Times New Roman" panose="02020603050405020304" pitchFamily="18" charset="0"/>
              </a:rPr>
              <a:t>. </a:t>
            </a:r>
          </a:p>
          <a:p>
            <a:pPr eaLnBrk="1" fontAlgn="base" hangingPunct="1">
              <a:spcBef>
                <a:spcPct val="0"/>
              </a:spcBef>
              <a:spcAft>
                <a:spcPct val="0"/>
              </a:spcAft>
            </a:pPr>
            <a:r>
              <a:rPr lang="uk-UA" altLang="ru-RU" sz="3200">
                <a:solidFill>
                  <a:srgbClr val="000000"/>
                </a:solidFill>
                <a:latin typeface="Times New Roman" panose="02020603050405020304" pitchFamily="18" charset="0"/>
                <a:cs typeface="Times New Roman" panose="02020603050405020304" pitchFamily="18" charset="0"/>
              </a:rPr>
              <a:t>Її відстань до Сонця дорівнює 108 млн. км</a:t>
            </a:r>
          </a:p>
        </p:txBody>
      </p:sp>
      <p:pic>
        <p:nvPicPr>
          <p:cNvPr id="17412" name="Picture 4" descr="Ð ÐµÐ·ÑÐ»ÑÑÐ°Ñ Ð¿Ð¾ÑÑÐºÑ Ð·Ð¾Ð±ÑÐ°Ð¶ÐµÐ½Ñ Ð·Ð° Ð·Ð°Ð¿Ð¸ÑÐ¾Ð¼ &quot;Ð¼ÐµÑÐºÑÑÑÐ¹ Ð¿Ð½Ð³&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057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225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1828800" y="381001"/>
            <a:ext cx="8458200" cy="2011363"/>
          </a:xfrm>
        </p:spPr>
        <p:txBody>
          <a:bodyPr/>
          <a:lstStyle/>
          <a:p>
            <a:r>
              <a:rPr lang="uk-UA" altLang="ru-RU" sz="2800">
                <a:latin typeface="Times New Roman" panose="02020603050405020304" pitchFamily="18" charset="0"/>
                <a:cs typeface="Times New Roman" panose="02020603050405020304" pitchFamily="18" charset="0"/>
              </a:rPr>
              <a:t>Венера схожа на Землю, за розмірами вона майже така сама. Вона оточена товстим шаром хмар, але її атмосфера складається з вуглекислого газу і сірчаної кислоти. Під хмарами стоїть сильна спека</a:t>
            </a:r>
            <a:endParaRPr lang="ru-RU" altLang="ru-RU" sz="2800">
              <a:latin typeface="Times New Roman" panose="02020603050405020304" pitchFamily="18" charset="0"/>
              <a:cs typeface="Times New Roman" panose="02020603050405020304" pitchFamily="18" charset="0"/>
            </a:endParaRPr>
          </a:p>
        </p:txBody>
      </p:sp>
      <p:pic>
        <p:nvPicPr>
          <p:cNvPr id="5" name="Рисунок 4" descr="I-31-PARADOX-ven-f19_640-600x46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514600"/>
            <a:ext cx="69961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091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r>
              <a:rPr lang="uk-UA" altLang="ru-RU" sz="3200">
                <a:latin typeface="Times New Roman" panose="02020603050405020304" pitchFamily="18" charset="0"/>
                <a:cs typeface="Times New Roman" panose="02020603050405020304" pitchFamily="18" charset="0"/>
              </a:rPr>
              <a:t>Планета отримала свою назву в честь богині краси – Венери</a:t>
            </a:r>
          </a:p>
        </p:txBody>
      </p:sp>
      <p:pic>
        <p:nvPicPr>
          <p:cNvPr id="19459" name="Picture 7" descr="Венера - богиня любви. Венера богиня любви Римская вене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3276600"/>
            <a:ext cx="60356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Содержимое 3" descr="mvs2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1" y="1219201"/>
            <a:ext cx="2117725"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9" descr="Венера | Venus: wilama_taro — LiveJour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3124200"/>
            <a:ext cx="2133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1" descr="Венера древняя. Богиня Венера в греческой мифологии - кто она и чему  покровительствовал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9800" y="131445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3" descr="Орнамент Кліпарт. Безкоштовне завантаження в .PNG або векторному форматі |  Creazil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600200"/>
            <a:ext cx="28575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370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1752600" y="304800"/>
            <a:ext cx="8763000" cy="1371600"/>
          </a:xfrm>
        </p:spPr>
        <p:txBody>
          <a:bodyPr/>
          <a:lstStyle/>
          <a:p>
            <a:r>
              <a:rPr lang="ru-RU" altLang="ru-RU" sz="4800" b="1">
                <a:solidFill>
                  <a:srgbClr val="FF0000"/>
                </a:solidFill>
                <a:latin typeface="Times New Roman" panose="02020603050405020304" pitchFamily="18" charset="0"/>
                <a:cs typeface="Times New Roman" panose="02020603050405020304" pitchFamily="18" charset="0"/>
              </a:rPr>
              <a:t>Земля</a:t>
            </a:r>
          </a:p>
        </p:txBody>
      </p:sp>
      <p:pic>
        <p:nvPicPr>
          <p:cNvPr id="20483" name="Содержимое 3" descr="01113a861320.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447800"/>
            <a:ext cx="4572000" cy="3429000"/>
          </a:xfrm>
        </p:spPr>
      </p:pic>
      <p:pic>
        <p:nvPicPr>
          <p:cNvPr id="20484" name="Рисунок 4" descr="596-dunyanin_uzaydan_gorunumu.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Рисунок 4" descr="ist2_5040647-smiling-earth-moon-and-sun.jpg"/>
          <p:cNvPicPr>
            <a:picLocks noChangeAspect="1"/>
          </p:cNvPicPr>
          <p:nvPr/>
        </p:nvPicPr>
        <p:blipFill>
          <a:blip r:embed="rId5">
            <a:extLst>
              <a:ext uri="{28A0092B-C50C-407E-A947-70E740481C1C}">
                <a14:useLocalDpi xmlns:a14="http://schemas.microsoft.com/office/drawing/2010/main" val="0"/>
              </a:ext>
            </a:extLst>
          </a:blip>
          <a:srcRect t="5186" b="6645"/>
          <a:stretch>
            <a:fillRect/>
          </a:stretch>
        </p:blipFill>
        <p:spPr bwMode="auto">
          <a:xfrm>
            <a:off x="7772400" y="533400"/>
            <a:ext cx="19954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utoShape 10" descr="Free Png Download Floral Ornament Transparent Clipart - Chinese Flower  Pattern Vector, Png Download - 850x843(#611818) - PngFind"/>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uk-UA" altLang="ru-RU">
              <a:solidFill>
                <a:srgbClr val="000000"/>
              </a:solidFill>
            </a:endParaRPr>
          </a:p>
        </p:txBody>
      </p:sp>
      <p:sp>
        <p:nvSpPr>
          <p:cNvPr id="20487" name="AutoShape 12" descr="Fall Leaves, Clip Art, Happy Easter, Ornaments, Fall - Салфетки Бумажные  Bulgaree Green Подсолнухи, Трехслойные, - 600x386 PNG Download - PNGkit"/>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uk-UA" altLang="ru-RU">
              <a:solidFill>
                <a:srgbClr val="000000"/>
              </a:solidFill>
            </a:endParaRPr>
          </a:p>
        </p:txBody>
      </p:sp>
      <p:sp>
        <p:nvSpPr>
          <p:cNvPr id="20488" name="AutoShape 14" descr="Fall Leaves, Clip Art, Happy Easter, Ornaments, Fall - Салфетки Бумажные  Bulgaree Green Подсолнухи, Трехслойные, - 600x386 PNG Download - PNGkit"/>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uk-UA" altLang="ru-RU">
              <a:solidFill>
                <a:srgbClr val="000000"/>
              </a:solidFill>
            </a:endParaRPr>
          </a:p>
        </p:txBody>
      </p:sp>
      <p:sp>
        <p:nvSpPr>
          <p:cNvPr id="20489" name="AutoShape 16" descr="Fall Leaves, Clip Art, Happy Easter, Ornaments, Fall - Салфетки Бумажные Bulgaree Green Подсолнухи, Трехслойные,, transparent pn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uk-UA" altLang="ru-RU">
              <a:solidFill>
                <a:srgbClr val="000000"/>
              </a:solidFill>
            </a:endParaRPr>
          </a:p>
        </p:txBody>
      </p:sp>
      <p:sp>
        <p:nvSpPr>
          <p:cNvPr id="20490" name="AutoShape 18" descr="Fall Leaves, Clip Art, Happy Easter, Ornaments, Fall - Салфетки Бумажные Bulgaree Green Подсолнухи, Трехслойные,, transparent pn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uk-UA" altLang="ru-RU">
              <a:solidFill>
                <a:srgbClr val="000000"/>
              </a:solidFill>
            </a:endParaRPr>
          </a:p>
        </p:txBody>
      </p:sp>
      <p:pic>
        <p:nvPicPr>
          <p:cNvPr id="20491" name="Picture 20" descr="Школа-ліцей"/>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5410200"/>
            <a:ext cx="38242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914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1676400" y="533400"/>
            <a:ext cx="8763000" cy="2590800"/>
          </a:xfrm>
        </p:spPr>
        <p:txBody>
          <a:bodyPr/>
          <a:lstStyle/>
          <a:p>
            <a:pPr algn="l"/>
            <a:r>
              <a:rPr lang="uk-UA" altLang="ru-RU" sz="3200" b="1">
                <a:solidFill>
                  <a:srgbClr val="FF0000"/>
                </a:solidFill>
                <a:latin typeface="Times New Roman" panose="02020603050405020304" pitchFamily="18" charset="0"/>
                <a:cs typeface="Times New Roman" panose="02020603050405020304" pitchFamily="18" charset="0"/>
              </a:rPr>
              <a:t>Земля – </a:t>
            </a:r>
            <a:r>
              <a:rPr lang="uk-UA" altLang="ru-RU" sz="3200" b="1">
                <a:latin typeface="Times New Roman" panose="02020603050405020304" pitchFamily="18" charset="0"/>
                <a:cs typeface="Times New Roman" panose="02020603050405020304" pitchFamily="18" charset="0"/>
              </a:rPr>
              <a:t>третя планета Сонячної системи, її відстань від Сонця близько 150 млн. км. Вона обертається навколо Сонця за 365 діб 5 годин 48 хвилин і 46 секунд</a:t>
            </a:r>
            <a:r>
              <a:rPr lang="uk-UA" altLang="ru-RU" b="1" smtClean="0">
                <a:latin typeface="Times New Roman" panose="02020603050405020304" pitchFamily="18" charset="0"/>
                <a:cs typeface="Times New Roman" panose="02020603050405020304" pitchFamily="18" charset="0"/>
              </a:rPr>
              <a:t/>
            </a:r>
            <a:br>
              <a:rPr lang="uk-UA" altLang="ru-RU" b="1" smtClean="0">
                <a:latin typeface="Times New Roman" panose="02020603050405020304" pitchFamily="18" charset="0"/>
                <a:cs typeface="Times New Roman" panose="02020603050405020304" pitchFamily="18" charset="0"/>
              </a:rPr>
            </a:br>
            <a:endParaRPr lang="ru-RU" altLang="ru-RU" smtClean="0"/>
          </a:p>
        </p:txBody>
      </p:sp>
      <p:sp>
        <p:nvSpPr>
          <p:cNvPr id="21507" name="Прямоугольник 2"/>
          <p:cNvSpPr>
            <a:spLocks noChangeArrowheads="1"/>
          </p:cNvSpPr>
          <p:nvPr/>
        </p:nvSpPr>
        <p:spPr bwMode="auto">
          <a:xfrm>
            <a:off x="1752600" y="2514601"/>
            <a:ext cx="8534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uk-UA" altLang="ru-RU" sz="3200" b="1">
                <a:solidFill>
                  <a:srgbClr val="000000"/>
                </a:solidFill>
                <a:latin typeface="Times New Roman" panose="02020603050405020304" pitchFamily="18" charset="0"/>
                <a:cs typeface="Times New Roman" panose="02020603050405020304" pitchFamily="18" charset="0"/>
              </a:rPr>
              <a:t>Її називають блакитною планетою тому що вона єдина планета, на якій ростуть рослини, живуть тварини і люди. Супутник нашої планети – Місяць</a:t>
            </a:r>
            <a:endParaRPr lang="uk-UA" altLang="ru-RU" sz="3200">
              <a:solidFill>
                <a:srgbClr val="000000"/>
              </a:solidFill>
              <a:latin typeface="Times New Roman" panose="02020603050405020304" pitchFamily="18" charset="0"/>
              <a:cs typeface="Times New Roman" panose="02020603050405020304" pitchFamily="18" charset="0"/>
            </a:endParaRPr>
          </a:p>
        </p:txBody>
      </p:sp>
      <p:pic>
        <p:nvPicPr>
          <p:cNvPr id="21508" name="Picture 2" descr="Ð ÐµÐ·ÑÐ»ÑÑÐ°Ñ Ð¿Ð¾ÑÑÐºÑ Ð·Ð¾Ð±ÑÐ°Ð¶ÐµÐ½Ñ Ð·Ð° Ð·Ð°Ð¿Ð¸ÑÐ¾Ð¼ &quot;Ð·ÐµÐ¼Ð»Ñ Ð¿Ð½Ð³&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65650"/>
            <a:ext cx="22923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194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230</Words>
  <Application>Microsoft Office PowerPoint</Application>
  <PresentationFormat>Широкоэкранный</PresentationFormat>
  <Paragraphs>20</Paragraphs>
  <Slides>10</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Times New Roman</vt:lpstr>
      <vt:lpstr>Оформление по умолчанию</vt:lpstr>
      <vt:lpstr>Як рухаються планети у Сонячній системі?</vt:lpstr>
      <vt:lpstr>Планети земної групи</vt:lpstr>
      <vt:lpstr>Меркурій найближча планета до Сонця. Відстань між ними становить 57 900 000 км. Це найшвидша планета. Вона обертається навколо Сонця 88 днів. Меркурій можна назвати кам'яною пустелею. Життя на Меркурії не існує.</vt:lpstr>
      <vt:lpstr>На Меркурії нема атмосфери і води. На сонячному боці – дуже гаряче, а на протилежному – холодно</vt:lpstr>
      <vt:lpstr>Венера</vt:lpstr>
      <vt:lpstr>Венера схожа на Землю, за розмірами вона майже така сама. Вона оточена товстим шаром хмар, але її атмосфера складається з вуглекислого газу і сірчаної кислоти. Під хмарами стоїть сильна спека</vt:lpstr>
      <vt:lpstr>Планета отримала свою назву в честь богині краси – Венери</vt:lpstr>
      <vt:lpstr>Земля</vt:lpstr>
      <vt:lpstr>Земля – третя планета Сонячної системи, її відстань від Сонця близько 150 млн. км. Вона обертається навколо Сонця за 365 діб 5 годин 48 хвилин і 46 секунд </vt:lpstr>
      <vt:lpstr>  Марс – четверта й остання планета, що входить до земної групи планет. Відстань між Марсом та Сонцем близько 228 млн. км. На Марсі є пори року. Він має два супутники – Фобос і Деймос.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Як рухаються планети у Сонячній системі?</dc:title>
  <dc:creator>Варава</dc:creator>
  <cp:lastModifiedBy>Варава</cp:lastModifiedBy>
  <cp:revision>1</cp:revision>
  <dcterms:created xsi:type="dcterms:W3CDTF">2020-12-03T07:14:59Z</dcterms:created>
  <dcterms:modified xsi:type="dcterms:W3CDTF">2020-12-03T07:23:33Z</dcterms:modified>
</cp:coreProperties>
</file>