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60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40"/>
          <p:cNvSpPr>
            <a:spLocks noChangeArrowheads="1"/>
          </p:cNvSpPr>
          <p:nvPr userDrawn="1"/>
        </p:nvSpPr>
        <p:spPr bwMode="auto">
          <a:xfrm>
            <a:off x="0" y="2133600"/>
            <a:ext cx="12192000" cy="2286000"/>
          </a:xfrm>
          <a:prstGeom prst="rect">
            <a:avLst/>
          </a:prstGeom>
          <a:gradFill rotWithShape="1">
            <a:gsLst>
              <a:gs pos="0">
                <a:srgbClr val="00478E"/>
              </a:gs>
              <a:gs pos="100000">
                <a:srgbClr val="2D96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latin typeface="Arial" charset="0"/>
            </a:endParaRPr>
          </a:p>
        </p:txBody>
      </p:sp>
      <p:sp>
        <p:nvSpPr>
          <p:cNvPr id="5" name="Rectangle 311"/>
          <p:cNvSpPr>
            <a:spLocks noChangeArrowheads="1"/>
          </p:cNvSpPr>
          <p:nvPr userDrawn="1"/>
        </p:nvSpPr>
        <p:spPr bwMode="auto">
          <a:xfrm>
            <a:off x="0" y="4419600"/>
            <a:ext cx="12192000" cy="2438400"/>
          </a:xfrm>
          <a:prstGeom prst="rect">
            <a:avLst/>
          </a:prstGeom>
          <a:gradFill rotWithShape="1">
            <a:gsLst>
              <a:gs pos="0">
                <a:srgbClr val="2D96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latin typeface="Arial" charset="0"/>
            </a:endParaRPr>
          </a:p>
        </p:txBody>
      </p:sp>
      <p:sp>
        <p:nvSpPr>
          <p:cNvPr id="6" name="Rectangle 313"/>
          <p:cNvSpPr>
            <a:spLocks noChangeArrowheads="1"/>
          </p:cNvSpPr>
          <p:nvPr userDrawn="1"/>
        </p:nvSpPr>
        <p:spPr bwMode="auto">
          <a:xfrm>
            <a:off x="0" y="0"/>
            <a:ext cx="12192000" cy="2133600"/>
          </a:xfrm>
          <a:prstGeom prst="rect">
            <a:avLst/>
          </a:prstGeom>
          <a:gradFill rotWithShape="1">
            <a:gsLst>
              <a:gs pos="0">
                <a:srgbClr val="002346"/>
              </a:gs>
              <a:gs pos="100000">
                <a:srgbClr val="00478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latin typeface="Arial" charset="0"/>
            </a:endParaRPr>
          </a:p>
        </p:txBody>
      </p:sp>
      <p:sp>
        <p:nvSpPr>
          <p:cNvPr id="7" name="AutoShape 315"/>
          <p:cNvSpPr>
            <a:spLocks noChangeArrowheads="1"/>
          </p:cNvSpPr>
          <p:nvPr userDrawn="1"/>
        </p:nvSpPr>
        <p:spPr bwMode="gray">
          <a:xfrm>
            <a:off x="10566401" y="2209801"/>
            <a:ext cx="207433" cy="155575"/>
          </a:xfrm>
          <a:prstGeom prst="star4">
            <a:avLst>
              <a:gd name="adj" fmla="val 12500"/>
            </a:avLst>
          </a:prstGeom>
          <a:solidFill>
            <a:srgbClr val="FFFF99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latin typeface="Arial" charset="0"/>
            </a:endParaRPr>
          </a:p>
        </p:txBody>
      </p:sp>
      <p:sp>
        <p:nvSpPr>
          <p:cNvPr id="8" name="AutoShape 316"/>
          <p:cNvSpPr>
            <a:spLocks noChangeArrowheads="1"/>
          </p:cNvSpPr>
          <p:nvPr userDrawn="1"/>
        </p:nvSpPr>
        <p:spPr bwMode="gray">
          <a:xfrm>
            <a:off x="7213601" y="838201"/>
            <a:ext cx="207433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latin typeface="Arial" charset="0"/>
            </a:endParaRPr>
          </a:p>
        </p:txBody>
      </p:sp>
      <p:sp>
        <p:nvSpPr>
          <p:cNvPr id="9" name="AutoShape 317"/>
          <p:cNvSpPr>
            <a:spLocks noChangeArrowheads="1"/>
          </p:cNvSpPr>
          <p:nvPr userDrawn="1"/>
        </p:nvSpPr>
        <p:spPr bwMode="gray">
          <a:xfrm>
            <a:off x="11277601" y="1219201"/>
            <a:ext cx="207433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latin typeface="Arial" charset="0"/>
            </a:endParaRPr>
          </a:p>
        </p:txBody>
      </p:sp>
      <p:sp>
        <p:nvSpPr>
          <p:cNvPr id="10" name="AutoShape 318"/>
          <p:cNvSpPr>
            <a:spLocks noChangeArrowheads="1"/>
          </p:cNvSpPr>
          <p:nvPr userDrawn="1"/>
        </p:nvSpPr>
        <p:spPr bwMode="gray">
          <a:xfrm>
            <a:off x="10058401" y="1066801"/>
            <a:ext cx="207433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latin typeface="Arial" charset="0"/>
            </a:endParaRPr>
          </a:p>
        </p:txBody>
      </p:sp>
      <p:sp>
        <p:nvSpPr>
          <p:cNvPr id="11" name="AutoShape 319"/>
          <p:cNvSpPr>
            <a:spLocks noChangeArrowheads="1"/>
          </p:cNvSpPr>
          <p:nvPr userDrawn="1"/>
        </p:nvSpPr>
        <p:spPr bwMode="gray">
          <a:xfrm>
            <a:off x="8128001" y="990601"/>
            <a:ext cx="207433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latin typeface="Arial" charset="0"/>
            </a:endParaRPr>
          </a:p>
        </p:txBody>
      </p:sp>
      <p:sp>
        <p:nvSpPr>
          <p:cNvPr id="12" name="AutoShape 320"/>
          <p:cNvSpPr>
            <a:spLocks noChangeArrowheads="1"/>
          </p:cNvSpPr>
          <p:nvPr userDrawn="1"/>
        </p:nvSpPr>
        <p:spPr bwMode="gray">
          <a:xfrm>
            <a:off x="11785601" y="1295401"/>
            <a:ext cx="207433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latin typeface="Arial" charset="0"/>
            </a:endParaRPr>
          </a:p>
        </p:txBody>
      </p:sp>
      <p:sp>
        <p:nvSpPr>
          <p:cNvPr id="13" name="AutoShape 321"/>
          <p:cNvSpPr>
            <a:spLocks noChangeArrowheads="1"/>
          </p:cNvSpPr>
          <p:nvPr userDrawn="1"/>
        </p:nvSpPr>
        <p:spPr bwMode="gray">
          <a:xfrm>
            <a:off x="11684001" y="914401"/>
            <a:ext cx="207433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latin typeface="Arial" charset="0"/>
            </a:endParaRPr>
          </a:p>
        </p:txBody>
      </p:sp>
      <p:sp>
        <p:nvSpPr>
          <p:cNvPr id="14" name="AutoShape 322"/>
          <p:cNvSpPr>
            <a:spLocks noChangeArrowheads="1"/>
          </p:cNvSpPr>
          <p:nvPr userDrawn="1"/>
        </p:nvSpPr>
        <p:spPr bwMode="gray">
          <a:xfrm>
            <a:off x="11074401" y="990601"/>
            <a:ext cx="207433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latin typeface="Arial" charset="0"/>
            </a:endParaRPr>
          </a:p>
        </p:txBody>
      </p:sp>
      <p:sp>
        <p:nvSpPr>
          <p:cNvPr id="15" name="AutoShape 323"/>
          <p:cNvSpPr>
            <a:spLocks noChangeArrowheads="1"/>
          </p:cNvSpPr>
          <p:nvPr userDrawn="1"/>
        </p:nvSpPr>
        <p:spPr bwMode="gray">
          <a:xfrm>
            <a:off x="9448801" y="1066801"/>
            <a:ext cx="207433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latin typeface="Arial" charset="0"/>
            </a:endParaRPr>
          </a:p>
        </p:txBody>
      </p:sp>
      <p:sp>
        <p:nvSpPr>
          <p:cNvPr id="16" name="AutoShape 343"/>
          <p:cNvSpPr>
            <a:spLocks noChangeArrowheads="1"/>
          </p:cNvSpPr>
          <p:nvPr userDrawn="1"/>
        </p:nvSpPr>
        <p:spPr bwMode="gray">
          <a:xfrm>
            <a:off x="4267201" y="2514601"/>
            <a:ext cx="207433" cy="155575"/>
          </a:xfrm>
          <a:prstGeom prst="star4">
            <a:avLst>
              <a:gd name="adj" fmla="val 12500"/>
            </a:avLst>
          </a:prstGeom>
          <a:solidFill>
            <a:srgbClr val="FFFF99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latin typeface="Arial" charset="0"/>
            </a:endParaRPr>
          </a:p>
        </p:txBody>
      </p:sp>
      <p:sp>
        <p:nvSpPr>
          <p:cNvPr id="17" name="AutoShape 344"/>
          <p:cNvSpPr>
            <a:spLocks noChangeArrowheads="1"/>
          </p:cNvSpPr>
          <p:nvPr userDrawn="1"/>
        </p:nvSpPr>
        <p:spPr bwMode="gray">
          <a:xfrm>
            <a:off x="2133601" y="304801"/>
            <a:ext cx="207433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latin typeface="Arial" charset="0"/>
            </a:endParaRPr>
          </a:p>
        </p:txBody>
      </p:sp>
      <p:sp>
        <p:nvSpPr>
          <p:cNvPr id="18" name="AutoShape 345"/>
          <p:cNvSpPr>
            <a:spLocks noChangeArrowheads="1"/>
          </p:cNvSpPr>
          <p:nvPr userDrawn="1"/>
        </p:nvSpPr>
        <p:spPr bwMode="gray">
          <a:xfrm>
            <a:off x="9245601" y="228601"/>
            <a:ext cx="207433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latin typeface="Arial" charset="0"/>
            </a:endParaRPr>
          </a:p>
        </p:txBody>
      </p:sp>
      <p:sp>
        <p:nvSpPr>
          <p:cNvPr id="19" name="AutoShape 346"/>
          <p:cNvSpPr>
            <a:spLocks noChangeArrowheads="1"/>
          </p:cNvSpPr>
          <p:nvPr userDrawn="1"/>
        </p:nvSpPr>
        <p:spPr bwMode="gray">
          <a:xfrm>
            <a:off x="4064001" y="990601"/>
            <a:ext cx="207433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latin typeface="Arial" charset="0"/>
            </a:endParaRPr>
          </a:p>
        </p:txBody>
      </p:sp>
      <p:sp>
        <p:nvSpPr>
          <p:cNvPr id="20" name="AutoShape 347"/>
          <p:cNvSpPr>
            <a:spLocks noChangeArrowheads="1"/>
          </p:cNvSpPr>
          <p:nvPr userDrawn="1"/>
        </p:nvSpPr>
        <p:spPr bwMode="gray">
          <a:xfrm>
            <a:off x="304801" y="1752601"/>
            <a:ext cx="207433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latin typeface="Arial" charset="0"/>
            </a:endParaRPr>
          </a:p>
        </p:txBody>
      </p:sp>
      <p:sp>
        <p:nvSpPr>
          <p:cNvPr id="21" name="AutoShape 348"/>
          <p:cNvSpPr>
            <a:spLocks noChangeArrowheads="1"/>
          </p:cNvSpPr>
          <p:nvPr userDrawn="1"/>
        </p:nvSpPr>
        <p:spPr bwMode="gray">
          <a:xfrm>
            <a:off x="5791201" y="1219201"/>
            <a:ext cx="207433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latin typeface="Arial" charset="0"/>
            </a:endParaRPr>
          </a:p>
        </p:txBody>
      </p:sp>
      <p:sp>
        <p:nvSpPr>
          <p:cNvPr id="22" name="AutoShape 349"/>
          <p:cNvSpPr>
            <a:spLocks noChangeArrowheads="1"/>
          </p:cNvSpPr>
          <p:nvPr userDrawn="1"/>
        </p:nvSpPr>
        <p:spPr bwMode="gray">
          <a:xfrm>
            <a:off x="6096001" y="533401"/>
            <a:ext cx="207433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latin typeface="Arial" charset="0"/>
            </a:endParaRPr>
          </a:p>
        </p:txBody>
      </p:sp>
      <p:sp>
        <p:nvSpPr>
          <p:cNvPr id="23" name="AutoShape 350"/>
          <p:cNvSpPr>
            <a:spLocks noChangeArrowheads="1"/>
          </p:cNvSpPr>
          <p:nvPr userDrawn="1"/>
        </p:nvSpPr>
        <p:spPr bwMode="gray">
          <a:xfrm>
            <a:off x="5080001" y="914401"/>
            <a:ext cx="207433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latin typeface="Arial" charset="0"/>
            </a:endParaRPr>
          </a:p>
        </p:txBody>
      </p:sp>
      <p:sp>
        <p:nvSpPr>
          <p:cNvPr id="24" name="AutoShape 351"/>
          <p:cNvSpPr>
            <a:spLocks noChangeArrowheads="1"/>
          </p:cNvSpPr>
          <p:nvPr userDrawn="1"/>
        </p:nvSpPr>
        <p:spPr bwMode="gray">
          <a:xfrm>
            <a:off x="2336801" y="2438401"/>
            <a:ext cx="207433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latin typeface="Arial" charset="0"/>
            </a:endParaRPr>
          </a:p>
        </p:txBody>
      </p:sp>
      <p:pic>
        <p:nvPicPr>
          <p:cNvPr id="25" name="Picture 354" descr="29r1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685800"/>
            <a:ext cx="11176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55" descr="fire14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400" y="0"/>
            <a:ext cx="1270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56" descr="fire14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1143000"/>
            <a:ext cx="1270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57" descr="fire14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09800"/>
            <a:ext cx="508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PubPieSlice"/>
          <p:cNvSpPr>
            <a:spLocks noEditPoints="1" noChangeArrowheads="1"/>
          </p:cNvSpPr>
          <p:nvPr userDrawn="1"/>
        </p:nvSpPr>
        <p:spPr bwMode="auto">
          <a:xfrm>
            <a:off x="8839200" y="5391150"/>
            <a:ext cx="6705600" cy="2933700"/>
          </a:xfrm>
          <a:custGeom>
            <a:avLst/>
            <a:gdLst>
              <a:gd name="G0" fmla="+- 0 0 0"/>
              <a:gd name="G1" fmla="sin 10800 -5933703"/>
              <a:gd name="G2" fmla="cos 10800 -5933703"/>
              <a:gd name="G3" fmla="sin 10800 11796480"/>
              <a:gd name="G4" fmla="cos 10800 11796480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10698 w 21600"/>
              <a:gd name="T1" fmla="*/ 0 h 21600"/>
              <a:gd name="T2" fmla="*/ 10800 w 21600"/>
              <a:gd name="T3" fmla="*/ 10800 h 21600"/>
              <a:gd name="T4" fmla="*/ 0 w 21600"/>
              <a:gd name="T5" fmla="*/ 10800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10698" y="0"/>
                </a:moveTo>
                <a:cubicBezTo>
                  <a:pt x="4773" y="56"/>
                  <a:pt x="0" y="4875"/>
                  <a:pt x="0" y="10799"/>
                </a:cubicBezTo>
                <a:lnTo>
                  <a:pt x="10800" y="10800"/>
                </a:lnTo>
                <a:close/>
              </a:path>
            </a:pathLst>
          </a:custGeom>
          <a:solidFill>
            <a:srgbClr val="FFFF6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9200" prstMaterial="legacyPlastic">
            <a:bevelT w="13500" h="13500" prst="angle"/>
            <a:bevelB w="13500" h="13500" prst="angle"/>
            <a:extrusionClr>
              <a:srgbClr val="FFFF61"/>
            </a:extrusionClr>
          </a:sp3d>
        </p:spPr>
        <p:txBody>
          <a:bodyPr>
            <a:flatTx/>
          </a:bodyPr>
          <a:lstStyle/>
          <a:p>
            <a:pPr>
              <a:defRPr/>
            </a:pPr>
            <a:endParaRPr lang="ru-RU" sz="1800">
              <a:latin typeface="Arial" charset="0"/>
            </a:endParaRPr>
          </a:p>
        </p:txBody>
      </p:sp>
      <p:pic>
        <p:nvPicPr>
          <p:cNvPr id="30" name="Picture 324" descr="055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0058400" y="5105400"/>
            <a:ext cx="814917" cy="1295400"/>
          </a:xfrm>
          <a:prstGeom prst="rect">
            <a:avLst/>
          </a:prstGeom>
          <a:noFill/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480" name="Rectangle 360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481" name="Rectangle 36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1" name="Rectangle 36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" name="Rectangle 36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" name="Rectangle 36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04BEC1-AAD3-429A-A1F1-0C93D3AC40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1983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350E13-EAD6-406A-9D2E-56CE6B18DA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7371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31B66B-086E-4904-902C-609A7D2685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0991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AD9D93-3111-4C69-A9AE-00E2E6C8C7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9314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65B90C-84AD-42E9-B812-868FC7A955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5254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ABA4D3-AA4E-4DF8-8921-E543B7B23E0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4465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CE08EA-FB2A-4163-9927-C14DC0614F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9320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F888BE-0EDB-4E94-92EE-4AF38D7993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8803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651568-81C3-4D63-97ED-81867A5A4E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141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D7A977-1A5F-4194-A35C-E390209442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3734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9F2DBF-FCCF-4F75-B4C6-BDA17A782C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800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7BF650C-4C15-4ADC-9998-B97C2AE0C62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12192000" cy="2133600"/>
          </a:xfrm>
          <a:prstGeom prst="rect">
            <a:avLst/>
          </a:prstGeom>
          <a:gradFill rotWithShape="1">
            <a:gsLst>
              <a:gs pos="0">
                <a:srgbClr val="00478E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latin typeface="Arial" charset="0"/>
            </a:endParaRPr>
          </a:p>
        </p:txBody>
      </p:sp>
      <p:sp>
        <p:nvSpPr>
          <p:cNvPr id="1033" name="PubPieSlice"/>
          <p:cNvSpPr>
            <a:spLocks noEditPoints="1" noChangeArrowheads="1"/>
          </p:cNvSpPr>
          <p:nvPr userDrawn="1"/>
        </p:nvSpPr>
        <p:spPr bwMode="auto">
          <a:xfrm>
            <a:off x="9296400" y="5553075"/>
            <a:ext cx="5791200" cy="2609850"/>
          </a:xfrm>
          <a:custGeom>
            <a:avLst/>
            <a:gdLst>
              <a:gd name="G0" fmla="+- 0 0 0"/>
              <a:gd name="G1" fmla="sin 10800 -5933703"/>
              <a:gd name="G2" fmla="cos 10800 -5933703"/>
              <a:gd name="G3" fmla="sin 10800 11796480"/>
              <a:gd name="G4" fmla="cos 10800 11796480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10698 w 21600"/>
              <a:gd name="T1" fmla="*/ 0 h 21600"/>
              <a:gd name="T2" fmla="*/ 10800 w 21600"/>
              <a:gd name="T3" fmla="*/ 10800 h 21600"/>
              <a:gd name="T4" fmla="*/ 0 w 21600"/>
              <a:gd name="T5" fmla="*/ 10800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10698" y="0"/>
                </a:moveTo>
                <a:cubicBezTo>
                  <a:pt x="4773" y="56"/>
                  <a:pt x="0" y="4875"/>
                  <a:pt x="0" y="10799"/>
                </a:cubicBezTo>
                <a:lnTo>
                  <a:pt x="10800" y="10800"/>
                </a:lnTo>
                <a:close/>
              </a:path>
            </a:pathLst>
          </a:custGeom>
          <a:solidFill>
            <a:srgbClr val="FFFF61">
              <a:alpha val="62000"/>
            </a:srgbClr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9200" prstMaterial="legacyPlastic">
            <a:bevelT w="13500" h="13500" prst="angle"/>
            <a:bevelB w="13500" h="13500" prst="angle"/>
            <a:extrusionClr>
              <a:srgbClr val="FFFF61"/>
            </a:extrusionClr>
          </a:sp3d>
        </p:spPr>
        <p:txBody>
          <a:bodyPr>
            <a:flatTx/>
          </a:bodyPr>
          <a:lstStyle/>
          <a:p>
            <a:pPr>
              <a:defRPr/>
            </a:pPr>
            <a:endParaRPr lang="ru-RU" sz="1800">
              <a:latin typeface="Arial" charset="0"/>
            </a:endParaRPr>
          </a:p>
        </p:txBody>
      </p:sp>
      <p:pic>
        <p:nvPicPr>
          <p:cNvPr id="1032" name="Picture 8" descr="055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0769600" y="5257800"/>
            <a:ext cx="814917" cy="1295400"/>
          </a:xfrm>
          <a:prstGeom prst="rect">
            <a:avLst/>
          </a:prstGeom>
          <a:noFill/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34" name="AutoShape 10"/>
          <p:cNvSpPr>
            <a:spLocks noChangeArrowheads="1"/>
          </p:cNvSpPr>
          <p:nvPr userDrawn="1"/>
        </p:nvSpPr>
        <p:spPr bwMode="gray">
          <a:xfrm>
            <a:off x="1625601" y="381001"/>
            <a:ext cx="207433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latin typeface="Arial" charset="0"/>
            </a:endParaRPr>
          </a:p>
        </p:txBody>
      </p:sp>
      <p:sp>
        <p:nvSpPr>
          <p:cNvPr id="1035" name="AutoShape 11"/>
          <p:cNvSpPr>
            <a:spLocks noChangeArrowheads="1"/>
          </p:cNvSpPr>
          <p:nvPr userDrawn="1"/>
        </p:nvSpPr>
        <p:spPr bwMode="gray">
          <a:xfrm>
            <a:off x="406401" y="228601"/>
            <a:ext cx="207433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latin typeface="Arial" charset="0"/>
            </a:endParaRPr>
          </a:p>
        </p:txBody>
      </p:sp>
      <p:sp>
        <p:nvSpPr>
          <p:cNvPr id="1036" name="AutoShape 12"/>
          <p:cNvSpPr>
            <a:spLocks noChangeArrowheads="1"/>
          </p:cNvSpPr>
          <p:nvPr userDrawn="1"/>
        </p:nvSpPr>
        <p:spPr bwMode="gray">
          <a:xfrm>
            <a:off x="1422401" y="152400"/>
            <a:ext cx="207433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latin typeface="Arial" charset="0"/>
            </a:endParaRPr>
          </a:p>
        </p:txBody>
      </p:sp>
      <p:sp>
        <p:nvSpPr>
          <p:cNvPr id="1037" name="AutoShape 13"/>
          <p:cNvSpPr>
            <a:spLocks noChangeArrowheads="1"/>
          </p:cNvSpPr>
          <p:nvPr userDrawn="1"/>
        </p:nvSpPr>
        <p:spPr bwMode="gray">
          <a:xfrm>
            <a:off x="1117601" y="457201"/>
            <a:ext cx="207433" cy="155575"/>
          </a:xfrm>
          <a:prstGeom prst="star4">
            <a:avLst>
              <a:gd name="adj" fmla="val 12500"/>
            </a:avLst>
          </a:prstGeom>
          <a:solidFill>
            <a:srgbClr val="FFFF61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336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 descr="ist2_8506100-space-ba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3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57600" y="1447800"/>
            <a:ext cx="5602262" cy="4154984"/>
          </a:xfrm>
          <a:prstGeom prst="rect">
            <a:avLst/>
          </a:prstGeom>
          <a:gradFill>
            <a:gsLst>
              <a:gs pos="0">
                <a:srgbClr val="00478E"/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dirty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2D2D8A">
                    <a:tint val="15000"/>
                    <a:satMod val="200000"/>
                  </a:srgb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Планети. Сонячна система. Відмінності між планетами. Міжзоряний простір.</a:t>
            </a:r>
          </a:p>
        </p:txBody>
      </p:sp>
    </p:spTree>
    <p:extLst>
      <p:ext uri="{BB962C8B-B14F-4D97-AF65-F5344CB8AC3E}">
        <p14:creationId xmlns:p14="http://schemas.microsoft.com/office/powerpoint/2010/main" val="100646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990600"/>
          </a:xfrm>
        </p:spPr>
        <p:txBody>
          <a:bodyPr/>
          <a:lstStyle/>
          <a:p>
            <a:r>
              <a:rPr lang="uk-UA" altLang="ru-RU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природні супутники?</a:t>
            </a:r>
            <a:endParaRPr lang="ru-RU" altLang="ru-RU" b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2209800" y="1219201"/>
            <a:ext cx="7869238" cy="2081213"/>
          </a:xfrm>
        </p:spPr>
        <p:txBody>
          <a:bodyPr/>
          <a:lstStyle/>
          <a:p>
            <a:pPr algn="ctr">
              <a:buFontTx/>
              <a:buNone/>
            </a:pPr>
            <a:r>
              <a:rPr lang="uk-UA" altLang="ru-RU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Природні супутники </a:t>
            </a:r>
            <a:r>
              <a:rPr lang="uk-UA" altLang="ru-RU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alt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це тіла Сонячної системи, які обертаються навколо планет</a:t>
            </a:r>
            <a:endParaRPr lang="ru-RU" altLang="ru-RU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32176"/>
            <a:ext cx="4654550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4" y="4422776"/>
            <a:ext cx="4281487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39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905000" y="3886200"/>
            <a:ext cx="8229600" cy="2590800"/>
          </a:xfrm>
        </p:spPr>
        <p:txBody>
          <a:bodyPr/>
          <a:lstStyle/>
          <a:p>
            <a:r>
              <a:rPr lang="uk-UA" alt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Планети </a:t>
            </a:r>
            <a:r>
              <a:rPr lang="uk-UA" altLang="ru-RU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altLang="ru-RU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небесні тіла, що не випромінюють світла і тепла. </a:t>
            </a:r>
            <a:br>
              <a:rPr lang="uk-UA" altLang="ru-RU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За розмірами вони неоднакові і розташовані на різній відстані від Сонця</a:t>
            </a: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Рисунок 2" descr="3e2303bbc6e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888" y="0"/>
            <a:ext cx="204311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3" descr="Ракета 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20304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2362200" y="1752600"/>
            <a:ext cx="7869238" cy="1828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uk-UA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Планети</a:t>
            </a:r>
            <a:r>
              <a:rPr lang="uk-UA" sz="3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 великі кулеподібні небесні тіла, що рухаються навколо Сонця на різних відстанях по певних орбітах</a:t>
            </a:r>
            <a:endParaRPr lang="ru-RU" sz="32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17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2"/>
          <p:cNvSpPr>
            <a:spLocks noChangeArrowheads="1"/>
          </p:cNvSpPr>
          <p:nvPr/>
        </p:nvSpPr>
        <p:spPr bwMode="auto">
          <a:xfrm>
            <a:off x="1752600" y="2333626"/>
            <a:ext cx="69342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71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1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1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1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1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3200" b="1">
                <a:solidFill>
                  <a:srgbClr val="FF0000"/>
                </a:solidFill>
                <a:latin typeface="Times New Roman" panose="02020603050405020304" pitchFamily="18" charset="0"/>
              </a:rPr>
              <a:t>Сонячна система –  </a:t>
            </a:r>
            <a:r>
              <a:rPr lang="uk-UA" altLang="ru-RU" sz="3200">
                <a:solidFill>
                  <a:srgbClr val="000000"/>
                </a:solidFill>
                <a:latin typeface="Times New Roman" panose="02020603050405020304" pitchFamily="18" charset="0"/>
              </a:rPr>
              <a:t>група</a:t>
            </a:r>
            <a:r>
              <a:rPr lang="uk-UA" altLang="ru-RU" sz="32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uk-UA" altLang="ru-RU" sz="3200">
                <a:solidFill>
                  <a:srgbClr val="000000"/>
                </a:solidFill>
                <a:latin typeface="Times New Roman" panose="02020603050405020304" pitchFamily="18" charset="0"/>
              </a:rPr>
              <a:t>астрономічних тіл,  що обертаються навколо і гравітаційно пов'язаних із зіркою, званою Сонце. Свита Сонця включає дев'ять планет, приблизно 50 супутників, більш ніж 1000 спостережуваних комет і тисячі менших тіл відомих, як астероїди і метеорити. </a:t>
            </a:r>
            <a:endParaRPr lang="ru-RU" altLang="ru-RU" sz="3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6" descr="ÐÐ°ÑÑÐ¸Ð½ÐºÐ¸ Ð¿Ð¾ Ð·Ð°Ð¿ÑÐ¾ÑÑ Ð¿Ð»Ð°Ð½ÐµÑÐ° Ð·ÐµÐ¼Ð»Ñ ÑÐ° ÑÑ ÑÑÐ¿ÑÑÐ½Ð¸Ðº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4495800" y="152400"/>
            <a:ext cx="3535680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4" name="Picture 2" descr="C:\Users\User\Desktop\школа\5клас\урок 24\Новая папка\Рисунок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828801"/>
            <a:ext cx="198120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48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школа\5клас\урок 24\Новая папка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352801"/>
            <a:ext cx="198120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905000" y="609600"/>
            <a:ext cx="84582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Сонячній системі 8 планет, бо з 2008 року Плутона відносять до карликових планет поясу Койпера. Ось перелік планет у порядку зростання відстані до сонця: Меркурій, Венера, Земля, Марс, Юпітер, Сатурн, Уран, Нептун</a:t>
            </a:r>
            <a:r>
              <a:rPr lang="uk-UA" altLang="ru-RU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32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ÐÐ°ÑÑÐ¸Ð½ÐºÐ¸ Ð¿Ð¾ Ð·Ð°Ð¿ÑÐ¾ÑÑ Ð¿Ð»Ð°Ð½ÐµÑÐ° Ð·ÐµÐ¼Ð»Ñ ÑÐ° ÑÑ ÑÑÐ¿ÑÑÐ½Ð¸Ðº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752600" y="3352800"/>
            <a:ext cx="5619750" cy="3333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56546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066800"/>
          </a:xfrm>
        </p:spPr>
        <p:txBody>
          <a:bodyPr/>
          <a:lstStyle/>
          <a:p>
            <a:r>
              <a:rPr lang="uk-UA" altLang="ru-RU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 Сонячної системи</a:t>
            </a:r>
            <a:endParaRPr lang="ru-RU" altLang="ru-RU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07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8839200" cy="1600200"/>
          </a:xfrm>
        </p:spPr>
        <p:txBody>
          <a:bodyPr/>
          <a:lstStyle/>
          <a:p>
            <a:r>
              <a:rPr lang="uk-UA" altLang="ru-RU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 краще порядок планет запам'ятати, треба  правило таке знати:</a:t>
            </a:r>
            <a:r>
              <a:rPr lang="uk-UA" altLang="ru-RU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ru-RU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b="1" smtClean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1905000" y="1524001"/>
            <a:ext cx="8229600" cy="3840163"/>
          </a:xfrm>
        </p:spPr>
        <p:txBody>
          <a:bodyPr/>
          <a:lstStyle/>
          <a:p>
            <a:pPr algn="ctr">
              <a:buFontTx/>
              <a:buNone/>
            </a:pPr>
            <a:r>
              <a:rPr lang="uk-UA" altLang="ru-RU" smtClean="0"/>
              <a:t>   </a:t>
            </a:r>
            <a:r>
              <a:rPr lang="uk-UA" alt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аючи </a:t>
            </a:r>
            <a:r>
              <a:rPr lang="uk-UA" alt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еликі </a:t>
            </a:r>
            <a:r>
              <a:rPr lang="uk-UA" alt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дібності </a:t>
            </a:r>
            <a:r>
              <a:rPr lang="uk-UA" alt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алий </a:t>
            </a:r>
            <a:r>
              <a:rPr lang="uk-UA" alt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uk-UA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рко </a:t>
            </a:r>
            <a:r>
              <a:rPr lang="uk-UA" alt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піває </a:t>
            </a:r>
            <a:r>
              <a:rPr lang="uk-UA" alt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країнські </a:t>
            </a:r>
            <a:r>
              <a:rPr lang="uk-UA" alt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аспіви </a:t>
            </a:r>
          </a:p>
          <a:p>
            <a:pPr algn="ctr">
              <a:buFontTx/>
              <a:buNone/>
            </a:pPr>
            <a:r>
              <a:rPr lang="uk-UA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(Меркурій, Венера, Земля, Марс, Юпітер, Сатурн, Уран, Нептун)</a:t>
            </a:r>
            <a:endParaRPr lang="ru-RU" altLang="ru-RU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1" r="14326"/>
          <a:stretch>
            <a:fillRect/>
          </a:stretch>
        </p:blipFill>
        <p:spPr bwMode="auto">
          <a:xfrm>
            <a:off x="4191000" y="38862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9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828800" y="1447800"/>
            <a:ext cx="8523288" cy="3024188"/>
          </a:xfrm>
        </p:spPr>
        <p:txBody>
          <a:bodyPr/>
          <a:lstStyle/>
          <a:p>
            <a:r>
              <a:rPr lang="uk-UA" altLang="ru-RU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Найближча до Землі зоря – </a:t>
            </a:r>
            <a:r>
              <a:rPr lang="uk-UA" altLang="ru-RU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Сонце</a:t>
            </a:r>
            <a:r>
              <a:rPr lang="uk-UA" altLang="ru-RU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uk-UA" altLang="ru-RU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Сонце</a:t>
            </a:r>
            <a:r>
              <a:rPr lang="uk-UA" altLang="ru-RU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центр Сонячної системи. Навколо нього обертається вісім планет разом із супутниками і безліч малих небесних тіл (астероїдів, комет, метеороїдів)</a:t>
            </a:r>
            <a:endParaRPr lang="ru-RU" altLang="ru-RU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9" t="24001" r="35001" b="23334"/>
          <a:stretch>
            <a:fillRect/>
          </a:stretch>
        </p:blipFill>
        <p:spPr bwMode="auto">
          <a:xfrm>
            <a:off x="1524001" y="4648200"/>
            <a:ext cx="218281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oogle Shape;98;p12"/>
          <p:cNvSpPr/>
          <p:nvPr/>
        </p:nvSpPr>
        <p:spPr>
          <a:xfrm>
            <a:off x="4876800" y="228600"/>
            <a:ext cx="2286000" cy="9144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dirty="0" err="1">
                <a:ln w="9525" cap="flat" cmpd="sng">
                  <a:solidFill>
                    <a:srgbClr val="FFCC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gradFill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Impact"/>
              </a:rPr>
              <a:t>Сонце</a:t>
            </a:r>
            <a:endParaRPr dirty="0">
              <a:ln w="9525" cap="flat" cmpd="sng">
                <a:solidFill>
                  <a:srgbClr val="FFCC00"/>
                </a:solidFill>
                <a:prstDash val="solid"/>
                <a:miter lim="800000"/>
                <a:headEnd type="none" w="sm" len="sm"/>
                <a:tailEnd type="none" w="sm" len="sm"/>
              </a:ln>
              <a:gradFill>
                <a:gsLst>
                  <a:gs pos="0">
                    <a:srgbClr val="FF9933"/>
                  </a:gs>
                  <a:gs pos="100000">
                    <a:srgbClr val="FFFF00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Impact"/>
            </a:endParaRPr>
          </a:p>
        </p:txBody>
      </p:sp>
      <p:pic>
        <p:nvPicPr>
          <p:cNvPr id="8" name="Picture 2" descr="Ð ÐµÐ·ÑÐ»ÑÑÐ°Ñ Ð¿Ð¾ÑÑÐºÑ Ð·Ð¾Ð±ÑÐ°Ð¶ÐµÐ½Ñ Ð·Ð° Ð·Ð°Ð¿Ð¸ÑÐ¾Ð¼ &quot;ÑÐ¾Ð»Ð½ÑÐµ Ð¿Ð½Ð³&quot;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800600"/>
            <a:ext cx="221773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22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0" y="0"/>
            <a:ext cx="9144000" cy="16312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Сонце</a:t>
            </a:r>
            <a:r>
              <a:rPr lang="uk-UA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велетенська зірка. Має діаметр 1 млн. 392тис. кілометрів. Воно могло б умістити 1300 планет такого розміру, як Земля.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Рисунок 7" descr="сонце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29164"/>
            <a:ext cx="2133600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8"/>
          <p:cNvSpPr txBox="1">
            <a:spLocks noChangeArrowheads="1"/>
          </p:cNvSpPr>
          <p:nvPr/>
        </p:nvSpPr>
        <p:spPr bwMode="auto">
          <a:xfrm>
            <a:off x="1524000" y="1752601"/>
            <a:ext cx="9144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Сонце виділяє велику кількість тепла  та енергії. Тільки за секунду воно випромінює більше тепла і світла, ніж його використали люди за всю історію свого життя на землі. Без енергії Сонця не було б життя на нашій планеті. Воно зігріває нас своїм лагідним теплом, дає всім на Землі світло.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3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Ð ÐµÐ·ÑÐ»ÑÑÐ°Ñ Ð¿Ð¾ÑÑÐºÑ Ð·Ð¾Ð±ÑÐ°Ð¶ÐµÐ½Ñ Ð·Ð° Ð·Ð°Ð¿Ð¸ÑÐ¾Ð¼ &quot;ÑÐ¾Ð»Ð½ÑÐµ Ð¿Ð½Ð³&quot;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878388"/>
            <a:ext cx="2133600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55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0000" y="457200"/>
            <a:ext cx="4903788" cy="1081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Групи планет 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30438" y="2230439"/>
            <a:ext cx="3173412" cy="1011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dirty="0">
                <a:solidFill>
                  <a:srgbClr val="00478E"/>
                </a:solidFill>
                <a:latin typeface="Times New Roman" pitchFamily="18" charset="0"/>
                <a:cs typeface="Times New Roman" pitchFamily="18" charset="0"/>
              </a:rPr>
              <a:t>Планети земної групи</a:t>
            </a:r>
            <a:endParaRPr lang="ru-RU" sz="2800" b="1" dirty="0">
              <a:solidFill>
                <a:srgbClr val="00478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09801" y="3810000"/>
            <a:ext cx="3173413" cy="1087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dirty="0">
                <a:solidFill>
                  <a:srgbClr val="00478E"/>
                </a:solidFill>
                <a:latin typeface="Times New Roman" pitchFamily="18" charset="0"/>
                <a:cs typeface="Times New Roman" pitchFamily="18" charset="0"/>
              </a:rPr>
              <a:t>Меркурій,Земля,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dirty="0">
                <a:solidFill>
                  <a:srgbClr val="00478E"/>
                </a:solidFill>
                <a:latin typeface="Times New Roman" pitchFamily="18" charset="0"/>
                <a:cs typeface="Times New Roman" pitchFamily="18" charset="0"/>
              </a:rPr>
              <a:t>Венера, Марс</a:t>
            </a:r>
            <a:endParaRPr lang="ru-RU" sz="2800" b="1" dirty="0">
              <a:solidFill>
                <a:srgbClr val="00478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29401" y="2209800"/>
            <a:ext cx="3173413" cy="1011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dirty="0">
                <a:solidFill>
                  <a:srgbClr val="00478E"/>
                </a:solidFill>
                <a:latin typeface="Times New Roman" pitchFamily="18" charset="0"/>
                <a:cs typeface="Times New Roman" pitchFamily="18" charset="0"/>
              </a:rPr>
              <a:t>Планети гіганти</a:t>
            </a:r>
            <a:endParaRPr lang="ru-RU" sz="2800" b="1" dirty="0">
              <a:solidFill>
                <a:srgbClr val="00478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29401" y="3810000"/>
            <a:ext cx="3173413" cy="1011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dirty="0">
                <a:solidFill>
                  <a:srgbClr val="00478E"/>
                </a:solidFill>
                <a:latin typeface="Times New Roman" pitchFamily="18" charset="0"/>
                <a:cs typeface="Times New Roman" pitchFamily="18" charset="0"/>
              </a:rPr>
              <a:t>Юпітер, Сатурн, Уран, Нептун</a:t>
            </a:r>
            <a:endParaRPr lang="ru-RU" sz="2800" b="1" dirty="0">
              <a:solidFill>
                <a:srgbClr val="00478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>
            <a:endCxn id="7" idx="0"/>
          </p:cNvCxnSpPr>
          <p:nvPr/>
        </p:nvCxnSpPr>
        <p:spPr>
          <a:xfrm flipH="1">
            <a:off x="3816350" y="1524000"/>
            <a:ext cx="2133600" cy="706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9" idx="0"/>
          </p:cNvCxnSpPr>
          <p:nvPr/>
        </p:nvCxnSpPr>
        <p:spPr>
          <a:xfrm>
            <a:off x="6365875" y="1530350"/>
            <a:ext cx="1849438" cy="679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3886200" y="3276601"/>
            <a:ext cx="0" cy="492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8229600" y="3276601"/>
            <a:ext cx="0" cy="492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275" name="Picture 8" descr="Віртуальна виставка до Дня Сонця » Фундаментальна бібліотека ХНАУ  ім.В.В.Докучає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724400"/>
            <a:ext cx="21209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95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277</Words>
  <Application>Microsoft Office PowerPoint</Application>
  <PresentationFormat>Широкоэкранный</PresentationFormat>
  <Paragraphs>21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Impact</vt:lpstr>
      <vt:lpstr>Segoe Print</vt:lpstr>
      <vt:lpstr>Times New Roman</vt:lpstr>
      <vt:lpstr>Оформление по умолчанию</vt:lpstr>
      <vt:lpstr>Презентация PowerPoint</vt:lpstr>
      <vt:lpstr>Планети - це небесні тіла, що не випромінюють світла і тепла.     За розмірами вони неоднакові і розташовані на різній відстані від Сонця </vt:lpstr>
      <vt:lpstr>Презентация PowerPoint</vt:lpstr>
      <vt:lpstr>Презентация PowerPoint</vt:lpstr>
      <vt:lpstr>Склад Сонячної системи</vt:lpstr>
      <vt:lpstr>Щоб краще порядок планет запам'ятати, треба  правило таке знати: </vt:lpstr>
      <vt:lpstr>Найближча до Землі зоря – Сонце. Сонце – центр Сонячної системи. Навколо нього обертається вісім планет разом із супутниками і безліч малих небесних тіл (астероїдів, комет, метеороїдів)</vt:lpstr>
      <vt:lpstr>Презентация PowerPoint</vt:lpstr>
      <vt:lpstr>Презентация PowerPoint</vt:lpstr>
      <vt:lpstr>Що таке природні супутники?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Варава</dc:creator>
  <cp:lastModifiedBy>Варава</cp:lastModifiedBy>
  <cp:revision>1</cp:revision>
  <dcterms:created xsi:type="dcterms:W3CDTF">2020-12-03T07:32:50Z</dcterms:created>
  <dcterms:modified xsi:type="dcterms:W3CDTF">2020-12-03T07:36:32Z</dcterms:modified>
</cp:coreProperties>
</file>