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6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14192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3953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40973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2086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89165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478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31281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18358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00424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68439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52464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5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02303117_b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694" y="5072075"/>
            <a:ext cx="2457450" cy="1571625"/>
          </a:xfrm>
          <a:prstGeom prst="rect">
            <a:avLst/>
          </a:prstGeom>
        </p:spPr>
      </p:pic>
      <p:pic>
        <p:nvPicPr>
          <p:cNvPr id="5" name="Рисунок 4" descr="coquillage_00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2" y="5500702"/>
            <a:ext cx="1428750" cy="1143000"/>
          </a:xfrm>
          <a:prstGeom prst="rect">
            <a:avLst/>
          </a:prstGeom>
        </p:spPr>
      </p:pic>
      <p:pic>
        <p:nvPicPr>
          <p:cNvPr id="6" name="Рисунок 5" descr="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0182" y="3000372"/>
            <a:ext cx="3486150" cy="952500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473" y="1071546"/>
            <a:ext cx="8216729" cy="319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214290"/>
            <a:ext cx="7886700" cy="785818"/>
          </a:xfrm>
        </p:spPr>
        <p:txBody>
          <a:bodyPr/>
          <a:lstStyle/>
          <a:p>
            <a:pPr algn="ctr"/>
            <a:r>
              <a:rPr lang="uk-UA" b="1" dirty="0" smtClean="0"/>
              <a:t>Каракатиці і кальмари</a:t>
            </a:r>
            <a:endParaRPr lang="ru-RU" b="1" dirty="0"/>
          </a:p>
        </p:txBody>
      </p:sp>
      <p:pic>
        <p:nvPicPr>
          <p:cNvPr id="7" name="Содержимое 6" descr="Рисунок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677" y="1117380"/>
            <a:ext cx="8128718" cy="5240578"/>
          </a:xfrm>
        </p:spPr>
      </p:pic>
    </p:spTree>
    <p:extLst>
      <p:ext uri="{BB962C8B-B14F-4D97-AF65-F5344CB8AC3E}">
        <p14:creationId xmlns:p14="http://schemas.microsoft.com/office/powerpoint/2010/main" val="32537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214290"/>
            <a:ext cx="7886700" cy="849296"/>
          </a:xfrm>
        </p:spPr>
        <p:txBody>
          <a:bodyPr/>
          <a:lstStyle/>
          <a:p>
            <a:pPr algn="ctr"/>
            <a:r>
              <a:rPr lang="uk-UA" b="1" dirty="0" smtClean="0"/>
              <a:t>Двостулкові молюски</a:t>
            </a:r>
            <a:endParaRPr lang="ru-RU" b="1" dirty="0"/>
          </a:p>
        </p:txBody>
      </p:sp>
      <p:pic>
        <p:nvPicPr>
          <p:cNvPr id="4" name="Рисунок 3" descr="Bio8_32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67" y="1071546"/>
            <a:ext cx="3559851" cy="5356207"/>
          </a:xfrm>
          <a:prstGeom prst="rect">
            <a:avLst/>
          </a:prstGeom>
        </p:spPr>
      </p:pic>
      <p:pic>
        <p:nvPicPr>
          <p:cNvPr id="6" name="Содержимое 5" descr="Рисунок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81881" y="1000108"/>
            <a:ext cx="4273241" cy="5429288"/>
          </a:xfrm>
        </p:spPr>
      </p:pic>
    </p:spTree>
    <p:extLst>
      <p:ext uri="{BB962C8B-B14F-4D97-AF65-F5344CB8AC3E}">
        <p14:creationId xmlns:p14="http://schemas.microsoft.com/office/powerpoint/2010/main" val="384203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1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2596" y="1142984"/>
            <a:ext cx="4957770" cy="446408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6349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Двостулкові молюски</a:t>
            </a:r>
            <a:endParaRPr lang="ru-RU" b="1" dirty="0"/>
          </a:p>
        </p:txBody>
      </p:sp>
      <p:pic>
        <p:nvPicPr>
          <p:cNvPr id="4" name="Рисунок 3" descr="Bio8_3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739" y="1142984"/>
            <a:ext cx="3230889" cy="3786214"/>
          </a:xfrm>
          <a:prstGeom prst="rect">
            <a:avLst/>
          </a:prstGeom>
        </p:spPr>
      </p:pic>
      <p:pic>
        <p:nvPicPr>
          <p:cNvPr id="10" name="Рисунок 9" descr="050504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596" y="5072074"/>
            <a:ext cx="2857520" cy="1571636"/>
          </a:xfrm>
          <a:prstGeom prst="rect">
            <a:avLst/>
          </a:prstGeom>
        </p:spPr>
      </p:pic>
      <p:pic>
        <p:nvPicPr>
          <p:cNvPr id="11" name="Рисунок 10" descr="-.jpg"/>
          <p:cNvPicPr>
            <a:picLocks noChangeAspect="1"/>
          </p:cNvPicPr>
          <p:nvPr/>
        </p:nvPicPr>
        <p:blipFill>
          <a:blip r:embed="rId5" cstate="print"/>
          <a:srcRect b="10714"/>
          <a:stretch>
            <a:fillRect/>
          </a:stretch>
        </p:blipFill>
        <p:spPr>
          <a:xfrm>
            <a:off x="4727686" y="5072074"/>
            <a:ext cx="2154156" cy="1571636"/>
          </a:xfrm>
          <a:prstGeom prst="rect">
            <a:avLst/>
          </a:prstGeom>
        </p:spPr>
      </p:pic>
      <p:pic>
        <p:nvPicPr>
          <p:cNvPr id="13" name="Рисунок 12" descr="Рисунок3.png"/>
          <p:cNvPicPr>
            <a:picLocks noChangeAspect="1"/>
          </p:cNvPicPr>
          <p:nvPr/>
        </p:nvPicPr>
        <p:blipFill>
          <a:blip r:embed="rId6"/>
          <a:srcRect l="7864" t="5875" r="5527" b="26568"/>
          <a:stretch>
            <a:fillRect/>
          </a:stretch>
        </p:blipFill>
        <p:spPr>
          <a:xfrm>
            <a:off x="7024694" y="5072074"/>
            <a:ext cx="3214710" cy="15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6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9296"/>
          </a:xfrm>
        </p:spPr>
        <p:txBody>
          <a:bodyPr/>
          <a:lstStyle/>
          <a:p>
            <a:r>
              <a:rPr lang="uk-UA" dirty="0" smtClean="0"/>
              <a:t>Різноманітність двостулкових</a:t>
            </a:r>
            <a:endParaRPr lang="ru-RU" dirty="0"/>
          </a:p>
        </p:txBody>
      </p:sp>
      <p:pic>
        <p:nvPicPr>
          <p:cNvPr id="5" name="Содержимое 6" descr="1-t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48" y="1214423"/>
            <a:ext cx="7715304" cy="51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9296"/>
          </a:xfrm>
        </p:spPr>
        <p:txBody>
          <a:bodyPr/>
          <a:lstStyle/>
          <a:p>
            <a:r>
              <a:rPr lang="uk-UA" dirty="0" smtClean="0"/>
              <a:t>Різноманітність двостулкових</a:t>
            </a:r>
            <a:endParaRPr lang="ru-RU" dirty="0"/>
          </a:p>
        </p:txBody>
      </p:sp>
      <p:pic>
        <p:nvPicPr>
          <p:cNvPr id="5" name="Содержимое 6" descr="1-t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48" y="1214422"/>
            <a:ext cx="7715304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849296"/>
          </a:xfrm>
        </p:spPr>
        <p:txBody>
          <a:bodyPr/>
          <a:lstStyle/>
          <a:p>
            <a:pPr algn="ctr"/>
            <a:r>
              <a:rPr lang="uk-UA" b="1" dirty="0" smtClean="0"/>
              <a:t>Черевоногі молюски</a:t>
            </a:r>
            <a:endParaRPr lang="ru-RU" b="1" dirty="0"/>
          </a:p>
        </p:txBody>
      </p:sp>
      <p:pic>
        <p:nvPicPr>
          <p:cNvPr id="4" name="Рисунок 3" descr="img_47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4" y="1285861"/>
            <a:ext cx="4024320" cy="5072097"/>
          </a:xfrm>
          <a:prstGeom prst="rect">
            <a:avLst/>
          </a:prstGeom>
        </p:spPr>
      </p:pic>
      <p:pic>
        <p:nvPicPr>
          <p:cNvPr id="6" name="Содержимое 5" descr="Рисунок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5692" y="1142984"/>
            <a:ext cx="4161747" cy="5214974"/>
          </a:xfrm>
        </p:spPr>
      </p:pic>
    </p:spTree>
    <p:extLst>
      <p:ext uri="{BB962C8B-B14F-4D97-AF65-F5344CB8AC3E}">
        <p14:creationId xmlns:p14="http://schemas.microsoft.com/office/powerpoint/2010/main" val="218815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6910" y="214290"/>
            <a:ext cx="7886700" cy="849296"/>
          </a:xfrm>
        </p:spPr>
        <p:txBody>
          <a:bodyPr/>
          <a:lstStyle/>
          <a:p>
            <a:pPr algn="ctr"/>
            <a:r>
              <a:rPr lang="uk-UA" b="1" dirty="0" smtClean="0"/>
              <a:t>Черевоногі молюски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071546"/>
            <a:ext cx="4143404" cy="5572164"/>
          </a:xfrm>
          <a:solidFill>
            <a:schemeClr val="accent1">
              <a:lumMod val="60000"/>
              <a:lumOff val="40000"/>
              <a:alpha val="57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Більшість черевоногих молюсків харчуються рослинами або органічними  рештками. </a:t>
            </a:r>
          </a:p>
          <a:p>
            <a:r>
              <a:rPr lang="uk-UA" dirty="0" smtClean="0"/>
              <a:t>Хижі і паразитичні форми досить рідкісні. Сірчана кислота в слині дозволяє хижакам розчиняти мушлі і панцирі здобичі. Укус деяких видів отруйний. </a:t>
            </a:r>
          </a:p>
          <a:p>
            <a:r>
              <a:rPr lang="uk-UA" dirty="0" smtClean="0"/>
              <a:t>Різні види класу мешкають на суші (від альпійських високогір'я і тундри до тропічних лісів і пустель) і у воді. </a:t>
            </a:r>
          </a:p>
          <a:p>
            <a:r>
              <a:rPr lang="uk-UA" dirty="0" smtClean="0"/>
              <a:t>Наземні равлики, що живуть кілька років, переносять зиму в закупорених слизом нірках у сплячці. </a:t>
            </a:r>
          </a:p>
        </p:txBody>
      </p:sp>
      <p:pic>
        <p:nvPicPr>
          <p:cNvPr id="4" name="Рисунок 3" descr="img_475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1285860"/>
            <a:ext cx="4300546" cy="300039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96000" y="4643447"/>
            <a:ext cx="4143404" cy="1903737"/>
          </a:xfrm>
          <a:prstGeom prst="rect">
            <a:avLst/>
          </a:prstGeom>
          <a:solidFill>
            <a:schemeClr val="accent1">
              <a:lumMod val="60000"/>
              <a:lumOff val="40000"/>
              <a:alpha val="6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100" dirty="0">
                <a:solidFill>
                  <a:srgbClr val="222222"/>
                </a:solidFill>
                <a:latin typeface="inherit"/>
                <a:cs typeface="Arial" pitchFamily="34" charset="0"/>
              </a:rPr>
              <a:t>Верхній ряд: гігантська </a:t>
            </a:r>
            <a:r>
              <a:rPr lang="uk-UA" sz="2100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ахатина</a:t>
            </a:r>
            <a:r>
              <a:rPr lang="uk-UA" sz="2100" dirty="0">
                <a:solidFill>
                  <a:srgbClr val="222222"/>
                </a:solidFill>
                <a:latin typeface="inherit"/>
                <a:cs typeface="Arial" pitchFamily="34" charset="0"/>
              </a:rPr>
              <a:t>, гранатове блюдечко, великий </a:t>
            </a:r>
            <a:r>
              <a:rPr lang="uk-UA" sz="2100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прудовик</a:t>
            </a:r>
            <a:r>
              <a:rPr lang="uk-UA" sz="2100" dirty="0">
                <a:solidFill>
                  <a:srgbClr val="222222"/>
                </a:solidFill>
                <a:latin typeface="inherit"/>
                <a:cs typeface="Arial" pitchFamily="34" charset="0"/>
              </a:rPr>
              <a:t>, географічний конус. Нижній ряд: </a:t>
            </a:r>
            <a:r>
              <a:rPr lang="uk-UA" sz="2100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теребра</a:t>
            </a:r>
            <a:r>
              <a:rPr lang="uk-UA" sz="2100" dirty="0">
                <a:solidFill>
                  <a:srgbClr val="222222"/>
                </a:solidFill>
                <a:latin typeface="inherit"/>
                <a:cs typeface="Arial" pitchFamily="34" charset="0"/>
              </a:rPr>
              <a:t>, рожеве морське вушко, облямований слимак, розчепірена </a:t>
            </a:r>
            <a:r>
              <a:rPr lang="uk-UA" sz="2100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Філліда</a:t>
            </a:r>
            <a:r>
              <a:rPr lang="uk-UA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073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Головоногі молюски</a:t>
            </a:r>
            <a:endParaRPr lang="ru-RU" b="1" dirty="0"/>
          </a:p>
        </p:txBody>
      </p:sp>
      <p:pic>
        <p:nvPicPr>
          <p:cNvPr id="4" name="Содержимое 3" descr="golovonogie_molluski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588" r="16912"/>
          <a:stretch>
            <a:fillRect/>
          </a:stretch>
        </p:blipFill>
        <p:spPr>
          <a:xfrm>
            <a:off x="1952597" y="1214422"/>
            <a:ext cx="4071965" cy="5286412"/>
          </a:xfrm>
        </p:spPr>
      </p:pic>
      <p:pic>
        <p:nvPicPr>
          <p:cNvPr id="7" name="Содержимое 6" descr="Рисунок1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1034" y="1142984"/>
            <a:ext cx="3909334" cy="5715016"/>
          </a:xfrm>
        </p:spPr>
      </p:pic>
    </p:spTree>
    <p:extLst>
      <p:ext uri="{BB962C8B-B14F-4D97-AF65-F5344CB8AC3E}">
        <p14:creationId xmlns:p14="http://schemas.microsoft.com/office/powerpoint/2010/main" val="43216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809720" y="1071546"/>
            <a:ext cx="8501122" cy="5462366"/>
            <a:chOff x="285720" y="1071546"/>
            <a:chExt cx="8501122" cy="5462366"/>
          </a:xfrm>
        </p:grpSpPr>
        <p:pic>
          <p:nvPicPr>
            <p:cNvPr id="10" name="Содержимое 3" descr="0505041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58" y="1071546"/>
              <a:ext cx="8429684" cy="4214842"/>
            </a:xfrm>
            <a:prstGeom prst="rect">
              <a:avLst/>
            </a:prstGeom>
          </p:spPr>
        </p:pic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285720" y="5214950"/>
              <a:ext cx="8501122" cy="1318962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72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-17457" rIns="0" bIns="-174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Верхній ряд: звичайна каракатиця, кальмар-світлячок, гігантський кальмар, тасманійських </a:t>
              </a:r>
              <a:r>
                <a:rPr kumimoji="0" lang="uk-UA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евпрімна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. Нижній ряд: звичайний </a:t>
              </a:r>
              <a:r>
                <a:rPr kumimoji="0" lang="uk-UA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каракатицекальмар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, літаючий кальмар, атлантичний </a:t>
              </a:r>
              <a:r>
                <a:rPr kumimoji="0" lang="uk-UA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хістотевтіс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, звичайний </a:t>
              </a:r>
              <a:r>
                <a:rPr kumimoji="0" lang="uk-UA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Лоліго</a:t>
              </a:r>
              <a:r>
                <a:rPr kumimoji="0" lang="uk-UA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38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5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146</Words>
  <Application>Microsoft Office PowerPoint</Application>
  <PresentationFormat>Широкоэкранный</PresentationFormat>
  <Paragraphs>14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inherit</vt:lpstr>
      <vt:lpstr>Тема52</vt:lpstr>
      <vt:lpstr>Презентация PowerPoint</vt:lpstr>
      <vt:lpstr>Двостулкові молюски</vt:lpstr>
      <vt:lpstr>Двостулкові молюски</vt:lpstr>
      <vt:lpstr>Різноманітність двостулкових</vt:lpstr>
      <vt:lpstr>Різноманітність двостулкових</vt:lpstr>
      <vt:lpstr>Черевоногі молюски</vt:lpstr>
      <vt:lpstr>Черевоногі молюски</vt:lpstr>
      <vt:lpstr>Головоногі молюски</vt:lpstr>
      <vt:lpstr>Презентация PowerPoint</vt:lpstr>
      <vt:lpstr>Каракатиці і кальмари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Варава</dc:creator>
  <cp:lastModifiedBy>Варава</cp:lastModifiedBy>
  <cp:revision>7</cp:revision>
  <dcterms:created xsi:type="dcterms:W3CDTF">2020-12-04T07:16:49Z</dcterms:created>
  <dcterms:modified xsi:type="dcterms:W3CDTF">2020-12-04T07:43:57Z</dcterms:modified>
</cp:coreProperties>
</file>