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43" autoAdjust="0"/>
  </p:normalViewPr>
  <p:slideViewPr>
    <p:cSldViewPr snapToGrid="0">
      <p:cViewPr varScale="1">
        <p:scale>
          <a:sx n="45" d="100"/>
          <a:sy n="45" d="100"/>
        </p:scale>
        <p:origin x="60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1F277-9457-449C-A7A3-C3D821330252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65C8F-587E-4F2B-AC9A-F29D51C6B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393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A4F8F92-FB41-4FD4-9239-87C4C4E1A011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C47274A-3D9D-4A70-B6A3-CD007F797FB6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33856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8F92-FB41-4FD4-9239-87C4C4E1A011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274A-3D9D-4A70-B6A3-CD007F797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36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8F92-FB41-4FD4-9239-87C4C4E1A011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274A-3D9D-4A70-B6A3-CD007F797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924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8F92-FB41-4FD4-9239-87C4C4E1A011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274A-3D9D-4A70-B6A3-CD007F797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728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A4F8F92-FB41-4FD4-9239-87C4C4E1A011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C47274A-3D9D-4A70-B6A3-CD007F797FB6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499930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8F92-FB41-4FD4-9239-87C4C4E1A011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274A-3D9D-4A70-B6A3-CD007F797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11431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8F92-FB41-4FD4-9239-87C4C4E1A011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274A-3D9D-4A70-B6A3-CD007F797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28806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8F92-FB41-4FD4-9239-87C4C4E1A011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274A-3D9D-4A70-B6A3-CD007F797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721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8F92-FB41-4FD4-9239-87C4C4E1A011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7274A-3D9D-4A70-B6A3-CD007F797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3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DA4F8F92-FB41-4FD4-9239-87C4C4E1A011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BC47274A-3D9D-4A70-B6A3-CD007F797FB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48299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DA4F8F92-FB41-4FD4-9239-87C4C4E1A011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BC47274A-3D9D-4A70-B6A3-CD007F797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2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A4F8F92-FB41-4FD4-9239-87C4C4E1A011}" type="datetimeFigureOut">
              <a:rPr lang="ru-RU" smtClean="0"/>
              <a:t>23.03.2020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C47274A-3D9D-4A70-B6A3-CD007F797FB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037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Эволюция органического мира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2577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Молекулярно-генетические доказательства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Универсальность генетического кода, </a:t>
            </a:r>
          </a:p>
          <a:p>
            <a:r>
              <a:rPr lang="ru-RU" dirty="0" smtClean="0"/>
              <a:t>химического состава мембран,</a:t>
            </a:r>
          </a:p>
          <a:p>
            <a:r>
              <a:rPr lang="ru-RU" dirty="0" smtClean="0"/>
              <a:t> строение белков из 20 «волшебных» </a:t>
            </a:r>
          </a:p>
          <a:p>
            <a:pPr marL="0" indent="0">
              <a:buNone/>
            </a:pPr>
            <a:r>
              <a:rPr lang="ru-RU" dirty="0" smtClean="0"/>
              <a:t>аминокислот, </a:t>
            </a:r>
          </a:p>
          <a:p>
            <a:r>
              <a:rPr lang="ru-RU" dirty="0" smtClean="0"/>
              <a:t>сходство белкового состава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826102" y="1825625"/>
            <a:ext cx="4527698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   эти признаки          являются доказательствами общности происхождения жизни на Земле</a:t>
            </a:r>
            <a:endParaRPr lang="ru-RU" dirty="0"/>
          </a:p>
        </p:txBody>
      </p:sp>
      <p:sp>
        <p:nvSpPr>
          <p:cNvPr id="4" name="Правая фигурная скобка 3"/>
          <p:cNvSpPr/>
          <p:nvPr/>
        </p:nvSpPr>
        <p:spPr>
          <a:xfrm rot="10800000" flipH="1">
            <a:off x="5011479" y="2133599"/>
            <a:ext cx="1658679" cy="23552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4641274"/>
            <a:ext cx="9296400" cy="1535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35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Молекулярная филогенетика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251678" y="1468584"/>
            <a:ext cx="10178322" cy="108065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Изучает генетическое родство различных групп организмов на основе молекулярно-генетических исследований РНК, ДНК, белков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709" y="2781299"/>
            <a:ext cx="7772400" cy="364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9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Теория эволюции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399310"/>
            <a:ext cx="10178322" cy="1496290"/>
          </a:xfrm>
        </p:spPr>
        <p:txBody>
          <a:bodyPr>
            <a:noAutofit/>
          </a:bodyPr>
          <a:lstStyle/>
          <a:p>
            <a:r>
              <a:rPr lang="ru-RU" sz="2400" dirty="0" smtClean="0"/>
              <a:t>система обобщенных знаний, объясняет механизмы изменений живых организмов, их сообществ и причины образования биоразнообразия на Земле в процессе эволюции.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802" y="2891442"/>
            <a:ext cx="5708073" cy="3399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060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Начало  ХІХ в. Первые эволюционные теории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2111289"/>
            <a:ext cx="10178322" cy="376830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Эразм Дарвин</a:t>
            </a:r>
          </a:p>
          <a:p>
            <a:r>
              <a:rPr lang="ru-RU" sz="2400" dirty="0" smtClean="0"/>
              <a:t>Жан Батист Ламарк</a:t>
            </a:r>
          </a:p>
          <a:p>
            <a:r>
              <a:rPr lang="ru-RU" sz="2400" dirty="0" smtClean="0"/>
              <a:t>Чарльз Дарвин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727" y="2733499"/>
            <a:ext cx="2185988" cy="28969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6604" y="3852807"/>
            <a:ext cx="2369128" cy="27213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255" y="1849183"/>
            <a:ext cx="3333750" cy="4467225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3325091" y="2479964"/>
            <a:ext cx="4892164" cy="27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823855" y="2978727"/>
            <a:ext cx="1440872" cy="637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6" idx="0"/>
          </p:cNvCxnSpPr>
          <p:nvPr/>
        </p:nvCxnSpPr>
        <p:spPr>
          <a:xfrm>
            <a:off x="2521527" y="3449782"/>
            <a:ext cx="599641" cy="403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1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Теории эволюционной биологии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731819"/>
            <a:ext cx="10178322" cy="2230581"/>
          </a:xfrm>
        </p:spPr>
        <p:txBody>
          <a:bodyPr>
            <a:normAutofit/>
          </a:bodyPr>
          <a:lstStyle/>
          <a:p>
            <a:endParaRPr lang="ru-RU" sz="2400" dirty="0" smtClean="0"/>
          </a:p>
          <a:p>
            <a:r>
              <a:rPr lang="ru-RU" sz="2400" b="1" dirty="0" smtClean="0">
                <a:solidFill>
                  <a:srgbClr val="FF0000"/>
                </a:solidFill>
              </a:rPr>
              <a:t>телеологические концепции эволюции </a:t>
            </a:r>
            <a:r>
              <a:rPr lang="ru-RU" sz="2400" dirty="0" smtClean="0"/>
              <a:t>- эволюция органического мира происходит не случайно, а по определенной программе, заложенной в каком неизвестном нам генетическом коде Вселенной или же в творческой идеи ее Творца;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346" y="3962400"/>
            <a:ext cx="5140036" cy="25866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86601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0114" y="124691"/>
            <a:ext cx="10178322" cy="3394364"/>
          </a:xfrm>
        </p:spPr>
        <p:txBody>
          <a:bodyPr>
            <a:normAutofit lnSpcReduction="10000"/>
          </a:bodyPr>
          <a:lstStyle/>
          <a:p>
            <a:endParaRPr lang="ru-RU" sz="2400" dirty="0" smtClean="0"/>
          </a:p>
          <a:p>
            <a:r>
              <a:rPr lang="ru-RU" sz="2400" b="1" dirty="0" smtClean="0">
                <a:solidFill>
                  <a:srgbClr val="FF0000"/>
                </a:solidFill>
              </a:rPr>
              <a:t>теория эволюции Ламарка </a:t>
            </a:r>
            <a:r>
              <a:rPr lang="ru-RU" sz="2400" dirty="0" smtClean="0"/>
              <a:t>- представление об эволюции как ступенчатый развитие живого от простого к сложному. Факторами эволюции по Ламарку являются: 1) внутреннее стремление к совершенствованию; 2) прямое влияние условий среды через упражнения или </a:t>
            </a:r>
            <a:r>
              <a:rPr lang="ru-RU" sz="2400" dirty="0" err="1" smtClean="0"/>
              <a:t>невправляння</a:t>
            </a:r>
            <a:r>
              <a:rPr lang="ru-RU" sz="2400" dirty="0" smtClean="0"/>
              <a:t> органов определяет изменчивость организмов; 3) наследуются только приобретенные при жизни особей полезные признаки;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524" y="3380941"/>
            <a:ext cx="6667500" cy="317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296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Эволюция -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7714" y="1634837"/>
            <a:ext cx="4747341" cy="468283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Количественные и качественные изменения живого в течение длительных временных промежутков</a:t>
            </a:r>
          </a:p>
          <a:p>
            <a:r>
              <a:rPr lang="ru-RU" sz="2800" dirty="0" smtClean="0"/>
              <a:t>Ввел швейцарский натуралист Шарль Бонне в 1762 году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019" y="1634837"/>
            <a:ext cx="5905500" cy="36861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74421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Признаки биологической эволюции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8443" y="1874517"/>
            <a:ext cx="7573668" cy="481722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Необратимость</a:t>
            </a:r>
            <a:r>
              <a:rPr lang="ru-RU" sz="2400" dirty="0" smtClean="0"/>
              <a:t> («Вид, который исчез, никогда не может появиться снова, даже если бы снова повторились абсолютно тождественны условия жизни - органические и неорганические». </a:t>
            </a:r>
            <a:r>
              <a:rPr lang="ru-RU" sz="2400" dirty="0" err="1" smtClean="0"/>
              <a:t>Ч.Дарвин</a:t>
            </a:r>
            <a:r>
              <a:rPr lang="ru-RU" sz="2400" dirty="0" smtClean="0"/>
              <a:t>)</a:t>
            </a:r>
          </a:p>
          <a:p>
            <a:r>
              <a:rPr lang="ru-RU" sz="2400" b="1" dirty="0" smtClean="0"/>
              <a:t>Направленность</a:t>
            </a:r>
            <a:r>
              <a:rPr lang="ru-RU" sz="2400" dirty="0" smtClean="0"/>
              <a:t> эволюции на приспособление организмов к изменениям действия тех или иных факторов</a:t>
            </a:r>
          </a:p>
          <a:p>
            <a:r>
              <a:rPr lang="ru-RU" sz="2400" b="1" dirty="0" err="1" smtClean="0"/>
              <a:t>Уровневость</a:t>
            </a:r>
            <a:r>
              <a:rPr lang="ru-RU" sz="2400" dirty="0" smtClean="0"/>
              <a:t> эволюции, прослеживается на каждом из уровней организации жизни: молекулярном, клеточном, организменном, популяционно-видовом, </a:t>
            </a:r>
            <a:r>
              <a:rPr lang="ru-RU" sz="2400" dirty="0" err="1" smtClean="0"/>
              <a:t>биогеоценозному</a:t>
            </a:r>
            <a:r>
              <a:rPr lang="ru-RU" sz="2400" dirty="0" smtClean="0"/>
              <a:t> и биосферном.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727" y="1128452"/>
            <a:ext cx="3491346" cy="2404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0" y="3627811"/>
            <a:ext cx="3879274" cy="1165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1273" y="5025042"/>
            <a:ext cx="3352800" cy="1595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0501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Развитие эволюционных взглядов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9818" y="1874517"/>
            <a:ext cx="5375564" cy="4650974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Стихийный материализм - античные философы (Гераклит, </a:t>
            </a:r>
            <a:r>
              <a:rPr lang="ru-RU" sz="2400" dirty="0" err="1" smtClean="0"/>
              <a:t>Демокрит</a:t>
            </a:r>
            <a:r>
              <a:rPr lang="ru-RU" sz="2400" dirty="0" smtClean="0"/>
              <a:t>) высказывали идею единства природы</a:t>
            </a:r>
          </a:p>
          <a:p>
            <a:r>
              <a:rPr lang="ru-RU" sz="2400" dirty="0" smtClean="0"/>
              <a:t>Метафизика – учение о сверхъестественной природе бытия</a:t>
            </a:r>
          </a:p>
          <a:p>
            <a:r>
              <a:rPr lang="ru-RU" sz="2400" dirty="0" smtClean="0"/>
              <a:t>Креационизм - взгляды о том, что мир и разные формы жизни на Земле созданы свыше, сверхъестественной силой в процессе актов творения</a:t>
            </a:r>
          </a:p>
          <a:p>
            <a:r>
              <a:rPr lang="ru-RU" sz="2400" dirty="0" smtClean="0"/>
              <a:t>Трансформизм – идеи изменяемости живого</a:t>
            </a:r>
          </a:p>
          <a:p>
            <a:r>
              <a:rPr lang="ru-RU" sz="2400" dirty="0" smtClean="0"/>
              <a:t>Эволюционизм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236" y="1128451"/>
            <a:ext cx="1690255" cy="16563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182" y="1128451"/>
            <a:ext cx="1662545" cy="16563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781" y="2964872"/>
            <a:ext cx="4741718" cy="1898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0473" y="5043054"/>
            <a:ext cx="5888182" cy="1662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6605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Эволюционная биология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3132" y="1496293"/>
            <a:ext cx="10178322" cy="119149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наука о причинах, движущих силах, механизмы и закономерности исторического развития органического мира.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309" y="2570019"/>
            <a:ext cx="8243456" cy="4038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3056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Эволюционная биология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1569" y="1385455"/>
            <a:ext cx="3791377" cy="5084618"/>
          </a:xfrm>
        </p:spPr>
        <p:txBody>
          <a:bodyPr>
            <a:noAutofit/>
          </a:bodyPr>
          <a:lstStyle/>
          <a:p>
            <a:r>
              <a:rPr lang="ru-RU" sz="2400" dirty="0" smtClean="0"/>
              <a:t> сформировалась на основе: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 палеонтологии,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сравнительной анатомии,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эмбриологии,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систематики,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генетики,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экологии,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 молекулярной биологии.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345" y="1385455"/>
            <a:ext cx="3158837" cy="1492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6834" y="1128451"/>
            <a:ext cx="3343275" cy="1881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8337" y="3257551"/>
            <a:ext cx="2051771" cy="2814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4558" y="3173642"/>
            <a:ext cx="3857624" cy="15001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871" y="3257552"/>
            <a:ext cx="1444776" cy="15859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460" y="5090859"/>
            <a:ext cx="2572187" cy="15283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819" y="4843464"/>
            <a:ext cx="2224951" cy="1832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03425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Направления исследований эволюционных процессов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1653" y="1874517"/>
            <a:ext cx="7149372" cy="48263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1) молекулярно-биологический (анализ молекулярной эволюции белков и нуклеиновых кислот) </a:t>
            </a:r>
          </a:p>
          <a:p>
            <a:pPr marL="0" indent="0">
              <a:buNone/>
            </a:pPr>
            <a:r>
              <a:rPr lang="ru-RU" sz="2400" dirty="0" smtClean="0"/>
              <a:t>2) генетико-экологический (исследование микроэволюционных процессов на уровне популяций, видов, экосистем и биосферы с помощью методов популяционной генетики и экологии); </a:t>
            </a:r>
          </a:p>
          <a:p>
            <a:pPr marL="0" indent="0">
              <a:buNone/>
            </a:pPr>
            <a:r>
              <a:rPr lang="ru-RU" sz="2400" dirty="0" smtClean="0"/>
              <a:t>3) эволюционно-морфологический (исследования эволюционных процессов методами палеонтологии, сравнительной анатомии, эмбриологии).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3799" y="1874517"/>
            <a:ext cx="4086225" cy="2025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1" y="3699078"/>
            <a:ext cx="3757612" cy="1693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417" y="5056909"/>
            <a:ext cx="3449347" cy="16439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4477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Доказательства эволюции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0842" y="1361899"/>
            <a:ext cx="10178322" cy="1025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- научные данные, подтверждающие историческое развитие всех живых существ на Земле.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493" y="2387134"/>
            <a:ext cx="9268692" cy="4184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18545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Палеонтологические доказательства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112221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изучают вымершие организмы, их вид и биологические особенности, на основе чего восстанавливают ход эволюции.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618" y="3408217"/>
            <a:ext cx="6927273" cy="3020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1164308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690</TotalTime>
  <Words>453</Words>
  <Application>Microsoft Office PowerPoint</Application>
  <PresentationFormat>Широкоэкранный</PresentationFormat>
  <Paragraphs>55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Corbel</vt:lpstr>
      <vt:lpstr>Gill Sans MT</vt:lpstr>
      <vt:lpstr>Impact</vt:lpstr>
      <vt:lpstr>Wingdings</vt:lpstr>
      <vt:lpstr>Badge</vt:lpstr>
      <vt:lpstr>Эволюция органического мира</vt:lpstr>
      <vt:lpstr>Эволюция -</vt:lpstr>
      <vt:lpstr>Признаки биологической эволюции</vt:lpstr>
      <vt:lpstr>Развитие эволюционных взглядов</vt:lpstr>
      <vt:lpstr>Эволюционная биология</vt:lpstr>
      <vt:lpstr>Эволюционная биология</vt:lpstr>
      <vt:lpstr>Направления исследований эволюционных процессов</vt:lpstr>
      <vt:lpstr>Доказательства эволюции </vt:lpstr>
      <vt:lpstr>Палеонтологические доказательства</vt:lpstr>
      <vt:lpstr>Молекулярно-генетические доказательства</vt:lpstr>
      <vt:lpstr>Молекулярная филогенетика </vt:lpstr>
      <vt:lpstr>Теория эволюции</vt:lpstr>
      <vt:lpstr>Начало  ХІХ в. Первые эволюционные теории</vt:lpstr>
      <vt:lpstr>Теории эволюционной биологии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Эволюция органического мира</dc:title>
  <dc:creator>Варава</dc:creator>
  <cp:lastModifiedBy>Варава</cp:lastModifiedBy>
  <cp:revision>30</cp:revision>
  <dcterms:created xsi:type="dcterms:W3CDTF">2020-03-22T17:32:55Z</dcterms:created>
  <dcterms:modified xsi:type="dcterms:W3CDTF">2020-03-23T17:21:37Z</dcterms:modified>
</cp:coreProperties>
</file>