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5.png"/><Relationship Id="rId18" Type="http://schemas.microsoft.com/office/2007/relationships/hdphoto" Target="../media/hdphoto11.wdp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17" Type="http://schemas.openxmlformats.org/officeDocument/2006/relationships/image" Target="../media/image17.png"/><Relationship Id="rId2" Type="http://schemas.openxmlformats.org/officeDocument/2006/relationships/image" Target="../media/image5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24" Type="http://schemas.microsoft.com/office/2007/relationships/hdphoto" Target="../media/hdphoto14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openxmlformats.org/officeDocument/2006/relationships/image" Target="../media/image10.jpg"/><Relationship Id="rId9" Type="http://schemas.openxmlformats.org/officeDocument/2006/relationships/image" Target="../media/image13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Травлення </a:t>
            </a:r>
            <a:br>
              <a:rPr lang="uk-UA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 шлунку</a:t>
            </a:r>
            <a:endParaRPr lang="uk-UA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b="1847"/>
          <a:stretch/>
        </p:blipFill>
        <p:spPr>
          <a:xfrm>
            <a:off x="1331640" y="2552677"/>
            <a:ext cx="6480720" cy="41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16824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Причини виразкової хвороби шлунку</a:t>
            </a:r>
            <a:endParaRPr lang="uk-UA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7" y="1628800"/>
            <a:ext cx="2935975" cy="30963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7" y="4797152"/>
            <a:ext cx="2953142" cy="1821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339520" y="1675345"/>
            <a:ext cx="5408943" cy="103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2005р. Нобелівська премія з медицини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6854" y="4898171"/>
            <a:ext cx="561604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Helicobacter pylori </a:t>
            </a:r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5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(від лат. спіралевидна бактерія), що живе у  воротаревій частині шлунку</a:t>
            </a:r>
            <a:endParaRPr lang="uk-UA" sz="25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9519" y="2693113"/>
            <a:ext cx="5240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Р.Воррен, Б.Маршалл, австралійські </a:t>
            </a:r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вчені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9520" y="3717032"/>
            <a:ext cx="572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більшість </a:t>
            </a:r>
            <a:r>
              <a:rPr lang="uk-UA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причин виразкової </a:t>
            </a:r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хвороби </a:t>
            </a:r>
            <a:r>
              <a:rPr lang="uk-UA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шлунку є бактерії</a:t>
            </a:r>
          </a:p>
        </p:txBody>
      </p:sp>
    </p:spTree>
    <p:extLst>
      <p:ext uri="{BB962C8B-B14F-4D97-AF65-F5344CB8AC3E}">
        <p14:creationId xmlns:p14="http://schemas.microsoft.com/office/powerpoint/2010/main" val="330703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44816" cy="136815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Якщо хочеться щось з’їсти на ніч</a:t>
            </a:r>
            <a:endParaRPr lang="uk-UA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1732468"/>
            <a:ext cx="8640960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Напевно, у кожного з нас таке було: засиділися допізна і начебто вже спати пора, але раптом так захотілося щось з'їсти... І хоча майже всі дієтологи радять утриматися від спокуси, іноді все ж можна себе побалувати. Але з розумом. Добре підійдуть ті продукти, які швидко покинуть шлунок, можливо, ще до того, як ви ляжете в ліжко</a:t>
            </a:r>
            <a:r>
              <a:rPr lang="uk-UA" sz="22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  <a:endParaRPr lang="uk-UA" sz="22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669" y="3953938"/>
            <a:ext cx="4216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Час травлення продуктів: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бульйон — 20-40 хв.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помідор — 30-40 хв.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огірок — 30-40 хв.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ківі — 20-30 хв.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шматочок нежирної риби (наприклад тріски) — 30 хв.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6" y="4077072"/>
            <a:ext cx="225950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797" r="4926" b="4204"/>
          <a:stretch/>
        </p:blipFill>
        <p:spPr bwMode="auto">
          <a:xfrm>
            <a:off x="4472924" y="4077072"/>
            <a:ext cx="213843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7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514" y="404664"/>
            <a:ext cx="8432965" cy="16847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Багато хто сприймає шлунок, як «мішок», заповнений рідинами і ферментами, але насправді, це дуже складний орган…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4535" y="1988839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Мартін Стокс, </a:t>
            </a:r>
          </a:p>
          <a:p>
            <a:pPr marL="0" indent="0" algn="r">
              <a:buFont typeface="Arial" pitchFamily="34" charset="0"/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представник компанії </a:t>
            </a:r>
          </a:p>
          <a:p>
            <a:pPr marL="0" indent="0" algn="r">
              <a:buFont typeface="Arial" pitchFamily="34" charset="0"/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«Плант Біосайенсіс» 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660380"/>
            <a:ext cx="8712967" cy="2080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Протягом 10 років фахівці науково-дослідного інституту продовольства в графстві Норфолк (Англія) працювали над створенням штучного шлунку</a:t>
            </a:r>
            <a:r>
              <a:rPr lang="uk-UA" b="1" dirty="0">
                <a:solidFill>
                  <a:srgbClr val="000066"/>
                </a:solidFill>
                <a:latin typeface="Comic Sans MS" panose="030F0702030302020204" pitchFamily="66" charset="0"/>
              </a:rPr>
              <a:t>.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Компанія «</a:t>
            </a:r>
            <a:r>
              <a:rPr lang="uk-UA" b="1" dirty="0">
                <a:solidFill>
                  <a:srgbClr val="000066"/>
                </a:solidFill>
                <a:latin typeface="Comic Sans MS" panose="030F0702030302020204" pitchFamily="66" charset="0"/>
              </a:rPr>
              <a:t>Плант Біосайенсіс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» представляє цей прилад на ринку 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7084" b="7554"/>
          <a:stretch/>
        </p:blipFill>
        <p:spPr>
          <a:xfrm>
            <a:off x="461817" y="2000741"/>
            <a:ext cx="4146185" cy="25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84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Шлунок (</a:t>
            </a:r>
            <a:r>
              <a:rPr lang="en-US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Gaster)</a:t>
            </a: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812" y="1235650"/>
            <a:ext cx="4662226" cy="103671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Розширена частина травного каналу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0372" y="2176264"/>
            <a:ext cx="5054299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Між стравоходом і тонким кишечником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8441" y="3997409"/>
            <a:ext cx="4422716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Довжина шлунка – 21-25 см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1851" y="4941168"/>
            <a:ext cx="5000229" cy="1411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Об’єм шлунка у дорослої людини близько 2 л, може збільшуватись до  5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л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8441" y="3068960"/>
            <a:ext cx="5075724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Під діафрагмою в лівій частині живота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73892"/>
            <a:ext cx="3481387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5904656" cy="5299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255" y="188640"/>
            <a:ext cx="7566799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Будова шлунку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254460"/>
            <a:ext cx="3542791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Стінки шлунка</a:t>
            </a:r>
            <a:endParaRPr lang="uk-UA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24128" y="1772816"/>
            <a:ext cx="2520283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← </a:t>
            </a:r>
            <a:r>
              <a:rPr lang="uk-UA" sz="2400" b="1" u="sng" dirty="0" smtClean="0">
                <a:solidFill>
                  <a:srgbClr val="000066"/>
                </a:solidFill>
                <a:latin typeface="Comic Sans MS" panose="030F0702030302020204" pitchFamily="66" charset="0"/>
                <a:cs typeface="Times New Roman"/>
              </a:rPr>
              <a:t>з</a:t>
            </a:r>
            <a:r>
              <a:rPr lang="uk-UA" sz="2400" b="1" u="sng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овнішня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оболонка</a:t>
            </a:r>
            <a:endParaRPr lang="uk-UA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5616" y="2412612"/>
            <a:ext cx="2808312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м’яз-затискач </a:t>
            </a:r>
            <a:r>
              <a:rPr lang="uk-UA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→</a:t>
            </a:r>
            <a:endParaRPr lang="uk-UA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12160" y="2809528"/>
            <a:ext cx="2858895" cy="1843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← </a:t>
            </a:r>
            <a:r>
              <a:rPr lang="uk-UA" sz="2800" b="1" u="sng" dirty="0" smtClean="0">
                <a:solidFill>
                  <a:srgbClr val="000066"/>
                </a:solidFill>
                <a:latin typeface="Comic Sans MS" panose="030F0702030302020204" pitchFamily="66" charset="0"/>
                <a:cs typeface="Times New Roman"/>
              </a:rPr>
              <a:t>середня</a:t>
            </a:r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оболонка:</a:t>
            </a:r>
          </a:p>
          <a:p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повздовжні м’язи</a:t>
            </a:r>
          </a:p>
          <a:p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колові м’язи</a:t>
            </a:r>
          </a:p>
          <a:p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косі м’язи</a:t>
            </a:r>
            <a:endParaRPr lang="uk-UA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36096" y="4667626"/>
            <a:ext cx="2520283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← </a:t>
            </a:r>
            <a:r>
              <a:rPr lang="uk-UA" sz="2400" b="1" u="sng" dirty="0" smtClean="0">
                <a:solidFill>
                  <a:srgbClr val="000066"/>
                </a:solidFill>
                <a:latin typeface="Comic Sans MS" panose="030F0702030302020204" pitchFamily="66" charset="0"/>
                <a:cs typeface="Times New Roman"/>
              </a:rPr>
              <a:t>внутрішня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  оболонка</a:t>
            </a:r>
            <a:endParaRPr lang="uk-UA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539552" y="3731332"/>
            <a:ext cx="2376264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м’яз-затискач (воротар)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                   ↓</a:t>
            </a:r>
            <a:endParaRPr lang="uk-UA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97950" cy="157018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Основні процеси в шлунку</a:t>
            </a:r>
            <a:endParaRPr lang="uk-UA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140" y="1916832"/>
            <a:ext cx="3207560" cy="79208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хімічна обробка їжі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06893" y="2641023"/>
            <a:ext cx="3177443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фізична обробка їжі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79995" y="4769371"/>
            <a:ext cx="3253463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переміщення їжі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04119" y="3418543"/>
            <a:ext cx="3253463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знезараження їжі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28140" y="4077072"/>
            <a:ext cx="330531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всмоктування компонентів їжі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3100" y="5661248"/>
            <a:ext cx="866530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Травлення може відбуватися за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=36-37˚С за наявності хлоридної кислоти (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HCl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36"/>
          <a:stretch/>
        </p:blipFill>
        <p:spPr>
          <a:xfrm>
            <a:off x="440369" y="1782121"/>
            <a:ext cx="5040560" cy="39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71" y="116632"/>
            <a:ext cx="8696857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Шлунковий сік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17" y="1213179"/>
            <a:ext cx="4978896" cy="410437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прозора рідина;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23" y="3910740"/>
            <a:ext cx="1754775" cy="1754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317" y="1611001"/>
            <a:ext cx="3163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0,5-2,0 л </a:t>
            </a:r>
            <a:r>
              <a:rPr lang="uk-UA" sz="2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за добу;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1661" y="112474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Травні залози</a:t>
            </a:r>
            <a:endParaRPr lang="uk-UA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3636" y="1610209"/>
            <a:ext cx="37923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Головні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→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ферменти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пепсин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  <a:cs typeface="Times New Roman"/>
              </a:rPr>
              <a:t>→ Б </a:t>
            </a:r>
            <a:endParaRPr lang="uk-UA" b="1" dirty="0" smtClean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ліпаза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  <a:cs typeface="Times New Roman"/>
              </a:rPr>
              <a:t>→ Ж молока</a:t>
            </a:r>
            <a:endParaRPr lang="uk-UA" b="1" dirty="0" smtClean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хімозин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  <a:cs typeface="Times New Roman"/>
              </a:rPr>
              <a:t>→ зсідання молока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3049" y="4574608"/>
            <a:ext cx="35283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Додаткові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→ </a:t>
            </a:r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слиз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обволікування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захист (муцин)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фактор Касла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7946" y="2835349"/>
            <a:ext cx="3520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Обкладові</a:t>
            </a:r>
            <a:r>
              <a:rPr lang="uk-UA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→ </a:t>
            </a: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HCl</a:t>
            </a:r>
            <a:endParaRPr lang="uk-UA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набрякання білків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знезараження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рухова активність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активація ферментів: пепсиноген </a:t>
            </a:r>
            <a:r>
              <a:rPr lang="uk-UA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→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пепсин  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17" y="5758439"/>
            <a:ext cx="8668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Шлункове </a:t>
            </a:r>
            <a:r>
              <a:rPr lang="uk-UA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соковиділення залежить від виду їжі, вмісту в ній тих чи інших компонентів. На білкову їжу 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потрібно </a:t>
            </a:r>
            <a:r>
              <a:rPr lang="uk-UA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більше соляної кислоти і пепсину. Рослинна їжа знижує активність шлун­кового соку.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317" y="2033303"/>
            <a:ext cx="46842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у шлунку всмоктуються в кров алкоголь та деяких </a:t>
            </a:r>
            <a:r>
              <a:rPr lang="uk-UA" sz="22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ліків</a:t>
            </a:r>
            <a:endParaRPr lang="uk-UA" sz="22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860" y="2802744"/>
            <a:ext cx="4684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харчова грудка у шлунку перетворюється на хімус – кремоподібну масу</a:t>
            </a:r>
            <a:endParaRPr lang="uk-UA" sz="22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r="6105" b="1511"/>
          <a:stretch/>
        </p:blipFill>
        <p:spPr>
          <a:xfrm>
            <a:off x="273860" y="3919690"/>
            <a:ext cx="2962276" cy="17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Тривалість перебування їжі в шлунку</a:t>
            </a:r>
            <a:endParaRPr lang="uk-UA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529906"/>
            <a:ext cx="185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30-60 хв. </a:t>
            </a: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Фрукти і ягоди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37" y="1652813"/>
            <a:ext cx="4680520" cy="31203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2"/>
          <a:stretch/>
        </p:blipFill>
        <p:spPr bwMode="auto">
          <a:xfrm>
            <a:off x="477728" y="3335120"/>
            <a:ext cx="1296144" cy="5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2209902" y="4893163"/>
            <a:ext cx="1632876" cy="10095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1 - 4 год.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Молочні продукти 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1693" r="19133"/>
          <a:stretch/>
        </p:blipFill>
        <p:spPr>
          <a:xfrm>
            <a:off x="2695177" y="5938594"/>
            <a:ext cx="608728" cy="783125"/>
          </a:xfrm>
          <a:prstGeom prst="rect">
            <a:avLst/>
          </a:prstGeom>
        </p:spPr>
      </p:pic>
      <p:sp>
        <p:nvSpPr>
          <p:cNvPr id="15" name="Объект 3"/>
          <p:cNvSpPr txBox="1">
            <a:spLocks/>
          </p:cNvSpPr>
          <p:nvPr/>
        </p:nvSpPr>
        <p:spPr>
          <a:xfrm>
            <a:off x="3863312" y="4900290"/>
            <a:ext cx="1966639" cy="10095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– 3,5 год.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Борошняні вироби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91" y="5953798"/>
            <a:ext cx="1118098" cy="716851"/>
          </a:xfrm>
          <a:prstGeom prst="rect">
            <a:avLst/>
          </a:prstGeom>
        </p:spPr>
      </p:pic>
      <p:sp>
        <p:nvSpPr>
          <p:cNvPr id="17" name="Объект 3"/>
          <p:cNvSpPr txBox="1">
            <a:spLocks/>
          </p:cNvSpPr>
          <p:nvPr/>
        </p:nvSpPr>
        <p:spPr>
          <a:xfrm>
            <a:off x="314406" y="2755017"/>
            <a:ext cx="163287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60-80 хв. </a:t>
            </a: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Крупи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7" y="2154858"/>
            <a:ext cx="1286055" cy="600159"/>
          </a:xfrm>
          <a:prstGeom prst="rect">
            <a:avLst/>
          </a:prstGeom>
        </p:spPr>
      </p:pic>
      <p:sp>
        <p:nvSpPr>
          <p:cNvPr id="19" name="Объект 3"/>
          <p:cNvSpPr txBox="1">
            <a:spLocks/>
          </p:cNvSpPr>
          <p:nvPr/>
        </p:nvSpPr>
        <p:spPr>
          <a:xfrm>
            <a:off x="309362" y="3917589"/>
            <a:ext cx="163287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15-40 хв. </a:t>
            </a: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Рідини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7" y="4556503"/>
            <a:ext cx="1242698" cy="639102"/>
          </a:xfrm>
          <a:prstGeom prst="rect">
            <a:avLst/>
          </a:prstGeom>
        </p:spPr>
      </p:pic>
      <p:sp>
        <p:nvSpPr>
          <p:cNvPr id="21" name="Объект 3"/>
          <p:cNvSpPr txBox="1">
            <a:spLocks/>
          </p:cNvSpPr>
          <p:nvPr/>
        </p:nvSpPr>
        <p:spPr>
          <a:xfrm>
            <a:off x="179512" y="5195605"/>
            <a:ext cx="203039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30 хв. – 3 год. 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Овочі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8" y="5897762"/>
            <a:ext cx="1296144" cy="642716"/>
          </a:xfrm>
          <a:prstGeom prst="rect">
            <a:avLst/>
          </a:prstGeom>
        </p:spPr>
      </p:pic>
      <p:sp>
        <p:nvSpPr>
          <p:cNvPr id="23" name="Объект 3"/>
          <p:cNvSpPr txBox="1">
            <a:spLocks/>
          </p:cNvSpPr>
          <p:nvPr/>
        </p:nvSpPr>
        <p:spPr>
          <a:xfrm>
            <a:off x="7020272" y="1650104"/>
            <a:ext cx="1966639" cy="10095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0.5 – 3 год.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Риба і морепродукти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42" y="2658751"/>
            <a:ext cx="1409897" cy="676369"/>
          </a:xfrm>
          <a:prstGeom prst="rect">
            <a:avLst/>
          </a:prstGeom>
        </p:spPr>
      </p:pic>
      <p:sp>
        <p:nvSpPr>
          <p:cNvPr id="26" name="Объект 3"/>
          <p:cNvSpPr txBox="1">
            <a:spLocks/>
          </p:cNvSpPr>
          <p:nvPr/>
        </p:nvSpPr>
        <p:spPr>
          <a:xfrm>
            <a:off x="7020270" y="3401348"/>
            <a:ext cx="1966639" cy="7325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1.5 – 5 год.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М’ясо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42" y="4118230"/>
            <a:ext cx="1362265" cy="571580"/>
          </a:xfrm>
          <a:prstGeom prst="rect">
            <a:avLst/>
          </a:prstGeom>
        </p:spPr>
      </p:pic>
      <p:sp>
        <p:nvSpPr>
          <p:cNvPr id="28" name="Объект 3"/>
          <p:cNvSpPr txBox="1">
            <a:spLocks/>
          </p:cNvSpPr>
          <p:nvPr/>
        </p:nvSpPr>
        <p:spPr>
          <a:xfrm>
            <a:off x="7048260" y="4773160"/>
            <a:ext cx="1966639" cy="7325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– 3 год.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Бобові 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46470"/>
            <a:ext cx="1371792" cy="838317"/>
          </a:xfrm>
          <a:prstGeom prst="rect">
            <a:avLst/>
          </a:prstGeom>
        </p:spPr>
      </p:pic>
      <p:sp>
        <p:nvSpPr>
          <p:cNvPr id="30" name="Объект 3"/>
          <p:cNvSpPr txBox="1">
            <a:spLocks/>
          </p:cNvSpPr>
          <p:nvPr/>
        </p:nvSpPr>
        <p:spPr>
          <a:xfrm>
            <a:off x="5543211" y="4906670"/>
            <a:ext cx="1966639" cy="7325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– 2.5 год.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Яйця 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31"/>
          <a:stretch/>
        </p:blipFill>
        <p:spPr>
          <a:xfrm>
            <a:off x="5851299" y="5819496"/>
            <a:ext cx="1296473" cy="7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Регуляція травлення у шлунку</a:t>
            </a:r>
            <a:endParaRPr lang="uk-UA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6999" y="1709620"/>
            <a:ext cx="324036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Рефлекторно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0624" y="3084971"/>
            <a:ext cx="4036214" cy="1077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Безумовно-рефлекторно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-</a:t>
            </a:r>
          </a:p>
          <a:p>
            <a:pPr marL="0" indent="0">
              <a:buFont typeface="Arial" pitchFamily="34" charset="0"/>
              <a:buNone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подразнення їжею рецепторів ротової порожнини, глотки, шлунка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0624" y="5444757"/>
            <a:ext cx="3819328" cy="1224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1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Умовно-рефлекторно</a:t>
            </a:r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-</a:t>
            </a:r>
          </a:p>
          <a:p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вигляд та запах їжі; </a:t>
            </a:r>
          </a:p>
          <a:p>
            <a:r>
              <a:rPr lang="uk-UA" sz="1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апетитний сік</a:t>
            </a:r>
            <a:endParaRPr lang="uk-UA" sz="1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59077" y="2225602"/>
            <a:ext cx="3308459" cy="797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Довгастий мозок – 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центр соковиділ</a:t>
            </a:r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4493" y="4149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парасимтатичні сигнали </a:t>
            </a:r>
            <a:r>
              <a:rPr lang="uk-UA" b="1" dirty="0">
                <a:solidFill>
                  <a:srgbClr val="000066"/>
                </a:solidFill>
                <a:latin typeface="Comic Sans MS" panose="030F0702030302020204" pitchFamily="66" charset="0"/>
              </a:rPr>
              <a:t>– збуджуючий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вплив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493" y="4798426"/>
            <a:ext cx="301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симпатичні сигнали </a:t>
            </a:r>
            <a:r>
              <a:rPr lang="uk-UA" b="1" dirty="0">
                <a:solidFill>
                  <a:srgbClr val="000066"/>
                </a:solidFill>
                <a:latin typeface="Comic Sans MS" panose="030F0702030302020204" pitchFamily="66" charset="0"/>
              </a:rPr>
              <a:t>– гальмівний 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вплив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19465" y="2258957"/>
            <a:ext cx="3772848" cy="93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Їжа та біологічно активні речовини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64082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Гуморально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21948" y="3005046"/>
            <a:ext cx="393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Збуджують:</a:t>
            </a: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гастрин </a:t>
            </a:r>
            <a:r>
              <a:rPr lang="uk-UA" b="1" dirty="0">
                <a:solidFill>
                  <a:srgbClr val="000066"/>
                </a:solidFill>
                <a:latin typeface="Comic Sans MS" panose="030F0702030302020204" pitchFamily="66" charset="0"/>
              </a:rPr>
              <a:t>– гормон вихідної частини шлунка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прянощі</a:t>
            </a:r>
            <a:r>
              <a:rPr lang="uk-UA" b="1" dirty="0">
                <a:solidFill>
                  <a:srgbClr val="000066"/>
                </a:solidFill>
                <a:latin typeface="Comic Sans MS" panose="030F0702030302020204" pitchFamily="66" charset="0"/>
              </a:rPr>
              <a:t>, сіль, відвари м’яса, овочів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2149" y="4485986"/>
            <a:ext cx="3818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Гальмують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секретин – гормон слизової оболонки тонкого кишечнику</a:t>
            </a:r>
            <a:endParaRPr lang="uk-UA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4222" y="5517232"/>
            <a:ext cx="5534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Виділення шлункового соку триває протягом знаходження їжі у шлунку</a:t>
            </a:r>
            <a:endParaRPr lang="uk-UA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3" y="1679732"/>
            <a:ext cx="1359826" cy="13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5516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Висновки</a:t>
            </a:r>
            <a:endParaRPr lang="uk-UA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13384"/>
            <a:ext cx="8229600" cy="266429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Будова шлунка, порівняно з іншими відділами травного каналу ускладнена і пристосована до здійснення складніше організованих і різноманітних процесів травлення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24744" cy="112474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350100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Шлунковий сік – складний розчин неорганічних та органічних сполук, що визначають основні процеси травлення в шлунку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5341276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Регуляція виділення шлункового соку здійснюється рефлекторно та гуморально</a:t>
            </a:r>
            <a:endParaRPr lang="uk-UA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602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Consolas</vt:lpstr>
      <vt:lpstr>Times New Roman</vt:lpstr>
      <vt:lpstr>Тема Office</vt:lpstr>
      <vt:lpstr>Травлення  у шлунку</vt:lpstr>
      <vt:lpstr>Презентация PowerPoint</vt:lpstr>
      <vt:lpstr>Шлунок (Gaster) </vt:lpstr>
      <vt:lpstr>Будова шлунку</vt:lpstr>
      <vt:lpstr>Основні процеси в шлунку</vt:lpstr>
      <vt:lpstr>Шлунковий сік</vt:lpstr>
      <vt:lpstr>Тривалість перебування їжі в шлунку</vt:lpstr>
      <vt:lpstr>Регуляція травлення у шлунку</vt:lpstr>
      <vt:lpstr>Висновки</vt:lpstr>
      <vt:lpstr>Причини виразкової хвороби шлунку</vt:lpstr>
      <vt:lpstr>Якщо хочеться щось з’їсти на ніч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Травлення  у шлунку</dc:title>
  <dc:creator>Ольга</dc:creator>
  <cp:lastModifiedBy>Варава</cp:lastModifiedBy>
  <cp:revision>30</cp:revision>
  <dcterms:created xsi:type="dcterms:W3CDTF">2020-11-20T18:07:43Z</dcterms:created>
  <dcterms:modified xsi:type="dcterms:W3CDTF">2020-12-03T08:42:17Z</dcterms:modified>
</cp:coreProperties>
</file>