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0" r:id="rId4"/>
    <p:sldId id="271" r:id="rId5"/>
    <p:sldId id="258" r:id="rId6"/>
    <p:sldId id="267" r:id="rId7"/>
    <p:sldId id="264" r:id="rId8"/>
    <p:sldId id="281" r:id="rId9"/>
    <p:sldId id="272" r:id="rId10"/>
    <p:sldId id="284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33CC"/>
    <a:srgbClr val="99003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C3EDC-3EB3-48BE-A0F8-D08ADF790668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C1CE-2BB5-43A1-A19C-E231AACC0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C3EDC-3EB3-48BE-A0F8-D08ADF790668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C1CE-2BB5-43A1-A19C-E231AACC0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C3EDC-3EB3-48BE-A0F8-D08ADF790668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C1CE-2BB5-43A1-A19C-E231AACC0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88D94-ECDE-4CEB-89AF-8CC05CA391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C3EDC-3EB3-48BE-A0F8-D08ADF790668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C1CE-2BB5-43A1-A19C-E231AACC0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C3EDC-3EB3-48BE-A0F8-D08ADF790668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C1CE-2BB5-43A1-A19C-E231AACC0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C3EDC-3EB3-48BE-A0F8-D08ADF790668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C1CE-2BB5-43A1-A19C-E231AACC0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C3EDC-3EB3-48BE-A0F8-D08ADF790668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C1CE-2BB5-43A1-A19C-E231AACC0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C3EDC-3EB3-48BE-A0F8-D08ADF790668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C1CE-2BB5-43A1-A19C-E231AACC0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C3EDC-3EB3-48BE-A0F8-D08ADF790668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C1CE-2BB5-43A1-A19C-E231AACC0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C3EDC-3EB3-48BE-A0F8-D08ADF790668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C1CE-2BB5-43A1-A19C-E231AACC0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C3EDC-3EB3-48BE-A0F8-D08ADF790668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C1CE-2BB5-43A1-A19C-E231AACC0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3EDC-3EB3-48BE-A0F8-D08ADF790668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1C1CE-2BB5-43A1-A19C-E231AACC0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1059;&#1088;&#1086;&#1082;%20&#1091;&#1082;&#1088;&#1072;&#1111;&#1085;&#1089;&#1100;&#1082;&#1086;&#1111;%20&#1084;&#1086;&#1074;&#1080;%20&#1091;%205.doc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&amp;Fcy;&amp;ocy;&amp;tcy;&amp;ocy;&amp;gcy;&amp;rcy;&amp;acy;&amp;fcy;&amp;iuk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7447" y="1428736"/>
            <a:ext cx="8909107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Звертання. </a:t>
            </a:r>
            <a:endParaRPr kumimoji="0" lang="en-US" sz="4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Роль звертань у реченні. </a:t>
            </a:r>
            <a:endParaRPr kumimoji="0" lang="en-US" sz="4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Розділові знаки при звертанні. </a:t>
            </a:r>
            <a:endParaRPr kumimoji="0" lang="en-US" sz="4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Непоширені й поширені звертання</a:t>
            </a:r>
          </a:p>
          <a:p>
            <a:pPr marL="0" marR="0" lvl="0" indent="3429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Урок-подорож</a:t>
            </a:r>
          </a:p>
          <a:p>
            <a:pPr marL="0" marR="0" lvl="0" indent="3429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клас</a:t>
            </a:r>
            <a:endParaRPr kumimoji="0" lang="en-US" sz="32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785786" y="2461041"/>
            <a:ext cx="7643866" cy="286232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Кізонько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моя мила,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кізонько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моя люба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пила,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їла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дідусю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я не пила, я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їла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Котику-братику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несе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мене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лиска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Івасичку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Івасичку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приплинь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приплинь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до бережка…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Гуси, гуси, лебедята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візьміть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мене…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Мерзни, мерзни,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вовчий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хвіст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Ловись,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рибко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,…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їж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мене,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вовчику-братику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scy;&amp;ucy;&amp;mcy;&amp;ycy; &amp;gcy;&amp;iecy;&amp;rcy;&amp;bcy;&quot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28860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2" name="Picture 4" descr="Have we found a new kind of black hole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-204585"/>
            <a:ext cx="9144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4400" b="1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Домашнє завдання</a:t>
            </a:r>
            <a:endParaRPr kumimoji="0" lang="uk-UA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music = happiness: "/>
          <p:cNvPicPr/>
          <p:nvPr/>
        </p:nvPicPr>
        <p:blipFill>
          <a:blip r:embed="rId3" cstate="print"/>
          <a:srcRect b="17401"/>
          <a:stretch>
            <a:fillRect/>
          </a:stretch>
        </p:blipFill>
        <p:spPr bwMode="auto">
          <a:xfrm>
            <a:off x="0" y="4643446"/>
            <a:ext cx="207167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music = happiness: "/>
          <p:cNvPicPr/>
          <p:nvPr/>
        </p:nvPicPr>
        <p:blipFill>
          <a:blip r:embed="rId3" cstate="print"/>
          <a:srcRect b="17401"/>
          <a:stretch>
            <a:fillRect/>
          </a:stretch>
        </p:blipFill>
        <p:spPr bwMode="auto">
          <a:xfrm>
            <a:off x="7072330" y="0"/>
            <a:ext cx="2071670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14282" y="2143117"/>
            <a:ext cx="857256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3600" b="1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4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Знати правила </a:t>
            </a:r>
            <a:r>
              <a:rPr lang="uk-UA" sz="4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п.40, вправа 476 (1-4 речення)</a:t>
            </a:r>
            <a:endParaRPr lang="ru-RU" sz="40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6194" name="Picture 2" descr="&amp;Fcy;&amp;ocy;&amp;tcy;&amp;ocy;&amp;gcy;&amp;rcy;&amp;acy;&amp;fcy;&amp;iuk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643306" y="285728"/>
            <a:ext cx="528641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Це треба знати:</a:t>
            </a:r>
            <a:r>
              <a:rPr lang="uk-UA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що таке звертання, його місце у реченні, роль у мовленні.</a:t>
            </a:r>
          </a:p>
          <a:p>
            <a:r>
              <a:rPr lang="uk-UA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Це треба вміти:</a:t>
            </a:r>
            <a:r>
              <a:rPr lang="uk-UA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будувати речення зі звертаннями, правильно розставляти пунктограми у таких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реченнях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Debate Intensifies Over Dark Disk Theory |  Quanta Magaz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85725" cmpd="sng">
            <a:solidFill>
              <a:schemeClr val="bg1">
                <a:lumMod val="7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071538" y="0"/>
            <a:ext cx="692948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Що ж таке звертання?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428596" y="4643446"/>
            <a:ext cx="1143008" cy="199233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75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omic Sans MS"/>
              </a:rPr>
              <a:t>?</a:t>
            </a:r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Comic Sans M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285860"/>
            <a:ext cx="6500858" cy="31700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cmpd="sng">
            <a:noFill/>
          </a:ln>
        </p:spPr>
        <p:txBody>
          <a:bodyPr wrap="square">
            <a:spAutoFit/>
          </a:bodyPr>
          <a:lstStyle/>
          <a:p>
            <a:r>
              <a:rPr lang="uk-UA" sz="4000" b="1" i="1" dirty="0" smtClean="0">
                <a:ln cmpd="sng"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Звертання</a:t>
            </a:r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dirty="0" smtClean="0">
                <a:ln cmpd="sng"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– це слово чи словосполучення, що називає того, до кого звернене мовлення (наказ, прохання, спонукання).</a:t>
            </a:r>
            <a:r>
              <a:rPr lang="ru-RU" sz="4000" b="1" dirty="0" smtClean="0">
                <a:ln cmpd="sng"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ln cmpd="sng">
                <a:solidFill>
                  <a:schemeClr val="tx1"/>
                </a:solidFill>
              </a:ln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4714884"/>
            <a:ext cx="6000760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uk-UA" sz="3600" b="1" dirty="0" smtClean="0">
                <a:ln cmpd="sng"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Звертання </a:t>
            </a:r>
            <a:endParaRPr lang="en-US" sz="3600" b="1" dirty="0" smtClean="0">
              <a:ln cmpd="sng">
                <a:solidFill>
                  <a:schemeClr val="tx1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sz="3600" b="1" dirty="0" smtClean="0">
                <a:ln cmpd="sng"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ніякої синтаксичної ролі у реченні не виконує.</a:t>
            </a:r>
            <a:r>
              <a:rPr lang="uk-UA" sz="3600" b="1" dirty="0" smtClean="0">
                <a:ln cmpd="sng">
                  <a:solidFill>
                    <a:schemeClr val="tx1"/>
                  </a:solidFill>
                </a:ln>
                <a:solidFill>
                  <a:srgbClr val="FF0066"/>
                </a:solidFill>
              </a:rPr>
              <a:t/>
            </a:r>
            <a:br>
              <a:rPr lang="uk-UA" sz="3600" b="1" dirty="0" smtClean="0">
                <a:ln cmpd="sng">
                  <a:solidFill>
                    <a:schemeClr val="tx1"/>
                  </a:solidFill>
                </a:ln>
                <a:solidFill>
                  <a:srgbClr val="FF0066"/>
                </a:solidFill>
              </a:rPr>
            </a:br>
            <a:endParaRPr lang="ru-RU" sz="3600" b="1" dirty="0">
              <a:ln cmpd="sng">
                <a:solidFill>
                  <a:schemeClr val="tx1"/>
                </a:solidFill>
              </a:ln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529538" cy="163352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/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будовою звертання бувають: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71703" name="Group 23"/>
          <p:cNvGraphicFramePr>
            <a:graphicFrameLocks noGrp="1"/>
          </p:cNvGraphicFramePr>
          <p:nvPr>
            <p:ph sz="half" idx="2"/>
          </p:nvPr>
        </p:nvGraphicFramePr>
        <p:xfrm>
          <a:off x="827088" y="2420938"/>
          <a:ext cx="7410450" cy="3339706"/>
        </p:xfrm>
        <a:graphic>
          <a:graphicData uri="http://schemas.openxmlformats.org/drawingml/2006/table">
            <a:tbl>
              <a:tblPr/>
              <a:tblGrid>
                <a:gridCol w="3705225"/>
                <a:gridCol w="3705225"/>
              </a:tblGrid>
              <a:tr h="1602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непоширені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поширені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4774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Друже</a:t>
                      </a:r>
                      <a:r>
                        <a:rPr kumimoji="0" lang="uk-UA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, ми тобі довіряємо.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Вірний друже</a:t>
                      </a:r>
                      <a:r>
                        <a:rPr kumimoji="0" lang="uk-UA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, на тебе чекаю щодня.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206" name="Line 20"/>
          <p:cNvSpPr>
            <a:spLocks noChangeShapeType="1"/>
          </p:cNvSpPr>
          <p:nvPr/>
        </p:nvSpPr>
        <p:spPr bwMode="auto">
          <a:xfrm flipH="1">
            <a:off x="2268538" y="1700213"/>
            <a:ext cx="1871662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7" name="Line 21"/>
          <p:cNvSpPr>
            <a:spLocks noChangeShapeType="1"/>
          </p:cNvSpPr>
          <p:nvPr/>
        </p:nvSpPr>
        <p:spPr bwMode="auto">
          <a:xfrm>
            <a:off x="4211638" y="1700213"/>
            <a:ext cx="208915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&amp;Fcy;&amp;ocy;&amp;tcy;&amp;ocy;&amp;gcy;&amp;rcy;&amp;acy;&amp;fcy;&amp;iuk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Group 5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442266"/>
              </p:ext>
            </p:extLst>
          </p:nvPr>
        </p:nvGraphicFramePr>
        <p:xfrm>
          <a:off x="357158" y="1928802"/>
          <a:ext cx="8215370" cy="2060393"/>
        </p:xfrm>
        <a:graphic>
          <a:graphicData uri="http://schemas.openxmlformats.org/drawingml/2006/table">
            <a:tbl>
              <a:tblPr/>
              <a:tblGrid>
                <a:gridCol w="1689506"/>
                <a:gridCol w="6525864"/>
              </a:tblGrid>
              <a:tr h="70491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ЗВ,…</a:t>
                      </a:r>
                      <a:endParaRPr kumimoji="0" lang="uk-UA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uk-UA" sz="3200" b="0" i="0" u="none" strike="noStrike" cap="none" normalizeH="0" baseline="0" dirty="0" smtClean="0">
                          <a:ln w="3175" cmpd="sng"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Бабусю, розкажіть нам казку.</a:t>
                      </a:r>
                      <a:endParaRPr kumimoji="0" lang="uk-UA" sz="3200" b="0" i="0" u="none" strike="noStrike" cap="none" normalizeH="0" baseline="0" dirty="0" smtClean="0">
                        <a:ln w="3175" cmpd="sng"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214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635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ЗВ!…</a:t>
                      </a:r>
                      <a:endParaRPr kumimoji="0" lang="uk-UA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uk-UA" sz="3200" b="0" i="0" u="none" strike="noStrike" cap="none" normalizeH="0" baseline="0" dirty="0" smtClean="0">
                          <a:ln w="3175" cmpd="sng"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Україно! Ти для мене диво.</a:t>
                      </a:r>
                      <a:endParaRPr kumimoji="0" lang="uk-UA" sz="3200" b="0" i="0" u="none" strike="noStrike" cap="none" normalizeH="0" baseline="0" dirty="0" smtClean="0">
                        <a:ln w="3175" cmpd="sng"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57158" y="357167"/>
            <a:ext cx="857256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Звертання може стояти у реченні в будь-якій позиції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Group 7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3048981"/>
              </p:ext>
            </p:extLst>
          </p:nvPr>
        </p:nvGraphicFramePr>
        <p:xfrm>
          <a:off x="500034" y="4357694"/>
          <a:ext cx="8032778" cy="2088196"/>
        </p:xfrm>
        <a:graphic>
          <a:graphicData uri="http://schemas.openxmlformats.org/drawingml/2006/table">
            <a:tbl>
              <a:tblPr/>
              <a:tblGrid>
                <a:gridCol w="2103070"/>
                <a:gridCol w="5929708"/>
              </a:tblGrid>
              <a:tr h="7545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…, ЗВ!</a:t>
                      </a:r>
                      <a:endParaRPr kumimoji="0" lang="uk-UA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uk-UA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3200" b="0" i="0" u="none" strike="noStrike" cap="none" normalizeH="0" baseline="0" dirty="0" smtClean="0">
                          <a:ln w="3175" cmpd="sng"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Люблю тебе, моя Сумщино!</a:t>
                      </a:r>
                      <a:endParaRPr kumimoji="0" lang="uk-UA" sz="3200" b="0" i="0" u="none" strike="noStrike" cap="none" normalizeH="0" baseline="0" dirty="0" smtClean="0">
                        <a:ln w="3175" cmpd="sng"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65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5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…, ЗВ,…!</a:t>
                      </a:r>
                      <a:endParaRPr kumimoji="0" lang="uk-UA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uk-UA" sz="3200" b="0" i="0" u="none" strike="noStrike" cap="none" normalizeH="0" baseline="0" dirty="0" smtClean="0">
                          <a:ln w="3175" cmpd="sng"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Вставай, Україно, вставай!</a:t>
                      </a:r>
                      <a:endParaRPr kumimoji="0" lang="uk-UA" sz="3200" b="0" i="0" u="none" strike="noStrike" cap="none" normalizeH="0" baseline="0" dirty="0" smtClean="0">
                        <a:ln w="3175" cmpd="sng"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0594" name="Picture 2" descr="&amp;Fcy;&amp;ocy;&amp;tcy;&amp;ocy;&amp;gcy;&amp;rcy;&amp;acy;&amp;fcy;&amp;iuk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714612" y="424163"/>
            <a:ext cx="5929354" cy="76944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Планета</a:t>
            </a:r>
            <a:r>
              <a:rPr kumimoji="0" lang="uk-UA" sz="44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4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«Всезнайки»</a:t>
            </a:r>
            <a:endParaRPr kumimoji="0" lang="uk-UA" sz="4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786182" y="1518894"/>
            <a:ext cx="535781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 називається звертанням?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 може стояти звертання?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Чим виражається звертання?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 інтонаційно виділяється звертання?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Які звертання є риторичними? Для чого вони вживаються?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 виділяються звертання на письмі?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Які є види звертань за будовою? Наведіть приклади.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The 'Dark' Universe May Be Full of Strange Interactions — NOVA Next | PB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71604" y="285728"/>
            <a:ext cx="6000792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Планета «Умільці» </a:t>
            </a:r>
            <a:endParaRPr lang="ru-RU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42909" y="1946319"/>
            <a:ext cx="8001057" cy="39703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Прочитайте речення, правильно їх інтонуючи. Визначте в реченнях звертання, зверніть увагу на його місце в кожному реченні. Поясніть розділові знаки.</a:t>
            </a:r>
            <a:r>
              <a:rPr kumimoji="0" lang="uk-UA" sz="2800" b="0" i="1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uk-UA" sz="2800" b="0" i="1" u="none" strike="noStrike" cap="none" normalizeH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1.Україно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ти для мене диво.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2.Ти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стоїш на узбіччі дороги, калино.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3.Чом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 зажурився, чоловіче? </a:t>
            </a:r>
            <a:endParaRPr lang="uk-UA" sz="28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4.Над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тобою, бандуристе, небо чисте. Пригорни сестру-бандуру, бандуристе! 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The 'Dark' Universe May Be Full of Strange Interactions — NOVA Next | PB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2909" y="995945"/>
            <a:ext cx="8001057" cy="54476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Відповідь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Україно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ти для мене диво.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Ти стоїш на узбіччі дороги, 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калино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Чом ти зажурився, 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чоловіче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  <a:endParaRPr lang="uk-UA" sz="40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Над тобою, 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бандуристе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небо чисте. Пригорни сестру-бандуру, 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бандуристе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 </a:t>
            </a:r>
            <a:endParaRPr kumimoji="0" lang="uk-UA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scy;&amp;ucy;&amp;mcy;&amp;ycy; &amp;gcy;&amp;iecy;&amp;rcy;&amp;bcy;&quot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28860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357290" y="285728"/>
            <a:ext cx="6643734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Планета «Казкова»</a:t>
            </a:r>
            <a:endParaRPr lang="ru-RU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785786" y="2461039"/>
            <a:ext cx="7643866" cy="286232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Доповніть речення звертаннями до персонажів українських народних 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казок</a:t>
            </a:r>
            <a:r>
              <a:rPr lang="uk-UA" sz="2000" b="1" i="1" dirty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000" b="1" i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(усно)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 чи ти пила, чи ти їла? Ні … не пила й не їла: бігла через місточок та вхопила кленовий листочок, бігла через гребельку та вхопила води крапельку. … несе мене лиска по каменю - мосту на своєму хвосту. Порятуй мене. … приплинь,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приплинь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бережка! Дам я тобі їсти й пити. … візьміть мене на крилята та понесіть до батенька. Мерзни,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мерзни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…! Ловись … велика та все велика! Не їж мене … я тобі пісеньки заспіваю.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501</Words>
  <Application>Microsoft Office PowerPoint</Application>
  <PresentationFormat>Экран (4:3)</PresentationFormat>
  <Paragraphs>63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За будовою звертання бувають: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Татьяна</cp:lastModifiedBy>
  <cp:revision>33</cp:revision>
  <dcterms:created xsi:type="dcterms:W3CDTF">2016-11-19T10:02:28Z</dcterms:created>
  <dcterms:modified xsi:type="dcterms:W3CDTF">2020-03-30T15:09:18Z</dcterms:modified>
</cp:coreProperties>
</file>