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48EB-037C-4954-BE6E-925F9FB0DE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7EB-FB7E-4AD6-BA7E-1E83B8D1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9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48EB-037C-4954-BE6E-925F9FB0DE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7EB-FB7E-4AD6-BA7E-1E83B8D1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7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48EB-037C-4954-BE6E-925F9FB0DE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7EB-FB7E-4AD6-BA7E-1E83B8D1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46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48EB-037C-4954-BE6E-925F9FB0DE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7EB-FB7E-4AD6-BA7E-1E83B8D1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1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48EB-037C-4954-BE6E-925F9FB0DE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7EB-FB7E-4AD6-BA7E-1E83B8D1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78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48EB-037C-4954-BE6E-925F9FB0DE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7EB-FB7E-4AD6-BA7E-1E83B8D1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1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48EB-037C-4954-BE6E-925F9FB0DE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7EB-FB7E-4AD6-BA7E-1E83B8D1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4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48EB-037C-4954-BE6E-925F9FB0DE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7EB-FB7E-4AD6-BA7E-1E83B8D1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2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48EB-037C-4954-BE6E-925F9FB0DE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7EB-FB7E-4AD6-BA7E-1E83B8D1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1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48EB-037C-4954-BE6E-925F9FB0DE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7EB-FB7E-4AD6-BA7E-1E83B8D1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2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48EB-037C-4954-BE6E-925F9FB0DE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7EB-FB7E-4AD6-BA7E-1E83B8D1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1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48EB-037C-4954-BE6E-925F9FB0DE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7EB-FB7E-4AD6-BA7E-1E83B8D1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8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48EB-037C-4954-BE6E-925F9FB0DE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7EB-FB7E-4AD6-BA7E-1E83B8D1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23C48EB-037C-4954-BE6E-925F9FB0DE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139B7EB-FB7E-4AD6-BA7E-1E83B8D1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4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3C48EB-037C-4954-BE6E-925F9FB0DE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139B7EB-FB7E-4AD6-BA7E-1E83B8D1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96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Правила вживання означеного артиклю </a:t>
            </a:r>
            <a:r>
              <a:rPr lang="en-US" i="1" u="sng" dirty="0" smtClean="0">
                <a:solidFill>
                  <a:srgbClr val="FF0000"/>
                </a:solidFill>
              </a:rPr>
              <a:t>the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662753"/>
          </a:xfrm>
        </p:spPr>
        <p:txBody>
          <a:bodyPr>
            <a:noAutofit/>
          </a:bodyPr>
          <a:lstStyle/>
          <a:p>
            <a:pPr algn="ctr"/>
            <a:r>
              <a:rPr lang="uk-UA" sz="3600" i="1" dirty="0" smtClean="0">
                <a:solidFill>
                  <a:srgbClr val="FF0000"/>
                </a:solidFill>
              </a:rPr>
              <a:t>З географічними назвами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3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i="1" dirty="0" smtClean="0">
                <a:solidFill>
                  <a:srgbClr val="FF0000"/>
                </a:solidFill>
              </a:rPr>
              <a:t>Види артиклів</a:t>
            </a:r>
            <a:endParaRPr lang="en-US" sz="4800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Неозначені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US" dirty="0" smtClean="0"/>
              <a:t>A</a:t>
            </a:r>
            <a:r>
              <a:rPr lang="uk-UA" dirty="0" smtClean="0"/>
              <a:t> -</a:t>
            </a:r>
            <a:r>
              <a:rPr lang="en-US" dirty="0" smtClean="0"/>
              <a:t> </a:t>
            </a:r>
            <a:r>
              <a:rPr lang="uk-UA" dirty="0" smtClean="0"/>
              <a:t>перед приголосною</a:t>
            </a:r>
            <a:endParaRPr lang="en-US" dirty="0" smtClean="0"/>
          </a:p>
          <a:p>
            <a:pPr algn="just"/>
            <a:r>
              <a:rPr lang="en-US" dirty="0" smtClean="0"/>
              <a:t>An</a:t>
            </a:r>
            <a:r>
              <a:rPr lang="uk-UA" dirty="0" smtClean="0"/>
              <a:t> - перед голосною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uk-UA" sz="2400" b="1" dirty="0" smtClean="0">
                <a:solidFill>
                  <a:srgbClr val="FF0000"/>
                </a:solidFill>
              </a:rPr>
              <a:t>значені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en-US" dirty="0" smtClean="0"/>
              <a:t>The</a:t>
            </a:r>
            <a:r>
              <a:rPr lang="uk-UA" dirty="0" smtClean="0"/>
              <a:t> має більшу кількість правил вживання, так, наприклад, перед найвищім ступенем прикметників (</a:t>
            </a:r>
            <a:r>
              <a:rPr lang="en-US" dirty="0" smtClean="0"/>
              <a:t>the best, the hottest, the most interesting</a:t>
            </a:r>
            <a:r>
              <a:rPr lang="uk-UA" dirty="0" smtClean="0"/>
              <a:t>), перед порядковими числівниками (</a:t>
            </a:r>
            <a:r>
              <a:rPr lang="en-US" dirty="0" smtClean="0"/>
              <a:t>the first, the seventh</a:t>
            </a:r>
            <a:r>
              <a:rPr lang="uk-UA" dirty="0" smtClean="0"/>
              <a:t>) тощо.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9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uk-UA" dirty="0" smtClean="0">
                <a:solidFill>
                  <a:srgbClr val="FF0000"/>
                </a:solidFill>
              </a:rPr>
              <a:t>з географічними назвами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Вживається перед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Назвами річок, морів, океанів (</a:t>
            </a:r>
            <a:r>
              <a:rPr lang="en-US" dirty="0" smtClean="0"/>
              <a:t>The Thames, the Black Sea, the Atlantic Ocean</a:t>
            </a:r>
            <a:r>
              <a:rPr lang="uk-UA" dirty="0" smtClean="0"/>
              <a:t>)</a:t>
            </a:r>
          </a:p>
          <a:p>
            <a:r>
              <a:rPr lang="uk-UA" dirty="0" smtClean="0"/>
              <a:t>Назвами регіонів (</a:t>
            </a:r>
            <a:r>
              <a:rPr lang="en-US" dirty="0" smtClean="0"/>
              <a:t>the Northern Territory</a:t>
            </a:r>
            <a:r>
              <a:rPr lang="uk-UA" dirty="0" smtClean="0"/>
              <a:t>)</a:t>
            </a:r>
          </a:p>
          <a:p>
            <a:r>
              <a:rPr lang="uk-UA" dirty="0" smtClean="0"/>
              <a:t>Назвами рифів (</a:t>
            </a:r>
            <a:r>
              <a:rPr lang="en-US" dirty="0" smtClean="0"/>
              <a:t>the Great Barrier Reef</a:t>
            </a:r>
            <a:r>
              <a:rPr lang="uk-UA" dirty="0" smtClean="0"/>
              <a:t>)</a:t>
            </a:r>
          </a:p>
          <a:p>
            <a:r>
              <a:rPr lang="uk-UA" dirty="0" smtClean="0"/>
              <a:t>Назвами гірських хребтів у множині (</a:t>
            </a:r>
            <a:r>
              <a:rPr lang="en-US" dirty="0" smtClean="0"/>
              <a:t>the Alps</a:t>
            </a:r>
            <a:r>
              <a:rPr lang="uk-UA" dirty="0" smtClean="0"/>
              <a:t>)</a:t>
            </a:r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НЕ вживається перед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Назвами міст, окрім міста Гаага, Нідерланди (</a:t>
            </a:r>
            <a:r>
              <a:rPr lang="en-US" dirty="0" smtClean="0"/>
              <a:t>London, but the Hague</a:t>
            </a:r>
            <a:r>
              <a:rPr lang="uk-UA" dirty="0" smtClean="0"/>
              <a:t>)</a:t>
            </a:r>
          </a:p>
          <a:p>
            <a:r>
              <a:rPr lang="uk-UA" dirty="0" smtClean="0"/>
              <a:t>Назвами країн (</a:t>
            </a:r>
            <a:r>
              <a:rPr lang="en-US" dirty="0" smtClean="0"/>
              <a:t>Ukraine, but the United Kingdom of Great Britain, the USA</a:t>
            </a:r>
            <a:r>
              <a:rPr lang="uk-UA" dirty="0" smtClean="0"/>
              <a:t>)</a:t>
            </a:r>
          </a:p>
          <a:p>
            <a:r>
              <a:rPr lang="uk-UA" dirty="0" smtClean="0"/>
              <a:t>Назвами континентів (</a:t>
            </a:r>
            <a:r>
              <a:rPr lang="en-US" dirty="0" smtClean="0"/>
              <a:t>Europe</a:t>
            </a:r>
            <a:r>
              <a:rPr lang="uk-UA" dirty="0" smtClean="0"/>
              <a:t>)</a:t>
            </a:r>
          </a:p>
          <a:p>
            <a:r>
              <a:rPr lang="uk-UA" dirty="0" smtClean="0"/>
              <a:t>Назвами озер, водоспадів (</a:t>
            </a:r>
            <a:r>
              <a:rPr lang="en-US" dirty="0" smtClean="0"/>
              <a:t>Lake Ontario, Niagara Fall</a:t>
            </a:r>
            <a:r>
              <a:rPr lang="uk-UA" dirty="0" smtClean="0"/>
              <a:t>)</a:t>
            </a:r>
          </a:p>
          <a:p>
            <a:r>
              <a:rPr lang="uk-UA" dirty="0" smtClean="0"/>
              <a:t>Назвами островів, якщо це не група островів</a:t>
            </a:r>
          </a:p>
          <a:p>
            <a:r>
              <a:rPr lang="uk-UA" dirty="0" smtClean="0"/>
              <a:t>Назвами гір, окрім гірських хребтів у множині (</a:t>
            </a:r>
            <a:r>
              <a:rPr lang="en-US" dirty="0" smtClean="0"/>
              <a:t>Ben Nevis</a:t>
            </a:r>
            <a:r>
              <a:rPr lang="uk-UA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4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06168" y="399010"/>
            <a:ext cx="4852988" cy="590700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</a:rPr>
              <a:t>Виконай!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23041" y="1064524"/>
            <a:ext cx="4852988" cy="6549934"/>
          </a:xfrm>
        </p:spPr>
        <p:txBody>
          <a:bodyPr>
            <a:noAutofit/>
          </a:bodyPr>
          <a:lstStyle/>
          <a:p>
            <a:r>
              <a:rPr lang="en-US" sz="1400" dirty="0"/>
              <a:t>1 ___ Lake Geneva</a:t>
            </a:r>
          </a:p>
          <a:p>
            <a:r>
              <a:rPr lang="en-US" sz="1400" dirty="0"/>
              <a:t>2 ___ Pacific Ocean</a:t>
            </a:r>
          </a:p>
          <a:p>
            <a:r>
              <a:rPr lang="en-US" sz="1400" dirty="0"/>
              <a:t>3 ___ </a:t>
            </a:r>
            <a:r>
              <a:rPr lang="en-US" sz="1400" dirty="0" smtClean="0"/>
              <a:t>Nile</a:t>
            </a:r>
            <a:endParaRPr lang="uk-UA" sz="1400" dirty="0"/>
          </a:p>
          <a:p>
            <a:r>
              <a:rPr lang="uk-UA" sz="1400" dirty="0" smtClean="0"/>
              <a:t>4</a:t>
            </a:r>
            <a:r>
              <a:rPr lang="en-US" sz="1400" dirty="0" smtClean="0"/>
              <a:t> </a:t>
            </a:r>
            <a:r>
              <a:rPr lang="en-US" sz="1400" dirty="0"/>
              <a:t>___ Atlantic Ocean</a:t>
            </a:r>
          </a:p>
          <a:p>
            <a:r>
              <a:rPr lang="it-IT" sz="1400" dirty="0" smtClean="0"/>
              <a:t>5 </a:t>
            </a:r>
            <a:r>
              <a:rPr lang="it-IT" sz="1400" dirty="0"/>
              <a:t>___ </a:t>
            </a:r>
            <a:r>
              <a:rPr lang="it-IT" sz="1400" dirty="0" smtClean="0"/>
              <a:t>Argentina</a:t>
            </a:r>
            <a:endParaRPr lang="uk-UA" sz="1400" dirty="0" smtClean="0"/>
          </a:p>
          <a:p>
            <a:r>
              <a:rPr lang="it-IT" sz="1400" dirty="0" smtClean="0"/>
              <a:t>6 </a:t>
            </a:r>
            <a:r>
              <a:rPr lang="it-IT" sz="1400" dirty="0"/>
              <a:t>___ Brazil</a:t>
            </a:r>
          </a:p>
          <a:p>
            <a:r>
              <a:rPr lang="it-IT" sz="1400" dirty="0" smtClean="0"/>
              <a:t>7 </a:t>
            </a:r>
            <a:r>
              <a:rPr lang="it-IT" sz="1400" dirty="0"/>
              <a:t>___ </a:t>
            </a:r>
            <a:r>
              <a:rPr lang="it-IT" sz="1400" dirty="0" smtClean="0"/>
              <a:t>USA</a:t>
            </a:r>
            <a:endParaRPr lang="uk-UA" sz="1400" dirty="0" smtClean="0"/>
          </a:p>
          <a:p>
            <a:r>
              <a:rPr lang="uk-UA" sz="1400" dirty="0"/>
              <a:t>8</a:t>
            </a:r>
            <a:r>
              <a:rPr lang="en-US" sz="1400" dirty="0" smtClean="0"/>
              <a:t> </a:t>
            </a:r>
            <a:r>
              <a:rPr lang="en-US" sz="1400" dirty="0"/>
              <a:t>___ Victoria Falls</a:t>
            </a:r>
          </a:p>
          <a:p>
            <a:r>
              <a:rPr lang="uk-UA" sz="1400" dirty="0" smtClean="0"/>
              <a:t>9</a:t>
            </a:r>
            <a:r>
              <a:rPr lang="en-US" sz="1400" dirty="0" smtClean="0"/>
              <a:t> </a:t>
            </a:r>
            <a:r>
              <a:rPr lang="en-US" sz="1400" dirty="0"/>
              <a:t>___ Neva</a:t>
            </a:r>
          </a:p>
          <a:p>
            <a:r>
              <a:rPr lang="uk-UA" sz="1400" dirty="0" smtClean="0"/>
              <a:t>10</a:t>
            </a:r>
            <a:r>
              <a:rPr lang="en-US" sz="1400" dirty="0" smtClean="0"/>
              <a:t> </a:t>
            </a:r>
            <a:r>
              <a:rPr lang="en-US" sz="1400" dirty="0"/>
              <a:t>___ Mediterranean Sea</a:t>
            </a:r>
          </a:p>
          <a:p>
            <a:r>
              <a:rPr lang="en-US" sz="1400" dirty="0" smtClean="0"/>
              <a:t>1</a:t>
            </a:r>
            <a:r>
              <a:rPr lang="uk-UA" sz="1400" dirty="0" smtClean="0"/>
              <a:t>1</a:t>
            </a:r>
            <a:r>
              <a:rPr lang="en-US" sz="1400" dirty="0" smtClean="0"/>
              <a:t> </a:t>
            </a:r>
            <a:r>
              <a:rPr lang="en-US" sz="1400" dirty="0"/>
              <a:t>___ Indian Ocean</a:t>
            </a:r>
          </a:p>
          <a:p>
            <a:r>
              <a:rPr lang="en-US" sz="1400" dirty="0" smtClean="0"/>
              <a:t>1</a:t>
            </a:r>
            <a:r>
              <a:rPr lang="uk-UA" sz="1400" dirty="0" smtClean="0"/>
              <a:t>2</a:t>
            </a:r>
            <a:r>
              <a:rPr lang="en-US" sz="1400" dirty="0" smtClean="0"/>
              <a:t> </a:t>
            </a:r>
            <a:r>
              <a:rPr lang="en-US" sz="1400" dirty="0"/>
              <a:t>___ Black sea</a:t>
            </a:r>
          </a:p>
          <a:p>
            <a:r>
              <a:rPr lang="en-US" sz="1400" dirty="0" smtClean="0"/>
              <a:t>1</a:t>
            </a:r>
            <a:r>
              <a:rPr lang="uk-UA" sz="1400" dirty="0" smtClean="0"/>
              <a:t>3</a:t>
            </a:r>
            <a:r>
              <a:rPr lang="en-US" sz="1400" dirty="0" smtClean="0"/>
              <a:t> </a:t>
            </a:r>
            <a:r>
              <a:rPr lang="en-US" sz="1400" dirty="0"/>
              <a:t>___ Ontario</a:t>
            </a:r>
          </a:p>
          <a:p>
            <a:r>
              <a:rPr lang="en-US" sz="1400" dirty="0" smtClean="0"/>
              <a:t>1</a:t>
            </a:r>
            <a:r>
              <a:rPr lang="uk-UA" sz="1400" dirty="0" smtClean="0"/>
              <a:t>4</a:t>
            </a:r>
            <a:r>
              <a:rPr lang="en-US" sz="1400" dirty="0" smtClean="0"/>
              <a:t> </a:t>
            </a:r>
            <a:r>
              <a:rPr lang="en-US" sz="1400" dirty="0"/>
              <a:t>___ Atlantic Ocean</a:t>
            </a:r>
          </a:p>
          <a:p>
            <a:r>
              <a:rPr lang="en-US" sz="1400" dirty="0" smtClean="0"/>
              <a:t>1</a:t>
            </a:r>
            <a:r>
              <a:rPr lang="uk-UA" sz="1400" dirty="0" smtClean="0"/>
              <a:t>5</a:t>
            </a:r>
            <a:r>
              <a:rPr lang="en-US" sz="1400" dirty="0" smtClean="0"/>
              <a:t> </a:t>
            </a:r>
            <a:r>
              <a:rPr lang="en-US" sz="1400" dirty="0"/>
              <a:t>___ Dnieper</a:t>
            </a:r>
          </a:p>
          <a:p>
            <a:r>
              <a:rPr lang="uk-UA" sz="1400" dirty="0" smtClean="0"/>
              <a:t>16</a:t>
            </a:r>
            <a:r>
              <a:rPr lang="en-US" sz="1400" dirty="0" smtClean="0"/>
              <a:t> </a:t>
            </a:r>
            <a:r>
              <a:rPr lang="en-US" sz="1400" dirty="0"/>
              <a:t>___ Caspian Sea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754" y="1203854"/>
            <a:ext cx="8084629" cy="53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75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25</TotalTime>
  <Words>241</Words>
  <Application>Microsoft Office PowerPoint</Application>
  <PresentationFormat>Широкоэкранный</PresentationFormat>
  <Paragraphs>38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Century Gothic</vt:lpstr>
      <vt:lpstr>Wingdings 2</vt:lpstr>
      <vt:lpstr>Цитаты</vt:lpstr>
      <vt:lpstr>Правила вживання означеного артиклю the</vt:lpstr>
      <vt:lpstr>Види артиклів</vt:lpstr>
      <vt:lpstr>The з географічними назвами</vt:lpstr>
      <vt:lpstr>Виконай!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вживання означеного артиклю the</dc:title>
  <dc:creator>Julia</dc:creator>
  <cp:lastModifiedBy>Julia</cp:lastModifiedBy>
  <cp:revision>4</cp:revision>
  <dcterms:created xsi:type="dcterms:W3CDTF">2020-04-15T06:54:14Z</dcterms:created>
  <dcterms:modified xsi:type="dcterms:W3CDTF">2020-04-15T07:19:56Z</dcterms:modified>
</cp:coreProperties>
</file>