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259" r:id="rId3"/>
    <p:sldId id="262" r:id="rId4"/>
    <p:sldId id="286" r:id="rId5"/>
    <p:sldId id="267" r:id="rId6"/>
    <p:sldId id="277" r:id="rId7"/>
    <p:sldId id="265" r:id="rId8"/>
    <p:sldId id="285" r:id="rId9"/>
    <p:sldId id="278" r:id="rId10"/>
    <p:sldId id="266" r:id="rId11"/>
    <p:sldId id="268" r:id="rId12"/>
    <p:sldId id="269" r:id="rId13"/>
    <p:sldId id="283" r:id="rId14"/>
    <p:sldId id="279" r:id="rId15"/>
    <p:sldId id="280" r:id="rId16"/>
    <p:sldId id="284" r:id="rId17"/>
    <p:sldId id="282" r:id="rId18"/>
    <p:sldId id="275" r:id="rId19"/>
    <p:sldId id="276" r:id="rId20"/>
    <p:sldId id="292" r:id="rId21"/>
    <p:sldId id="290" r:id="rId22"/>
    <p:sldId id="291" r:id="rId23"/>
    <p:sldId id="296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94638" autoAdjust="0"/>
  </p:normalViewPr>
  <p:slideViewPr>
    <p:cSldViewPr>
      <p:cViewPr>
        <p:scale>
          <a:sx n="77" d="100"/>
          <a:sy n="77" d="100"/>
        </p:scale>
        <p:origin x="-117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6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A5742-EAF4-4B11-A140-E8F78FF27B55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8FE49-40E4-4A9A-B535-75D517D1983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6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FE49-40E4-4A9A-B535-75D517D1983F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9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9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advClick="0" advTm="9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advClick="0" advTm="9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0EEFF8-8372-4982-BE1F-9751F9D4C1A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D8BF7B-FC89-44FE-AF22-566F25CEAF2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900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x\Desktop\&#1044;&#1091;&#1088;&#1085;&#1103;\Kenny%20G%20-%20Spanish%20Nights(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x\Desktop\&#1044;&#1091;&#1088;&#1085;&#1103;\Gorlova%20Svitlana.mp3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enny G - Spanish Nights(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4143372" y="3276600"/>
            <a:ext cx="276228" cy="304800"/>
          </a:xfrm>
          <a:prstGeom prst="rect">
            <a:avLst/>
          </a:prstGeom>
        </p:spPr>
      </p:pic>
      <p:pic>
        <p:nvPicPr>
          <p:cNvPr id="8" name="Kenny G - Spanish Nights(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Содержимое 5" descr="05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1" y="0"/>
            <a:ext cx="9143999" cy="7000900"/>
          </a:xfrm>
        </p:spPr>
      </p:pic>
      <p:pic>
        <p:nvPicPr>
          <p:cNvPr id="7" name="Рисунок 6" descr="f8040d19723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71602" y="500042"/>
            <a:ext cx="9100038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1357298"/>
            <a:ext cx="82153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 Симоненко «Гей, </a:t>
            </a:r>
            <a:r>
              <a:rPr 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нові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Колумби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Магеллани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3" name="Kenny G - Spanish Nights(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4291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000" mute="1" numSld="999">
                <p:cTn id="13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14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ymb_1492_15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3" name="Рисунок 2" descr="Magellan-Fern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85728"/>
            <a:ext cx="2671748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4714884"/>
            <a:ext cx="750099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800" b="1" dirty="0" err="1" smtClean="0">
                <a:ln/>
                <a:solidFill>
                  <a:schemeClr val="accent3"/>
                </a:solidFill>
              </a:rPr>
              <a:t>Фернан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Магеллан </a:t>
            </a:r>
            <a:endParaRPr lang="en-US" sz="4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uk-UA" sz="4800" b="1" dirty="0" smtClean="0">
                <a:ln/>
                <a:solidFill>
                  <a:schemeClr val="accent3"/>
                </a:solidFill>
              </a:rPr>
              <a:t>(1470—1521 </a:t>
            </a:r>
            <a:r>
              <a:rPr lang="uk-UA" sz="4800" b="1" dirty="0" err="1" smtClean="0">
                <a:ln/>
                <a:solidFill>
                  <a:schemeClr val="accent3"/>
                </a:solidFill>
              </a:rPr>
              <a:t>pp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.).</a:t>
            </a:r>
            <a:endParaRPr lang="uk-UA" sz="4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чанные файлы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None/>
            </a:pPr>
            <a:r>
              <a:rPr lang="uk-UA" b="1" dirty="0" err="1" smtClean="0"/>
              <a:t>Магеллан-дворянин</a:t>
            </a:r>
            <a:r>
              <a:rPr lang="uk-UA" b="1" dirty="0" smtClean="0"/>
              <a:t> зі збіднілого</a:t>
            </a:r>
            <a:r>
              <a:rPr lang="en-US" b="1" dirty="0" smtClean="0"/>
              <a:t> </a:t>
            </a:r>
            <a:r>
              <a:rPr lang="uk-UA" b="1" dirty="0" smtClean="0"/>
              <a:t>шляхетного роду, брав участь у боях на суші та на морі, після поранення розробив проект плавання до Островів Пряностей. У Португалії не знаходить розуміння, тому перебирається до Іспанії.</a:t>
            </a:r>
            <a:endParaRPr lang="uk-UA" b="1" dirty="0"/>
          </a:p>
        </p:txBody>
      </p:sp>
      <p:pic>
        <p:nvPicPr>
          <p:cNvPr id="7" name="Рисунок 6" descr="fekbii4x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748058"/>
            <a:ext cx="1857356" cy="3109942"/>
          </a:xfrm>
          <a:prstGeom prst="rect">
            <a:avLst/>
          </a:prstGeom>
        </p:spPr>
      </p:pic>
      <p:pic>
        <p:nvPicPr>
          <p:cNvPr id="8" name="Рисунок 7" descr="1482859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1928826" cy="1428760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xit" presetSubtype="4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puteshestvie-magellana-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19876" y="214290"/>
            <a:ext cx="64669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Острів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Пряностей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xit" presetSubtype="16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Експедиція складалася з п'яти кораблів. Три</a:t>
            </a:r>
            <a:r>
              <a:rPr lang="en-US" b="1" dirty="0" smtClean="0"/>
              <a:t> </a:t>
            </a:r>
            <a:r>
              <a:rPr lang="uk-UA" b="1" dirty="0" smtClean="0"/>
              <a:t>кораблі дійшли до океану, в якому моряки жодного разу не потрапили у шторм. Тому Магеллан назвав його Тихим. Флотилія наближалася до </a:t>
            </a:r>
            <a:r>
              <a:rPr lang="uk-UA" b="1" dirty="0" err="1" smtClean="0"/>
              <a:t>Маріанських</a:t>
            </a:r>
            <a:r>
              <a:rPr lang="uk-UA" b="1" dirty="0" smtClean="0"/>
              <a:t>, а потім до </a:t>
            </a:r>
            <a:r>
              <a:rPr lang="uk-UA" b="1" dirty="0" err="1" smtClean="0"/>
              <a:t>Молуккських</a:t>
            </a:r>
            <a:r>
              <a:rPr lang="uk-UA" b="1" dirty="0" smtClean="0"/>
              <a:t> островів.</a:t>
            </a:r>
            <a:endParaRPr lang="uk-UA" b="1" dirty="0"/>
          </a:p>
        </p:txBody>
      </p:sp>
      <p:pic>
        <p:nvPicPr>
          <p:cNvPr id="5" name="Рисунок 4" descr="2e7fa4efc60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2"/>
            <a:ext cx="7456787" cy="3500438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Y9RJTgK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2237_PH03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Магеллан, втрутившись у міжусобну війну тубільців, загинув у сутичці 27 квітня 1521 року. З його ім'ям пов'язане велике досягнення людства — перше кругосвітнє плавання.</a:t>
            </a:r>
          </a:p>
          <a:p>
            <a:endParaRPr lang="uk-UA" dirty="0"/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agellan_vokrug_svet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1-021-SHablon-oformlenija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flowChartProcess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857628"/>
            <a:ext cx="8143932" cy="20002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66CC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929066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Читання поезії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“Гей</a:t>
            </a:r>
            <a:r>
              <a:rPr lang="uk-UA" sz="4000" b="1" dirty="0" smtClean="0">
                <a:solidFill>
                  <a:schemeClr val="bg1"/>
                </a:solidFill>
              </a:rPr>
              <a:t>, нові </a:t>
            </a:r>
            <a:r>
              <a:rPr lang="uk-UA" sz="4000" b="1" dirty="0" err="1" smtClean="0">
                <a:solidFill>
                  <a:schemeClr val="bg1"/>
                </a:solidFill>
              </a:rPr>
              <a:t>Колумби</a:t>
            </a:r>
            <a:r>
              <a:rPr lang="uk-UA" sz="4000" b="1" dirty="0" smtClean="0">
                <a:solidFill>
                  <a:schemeClr val="bg1"/>
                </a:solidFill>
              </a:rPr>
              <a:t> й </a:t>
            </a:r>
            <a:r>
              <a:rPr lang="uk-UA" sz="4000" b="1" dirty="0" err="1" smtClean="0">
                <a:solidFill>
                  <a:schemeClr val="bg1"/>
                </a:solidFill>
              </a:rPr>
              <a:t>Магелани</a:t>
            </a:r>
            <a:r>
              <a:rPr lang="uk-UA" sz="4000" b="1" dirty="0" smtClean="0">
                <a:solidFill>
                  <a:schemeClr val="bg1"/>
                </a:solidFill>
              </a:rPr>
              <a:t> 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Gorlova Svitl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f1e4de765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357166"/>
            <a:ext cx="807249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Словникова робота. 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Бухта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— невелика глибока затока.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Каравела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— старовинний вітрильний корабель з 3—4 щоглами.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Тужаві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— щільні, тугі, налиті,       пругкі.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Корито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— дерев'яна довгаста посудина для годівлі або напування тварин.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4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927172c0620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3214686"/>
            <a:ext cx="4286280" cy="34778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0000FF"/>
                </a:solidFill>
              </a:rPr>
              <a:t>Жоден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вітер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Сонця</a:t>
            </a:r>
            <a:r>
              <a:rPr lang="ru-RU" sz="2000" b="1" dirty="0" smtClean="0">
                <a:solidFill>
                  <a:srgbClr val="0000FF"/>
                </a:solidFill>
              </a:rPr>
              <a:t> не остудить. 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Півень</a:t>
            </a:r>
            <a:r>
              <a:rPr lang="ru-RU" sz="2000" b="1" dirty="0" smtClean="0">
                <a:solidFill>
                  <a:srgbClr val="0000FF"/>
                </a:solidFill>
              </a:rPr>
              <a:t> землю всю не </a:t>
            </a:r>
            <a:r>
              <a:rPr lang="ru-RU" sz="2000" b="1" dirty="0" err="1" smtClean="0">
                <a:solidFill>
                  <a:srgbClr val="0000FF"/>
                </a:solidFill>
              </a:rPr>
              <a:t>розгребе</a:t>
            </a:r>
            <a:r>
              <a:rPr lang="ru-RU" sz="2000" b="1" dirty="0" smtClean="0">
                <a:solidFill>
                  <a:srgbClr val="0000FF"/>
                </a:solidFill>
              </a:rPr>
              <a:t>! 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Україно</a:t>
            </a:r>
            <a:r>
              <a:rPr lang="ru-RU" sz="2000" b="1" dirty="0" smtClean="0">
                <a:solidFill>
                  <a:srgbClr val="0000FF"/>
                </a:solidFill>
              </a:rPr>
              <a:t>! Доки </a:t>
            </a:r>
            <a:r>
              <a:rPr lang="ru-RU" sz="2000" b="1" dirty="0" err="1" smtClean="0">
                <a:solidFill>
                  <a:srgbClr val="0000FF"/>
                </a:solidFill>
              </a:rPr>
              <a:t>жити</a:t>
            </a:r>
            <a:r>
              <a:rPr lang="ru-RU" sz="2000" b="1" dirty="0" smtClean="0">
                <a:solidFill>
                  <a:srgbClr val="0000FF"/>
                </a:solidFill>
              </a:rPr>
              <a:t> буду, 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Доти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відкриватиму</a:t>
            </a:r>
            <a:r>
              <a:rPr lang="ru-RU" sz="2000" b="1" dirty="0" smtClean="0">
                <a:solidFill>
                  <a:srgbClr val="0000FF"/>
                </a:solidFill>
              </a:rPr>
              <a:t> тебе.</a:t>
            </a:r>
          </a:p>
          <a:p>
            <a:pPr algn="r"/>
            <a:r>
              <a:rPr lang="ru-RU" sz="2000" b="1" dirty="0" smtClean="0">
                <a:solidFill>
                  <a:srgbClr val="0000FF"/>
                </a:solidFill>
              </a:rPr>
              <a:t>В. Симоненко 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endParaRPr lang="uk-UA" sz="20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be0ebbeb12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8059">
            <a:off x="5572132" y="357166"/>
            <a:ext cx="2924183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xit" presetSubtype="4" fill="hold" nodeType="afterEffect">
                                  <p:stCondLst>
                                    <p:cond delay="4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1" presetClass="exit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861005.jpg"/>
          <p:cNvPicPr>
            <a:picLocks noChangeAspect="1"/>
          </p:cNvPicPr>
          <p:nvPr/>
        </p:nvPicPr>
        <p:blipFill>
          <a:blip r:embed="rId2"/>
          <a:srcRect b="12499"/>
          <a:stretch>
            <a:fillRect/>
          </a:stretch>
        </p:blipFill>
        <p:spPr>
          <a:xfrm>
            <a:off x="0" y="-714404"/>
            <a:ext cx="9144000" cy="75724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uk-UA" sz="4000" b="1" i="1" dirty="0" smtClean="0">
                <a:latin typeface="Calibri" pitchFamily="34" charset="0"/>
                <a:cs typeface="Calibri" pitchFamily="34" charset="0"/>
              </a:rPr>
              <a:t>Тема.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b="1" i="1" dirty="0" smtClean="0">
                <a:latin typeface="Calibri" pitchFamily="34" charset="0"/>
                <a:cs typeface="Calibri" pitchFamily="34" charset="0"/>
              </a:rPr>
              <a:t>Звернення письменника до молоді, щоб вони вирушали у мандри і відкривали нове, ніким ще невідоме, цікаве, захоплююче.</a:t>
            </a:r>
            <a:br>
              <a:rPr lang="uk-UA" sz="3600" b="1" i="1" dirty="0" smtClean="0">
                <a:latin typeface="Calibri" pitchFamily="34" charset="0"/>
                <a:cs typeface="Calibri" pitchFamily="34" charset="0"/>
              </a:rPr>
            </a:br>
            <a:endParaRPr lang="uk-UA" sz="36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217d65581af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357430"/>
            <a:ext cx="4357718" cy="4143404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opleMaster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64399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chemeClr val="bg1"/>
                </a:solidFill>
              </a:rPr>
              <a:t>Ідея: </a:t>
            </a:r>
            <a:r>
              <a:rPr lang="uk-UA" sz="4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смисл життя  людини — пошуки, мандри, прагнення самоствердитися; заперечення байдужості, пасивності.</a:t>
            </a:r>
            <a:r>
              <a:rPr lang="uk-UA" sz="4000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uk-UA" sz="4000" b="1" i="1" dirty="0" smtClean="0">
                <a:latin typeface="Calibri" pitchFamily="34" charset="0"/>
                <a:cs typeface="Calibri" pitchFamily="34" charset="0"/>
              </a:rPr>
            </a:br>
            <a:endParaRPr lang="uk-UA" sz="4000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yshkolymnyie-fonyi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latin typeface="Calibri" pitchFamily="34" charset="0"/>
                <a:cs typeface="Calibri" pitchFamily="34" charset="0"/>
              </a:rPr>
              <a:t>Основна думка: створення руху вперед, романтичного пориву, пошуку відкриттів і </a:t>
            </a:r>
            <a:r>
              <a:rPr lang="uk-UA" sz="4000" b="1" i="1" dirty="0" err="1" smtClean="0">
                <a:latin typeface="Calibri" pitchFamily="34" charset="0"/>
                <a:cs typeface="Calibri" pitchFamily="34" charset="0"/>
              </a:rPr>
              <a:t>самовідкриттів</a:t>
            </a:r>
            <a:endParaRPr lang="uk-UA" sz="4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9bf163606f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38"/>
            <a:ext cx="2571769" cy="1785950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52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300" b="1" i="1" dirty="0" smtClean="0">
                <a:latin typeface="Calibri" pitchFamily="34" charset="0"/>
                <a:cs typeface="Calibri" pitchFamily="34" charset="0"/>
              </a:rPr>
              <a:t>Художні засоби: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Звертання: </a:t>
            </a:r>
          </a:p>
          <a:p>
            <a:pPr algn="ctr">
              <a:buNone/>
            </a:pP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«Гей, нові </a:t>
            </a:r>
            <a:r>
              <a:rPr lang="uk-UA" b="1" i="1" dirty="0" err="1" smtClean="0">
                <a:latin typeface="Calibri" pitchFamily="34" charset="0"/>
                <a:cs typeface="Calibri" pitchFamily="34" charset="0"/>
              </a:rPr>
              <a:t>Колумби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 й </a:t>
            </a:r>
            <a:r>
              <a:rPr lang="uk-UA" b="1" i="1" dirty="0" err="1" smtClean="0">
                <a:latin typeface="Calibri" pitchFamily="34" charset="0"/>
                <a:cs typeface="Calibri" pitchFamily="34" charset="0"/>
              </a:rPr>
              <a:t>Магеллани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», «Кораблі!..», «Україно!..», «Друзі!..».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Риторичні оклики: 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«Напнемо вітрила наших мрій!»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«Кораблі! Шикуйтесь до походу!»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«Мрійництво! Жаго моя! Живи!»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«Відкривай духовні острови!»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«Нидіє на якорі душа!»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«Півень землю всю не розгребе!»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«Шкварити байдужість на вогні!»</a:t>
            </a:r>
            <a:br>
              <a:rPr lang="uk-UA" b="1" i="1" dirty="0" smtClean="0">
                <a:latin typeface="Calibri" pitchFamily="34" charset="0"/>
                <a:cs typeface="Calibri" pitchFamily="34" charset="0"/>
              </a:rPr>
            </a:br>
            <a:endParaRPr lang="uk-UA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xit" presetSubtype="4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52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                  Риторичні запитання:</a:t>
            </a:r>
          </a:p>
          <a:p>
            <a:pPr>
              <a:lnSpc>
                <a:spcPct val="150000"/>
              </a:lnSpc>
              <a:buNone/>
            </a:pP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«Хто сказав, що все уже відкрито?</a:t>
            </a:r>
            <a:br>
              <a:rPr lang="uk-UA" sz="2400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Нащо ж ми народжені тоді?»</a:t>
            </a:r>
            <a:br>
              <a:rPr lang="uk-UA" sz="2400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«Як нам помістити у корито</a:t>
            </a:r>
            <a:br>
              <a:rPr lang="uk-UA" sz="2400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Наші сподівання молоді?»</a:t>
            </a:r>
            <a:br>
              <a:rPr lang="uk-UA" sz="2400" b="1" i="1" dirty="0" smtClean="0">
                <a:latin typeface="Calibri" pitchFamily="34" charset="0"/>
                <a:cs typeface="Calibri" pitchFamily="34" charset="0"/>
              </a:rPr>
            </a:b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                                       Метафори:</a:t>
            </a:r>
          </a:p>
          <a:p>
            <a:pPr>
              <a:lnSpc>
                <a:spcPct val="150000"/>
              </a:lnSpc>
              <a:buNone/>
            </a:pP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 «кличуть ... у мандри океани», «бухту ... облизує прибій», «сподівання помістити», «нидіє... душа», «б’ються груди», «вітер... не остудить».</a:t>
            </a:r>
            <a:br>
              <a:rPr lang="uk-UA" sz="2400" b="1" i="1" dirty="0" smtClean="0">
                <a:latin typeface="Calibri" pitchFamily="34" charset="0"/>
                <a:cs typeface="Calibri" pitchFamily="34" charset="0"/>
              </a:rPr>
            </a:br>
            <a:endParaRPr lang="uk-UA" sz="2400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52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uk-UA" b="1" i="1" dirty="0" smtClean="0"/>
              <a:t>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Епітети:</a:t>
            </a:r>
          </a:p>
          <a:p>
            <a:pPr>
              <a:lnSpc>
                <a:spcPct val="160000"/>
              </a:lnSpc>
              <a:buNone/>
            </a:pP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 «молоді сподівання», «рідний народ», «духовні острови», «вітри </a:t>
            </a:r>
            <a:r>
              <a:rPr lang="uk-UA" b="1" i="1" dirty="0" err="1" smtClean="0">
                <a:latin typeface="Calibri" pitchFamily="34" charset="0"/>
                <a:cs typeface="Calibri" pitchFamily="34" charset="0"/>
              </a:rPr>
              <a:t>тужаві”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60000"/>
              </a:lnSpc>
              <a:buNone/>
            </a:pP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 Тавтологія:</a:t>
            </a:r>
          </a:p>
          <a:p>
            <a:pPr algn="ctr">
              <a:lnSpc>
                <a:spcPct val="160000"/>
              </a:lnSpc>
              <a:buNone/>
            </a:pP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 «відкрито вже відкрите».</a:t>
            </a:r>
            <a:endParaRPr lang="uk-UA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xit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1" presetClass="exit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xit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 tmFilter="0,0; .5, 0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3557"/>
      </p:ext>
    </p:extLst>
  </p:cSld>
  <p:clrMapOvr>
    <a:masterClrMapping/>
  </p:clrMapOvr>
  <p:transition advClick="0" advTm="900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to-nasekomyie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1"/>
            <a:ext cx="9144000" cy="6833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00042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Біографія Василя 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Симоненка</a:t>
            </a:r>
          </a:p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ати відповіді письмово)</a:t>
            </a:r>
            <a:endParaRPr lang="uk-U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9340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</a:t>
            </a:r>
            <a:r>
              <a:rPr lang="uk-UA" sz="2400" b="1" dirty="0" smtClean="0"/>
              <a:t>. Як називалася перша збірка В. Симоненка? В якому році вона вийшла у світ?</a:t>
            </a:r>
          </a:p>
          <a:p>
            <a:r>
              <a:rPr lang="uk-UA" sz="2400" b="1" dirty="0" smtClean="0"/>
              <a:t>2. Як називав О. Гончар Симоненка?</a:t>
            </a:r>
          </a:p>
          <a:p>
            <a:r>
              <a:rPr lang="uk-UA" sz="2400" b="1" dirty="0" smtClean="0"/>
              <a:t>3. Скільки збірок вийшло за життя поета?</a:t>
            </a:r>
          </a:p>
          <a:p>
            <a:r>
              <a:rPr lang="uk-UA" sz="2400" b="1" dirty="0" smtClean="0"/>
              <a:t>4. У чому полягала громадянська мужність поета?</a:t>
            </a:r>
          </a:p>
          <a:p>
            <a:r>
              <a:rPr lang="uk-UA" sz="2400" b="1" dirty="0" smtClean="0"/>
              <a:t>5. Скільки років прожив В. Симоненко?</a:t>
            </a:r>
          </a:p>
          <a:p>
            <a:r>
              <a:rPr lang="uk-UA" sz="2400" b="1" dirty="0" smtClean="0"/>
              <a:t>6. Які слова </a:t>
            </a:r>
            <a:r>
              <a:rPr lang="uk-UA" sz="2400" b="1" dirty="0" err="1" smtClean="0"/>
              <a:t>викарбувано</a:t>
            </a:r>
            <a:r>
              <a:rPr lang="uk-UA" sz="2400" b="1" dirty="0" smtClean="0"/>
              <a:t> на могилі поета?</a:t>
            </a:r>
          </a:p>
          <a:p>
            <a:r>
              <a:rPr lang="uk-UA" sz="2400" b="1" dirty="0" smtClean="0"/>
              <a:t>7. Хто з поетів мав на Симоненка найбільший вплив?</a:t>
            </a: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grpId="1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a1d2d76041ac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99591" y="923050"/>
            <a:ext cx="7858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uk-UA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Довідкове бюро</a:t>
            </a:r>
          </a:p>
          <a:p>
            <a:pPr algn="ctr">
              <a:lnSpc>
                <a:spcPct val="150000"/>
              </a:lnSpc>
            </a:pP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Розповідь про видатних </a:t>
            </a:r>
          </a:p>
          <a:p>
            <a:pPr algn="ctr">
              <a:lnSpc>
                <a:spcPct val="150000"/>
              </a:lnSpc>
            </a:pP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мореплавців</a:t>
            </a:r>
            <a:endParaRPr lang="uk-UA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7999820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7456">
            <a:off x="5500694" y="4500570"/>
            <a:ext cx="3500462" cy="2214578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21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934668_Hristofor_Kolumb_v_SS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9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21442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(29.10.1451  - 20.05.1506)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0904c7bbabet.jpg"/>
          <p:cNvPicPr>
            <a:picLocks noChangeAspect="1"/>
          </p:cNvPicPr>
          <p:nvPr/>
        </p:nvPicPr>
        <p:blipFill>
          <a:blip r:embed="rId2"/>
          <a:srcRect r="3125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072494" cy="5126055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latin typeface="Calibri" pitchFamily="34" charset="0"/>
                <a:cs typeface="Calibri" pitchFamily="34" charset="0"/>
              </a:rPr>
              <a:t>Видатний мореплавець епохи  великих географічних відкриттів. Шукаючи шлях до Індії, Колумб здійснив  кілька плавань через Атлантичний океан. </a:t>
            </a:r>
          </a:p>
          <a:p>
            <a:pPr algn="just"/>
            <a:r>
              <a:rPr lang="uk-UA" b="1" dirty="0" smtClean="0">
                <a:latin typeface="Calibri" pitchFamily="34" charset="0"/>
                <a:cs typeface="Calibri" pitchFamily="34" charset="0"/>
              </a:rPr>
              <a:t>Про дитячі та юнацькі роки Колумба не збереглося відповідних даних. </a:t>
            </a:r>
            <a:r>
              <a:rPr lang="uk-UA" b="1" dirty="0" smtClean="0"/>
              <a:t>Припускають, що народився він у родині ткача в м. Генуї. Вже у підлітковому віці ходив у море. Цікавився морськими подорожами і мріяв досягти Індії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b="1" dirty="0" smtClean="0">
                <a:latin typeface="Calibri" pitchFamily="34" charset="0"/>
                <a:cs typeface="Calibri" pitchFamily="34" charset="0"/>
              </a:rPr>
              <a:t>У 1476-1485 рр. Колумб жив у Португалії, брав участь у португальських морських експедиціях.</a:t>
            </a:r>
          </a:p>
          <a:p>
            <a:endParaRPr lang="uk-UA" dirty="0"/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xit" presetSubtype="0" fill="hold" grpId="1" nodeType="after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55" presetClass="exit" presetSubtype="0" fill="hold" grpId="1" nodeType="after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vel_ma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lueLinesSlaidPre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d5190e5be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5072065" cy="65722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7620" y="928670"/>
            <a:ext cx="4857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 smtClean="0">
                <a:latin typeface="Calibri" pitchFamily="34" charset="0"/>
                <a:cs typeface="Calibri" pitchFamily="34" charset="0"/>
              </a:rPr>
              <a:t>У 1484р. Колумб подав португальській королеві проект морської експедиції через Атлантичний океан з метою досягти берегів Азії.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000" b="1" dirty="0" smtClean="0">
                <a:latin typeface="Calibri" pitchFamily="34" charset="0"/>
                <a:cs typeface="Calibri" pitchFamily="34" charset="0"/>
              </a:rPr>
              <a:t>На батьківщині йому відмовляють, і він вирушає до Іспанії. Після укладання угоди виходить у плавання на трьох кораблях.</a:t>
            </a:r>
            <a:endParaRPr lang="uk-UA" sz="3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xit" presetSubtype="10" fill="hold" grpId="1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714357"/>
            <a:ext cx="775813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жовтня 1492 року побачили Нову землю (Індію, як думав Колумб). Це була Америка. Небезпечне плавання тривало 224 дні. Колумбу був подарований титул адмірала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моря-океана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герб, на якому герб Кастилії і лев Леона знаходилися поруч із зображеннями відкритих Колумбом островів. У наступну подорож мореплавець відправився на 17 кораблях, потім на трьох. Мав намір здійснити кругосвітню подорож, але це йому не вдалося. Після важких випробувань у 1504 р. повернувся на батьківщину.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1101</TotalTime>
  <Words>536</Words>
  <Application>Microsoft Office PowerPoint</Application>
  <PresentationFormat>Экран (4:3)</PresentationFormat>
  <Paragraphs>48</Paragraphs>
  <Slides>26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В.Симоненко. «Гей, нові Колумби й Магеллани». Утілення в поезії особливостей української ментальності, рис національного характеру.</dc:title>
  <dc:creator>max</dc:creator>
  <cp:lastModifiedBy>Татьяна</cp:lastModifiedBy>
  <cp:revision>96</cp:revision>
  <dcterms:created xsi:type="dcterms:W3CDTF">2015-01-31T15:02:09Z</dcterms:created>
  <dcterms:modified xsi:type="dcterms:W3CDTF">2020-03-20T09:32:07Z</dcterms:modified>
</cp:coreProperties>
</file>