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95F-5716-4472-81E4-B6A618EE75A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AD91-4FBF-4859-A0E1-C229C7C597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41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95F-5716-4472-81E4-B6A618EE75A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AD91-4FBF-4859-A0E1-C229C7C597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487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95F-5716-4472-81E4-B6A618EE75A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AD91-4FBF-4859-A0E1-C229C7C597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453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95F-5716-4472-81E4-B6A618EE75A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AD91-4FBF-4859-A0E1-C229C7C597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78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95F-5716-4472-81E4-B6A618EE75A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AD91-4FBF-4859-A0E1-C229C7C597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21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95F-5716-4472-81E4-B6A618EE75A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AD91-4FBF-4859-A0E1-C229C7C597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10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95F-5716-4472-81E4-B6A618EE75A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AD91-4FBF-4859-A0E1-C229C7C597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05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95F-5716-4472-81E4-B6A618EE75A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AD91-4FBF-4859-A0E1-C229C7C597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71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95F-5716-4472-81E4-B6A618EE75A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AD91-4FBF-4859-A0E1-C229C7C597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88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95F-5716-4472-81E4-B6A618EE75A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AD91-4FBF-4859-A0E1-C229C7C597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955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95F-5716-4472-81E4-B6A618EE75A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AD91-4FBF-4859-A0E1-C229C7C597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028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895F-5716-4472-81E4-B6A618EE75AA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AD91-4FBF-4859-A0E1-C229C7C597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30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344816" cy="5472608"/>
          </a:xfrm>
        </p:spPr>
        <p:txBody>
          <a:bodyPr>
            <a:normAutofit/>
          </a:bodyPr>
          <a:lstStyle/>
          <a:p>
            <a:r>
              <a:rPr lang="uk-UA" sz="5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на розвиток просторових уявлень в дітей молодшого шкільного віку</a:t>
            </a:r>
            <a:endParaRPr lang="uk-UA" sz="5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336704"/>
          </a:xfrm>
        </p:spPr>
        <p:txBody>
          <a:bodyPr>
            <a:normAutofit/>
          </a:bodyPr>
          <a:lstStyle/>
          <a:p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 </a:t>
            </a:r>
            <a:r>
              <a:rPr lang="ru-RU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горизонтального, вертикального і </a:t>
            </a:r>
            <a:r>
              <a:rPr lang="ru-RU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похилого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>До </a:t>
            </a:r>
            <a:r>
              <a:rPr lang="ru-RU" sz="2000" b="1" dirty="0" err="1"/>
              <a:t>даного</a:t>
            </a:r>
            <a:r>
              <a:rPr lang="ru-RU" sz="2000" b="1" dirty="0"/>
              <a:t> типу належать </a:t>
            </a:r>
            <a:r>
              <a:rPr lang="ru-RU" sz="2000" b="1" dirty="0" err="1"/>
              <a:t>такі</a:t>
            </a:r>
            <a:r>
              <a:rPr lang="ru-RU" sz="2000" b="1" dirty="0"/>
              <a:t> </a:t>
            </a:r>
            <a:r>
              <a:rPr lang="ru-RU" sz="2000" b="1" dirty="0" err="1"/>
              <a:t>вправи</a:t>
            </a:r>
            <a:r>
              <a:rPr lang="ru-RU" sz="2000" b="1" dirty="0" smtClean="0"/>
              <a:t>: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Візьміть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олівець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горизонтальному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похилому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вертикальному.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Покажіть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відрізків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800" dirty="0"/>
              <a:t/>
            </a:r>
            <a:br>
              <a:rPr lang="ru-RU" sz="2800" dirty="0"/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81128"/>
            <a:ext cx="5185244" cy="19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8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250706"/>
          </a:xfrm>
        </p:spPr>
        <p:txBody>
          <a:bodyPr>
            <a:normAutofit/>
          </a:bodyPr>
          <a:lstStyle/>
          <a:p>
            <a:pPr algn="l"/>
            <a:r>
              <a:rPr lang="uk-UA" sz="28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Накресліть відрізок у вертикальному положенні; похилому положенні.</a:t>
            </a:r>
            <a:br>
              <a:rPr lang="uk-UA" sz="28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Порівняйте, який відрізок довший: накреслений у вертикальному положенні, чи похилому.</a:t>
            </a:r>
            <a:br>
              <a:rPr lang="uk-UA" sz="28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i="0" dirty="0" smtClean="0">
                <a:solidFill>
                  <a:srgbClr val="222222"/>
                </a:solidFill>
                <a:effectLst/>
                <a:latin typeface="Tahoma"/>
              </a:rPr>
              <a:t/>
            </a:r>
            <a:br>
              <a:rPr lang="uk-UA" sz="2800" b="0" i="0" dirty="0" smtClean="0">
                <a:solidFill>
                  <a:srgbClr val="222222"/>
                </a:solidFill>
                <a:effectLst/>
                <a:latin typeface="Tahoma"/>
              </a:rPr>
            </a:br>
            <a:r>
              <a:rPr lang="uk-UA" sz="28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 просторові уявлення учнів розвиваються під час креслення відрізків, площинних фігур, на </a:t>
            </a:r>
            <a:r>
              <a:rPr lang="uk-UA" sz="2800" b="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8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праці, малювання, фізкультури, в процесі виконання вимірювальних робіт на місцевості, зокрема вправ, метою яких є розвиток окоміру.</a:t>
            </a:r>
            <a:r>
              <a:rPr lang="uk-UA" sz="2800" b="0" i="0" dirty="0" smtClean="0">
                <a:solidFill>
                  <a:srgbClr val="222222"/>
                </a:solidFill>
                <a:effectLst/>
                <a:latin typeface="Tahoma"/>
              </a:rPr>
              <a:t/>
            </a:r>
            <a:br>
              <a:rPr lang="uk-UA" sz="2800" b="0" i="0" dirty="0" smtClean="0">
                <a:solidFill>
                  <a:srgbClr val="222222"/>
                </a:solidFill>
                <a:effectLst/>
                <a:latin typeface="Tahoma"/>
              </a:rPr>
            </a:b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78899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uk-UA" sz="8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увагу!!!</a:t>
            </a:r>
            <a:endParaRPr lang="uk-UA" sz="8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5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форму,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 і один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ширину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т.п.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опрацьовуються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кожному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початкового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другому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5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просторових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напрямах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розміщенні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себе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суб'єктом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Порядкове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суб'єктом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Порядкове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горизонтального, вертикального і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похилого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383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80720"/>
          </a:xfrm>
        </p:spPr>
        <p:txBody>
          <a:bodyPr>
            <a:normAutofit/>
          </a:bodyPr>
          <a:lstStyle/>
          <a:p>
            <a:r>
              <a:rPr lang="uk-UA" sz="3200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 Орієнтування в напрямах руху і в розміщенні предметів відносно самого себе.</a:t>
            </a:r>
            <a:br>
              <a:rPr lang="uk-UA" sz="3200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 smtClean="0">
                <a:solidFill>
                  <a:srgbClr val="222222"/>
                </a:solidFill>
                <a:effectLst/>
                <a:latin typeface="Tahoma"/>
              </a:rPr>
              <a:t/>
            </a:r>
            <a:br>
              <a:rPr lang="uk-UA" sz="2000" b="0" i="0" dirty="0" smtClean="0">
                <a:solidFill>
                  <a:srgbClr val="222222"/>
                </a:solidFill>
                <a:effectLst/>
                <a:latin typeface="Tahoma"/>
              </a:rPr>
            </a:br>
            <a:r>
              <a:rPr lang="uk-UA" sz="2000" b="0" i="0" dirty="0" smtClean="0">
                <a:solidFill>
                  <a:srgbClr val="222222"/>
                </a:solidFill>
                <a:effectLst/>
                <a:latin typeface="Tahoma"/>
              </a:rPr>
              <a:t>Орієнтування в напрямах руху і в розміщенні предметів включає такі поняття: вперед, назад, наліво, направо, вгору, вниз; спереду, позаду; зліва, справа.</a:t>
            </a:r>
            <a:br>
              <a:rPr lang="uk-UA" sz="2000" b="0" i="0" dirty="0" smtClean="0">
                <a:solidFill>
                  <a:srgbClr val="222222"/>
                </a:solidFill>
                <a:effectLst/>
                <a:latin typeface="Tahoma"/>
              </a:rPr>
            </a:br>
            <a:r>
              <a:rPr lang="uk-UA" sz="2000" b="0" i="0" dirty="0" smtClean="0">
                <a:solidFill>
                  <a:srgbClr val="222222"/>
                </a:solidFill>
                <a:effectLst/>
                <a:latin typeface="Tahoma"/>
              </a:rPr>
              <a:t/>
            </a:r>
            <a:br>
              <a:rPr lang="uk-UA" sz="2000" b="0" i="0" dirty="0" smtClean="0">
                <a:solidFill>
                  <a:srgbClr val="222222"/>
                </a:solidFill>
                <a:effectLst/>
                <a:latin typeface="Tahoma"/>
              </a:rPr>
            </a:br>
            <a:r>
              <a:rPr lang="uk-UA" sz="2000" b="0" i="0" dirty="0" smtClean="0">
                <a:solidFill>
                  <a:srgbClr val="222222"/>
                </a:solidFill>
                <a:effectLst/>
                <a:latin typeface="Tahoma"/>
              </a:rPr>
              <a:t>З цими поняттями діти ознайомлюються ще в дошкільному віці. У 1 класі їх потрібно уточнити й закріпити. Це роблять за допомогою різних ігрових вправ, відповідних індивідуальних завдань, фізкультхвилинок.</a:t>
            </a:r>
            <a:br>
              <a:rPr lang="uk-UA" sz="2000" b="0" i="0" dirty="0" smtClean="0">
                <a:solidFill>
                  <a:srgbClr val="222222"/>
                </a:solidFill>
                <a:effectLst/>
                <a:latin typeface="Tahoma"/>
              </a:rPr>
            </a:b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2651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uk-UA" sz="4900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Зразки вправ даного типу такі:</a:t>
            </a:r>
            <a:r>
              <a:rPr lang="uk-UA" b="0" i="0" dirty="0" smtClean="0">
                <a:solidFill>
                  <a:srgbClr val="222222"/>
                </a:solidFill>
                <a:effectLst/>
                <a:latin typeface="Tahoma"/>
              </a:rPr>
              <a:t/>
            </a:r>
            <a:br>
              <a:rPr lang="uk-UA" b="0" i="0" dirty="0" smtClean="0">
                <a:solidFill>
                  <a:srgbClr val="222222"/>
                </a:solidFill>
                <a:effectLst/>
                <a:latin typeface="Tahoma"/>
              </a:rPr>
            </a:br>
            <a:r>
              <a:rPr lang="uk-UA" sz="3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Назвіть два предмети, що знаходяться попереду від тебе (від учня); позаду від тебе; ліворуч від тебе; над тобою.</a:t>
            </a:r>
            <a:br>
              <a:rPr lang="uk-UA" sz="3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Опустіть руки вниз; праву руку </a:t>
            </a:r>
            <a:r>
              <a:rPr lang="uk-UA" sz="32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підніміть</a:t>
            </a:r>
            <a:r>
              <a:rPr lang="uk-UA" sz="3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вгору; витягніть руку вперед; ліву руку опустіть.</a:t>
            </a:r>
            <a:r>
              <a:rPr lang="uk-UA" b="0" i="0" dirty="0" smtClean="0">
                <a:solidFill>
                  <a:srgbClr val="222222"/>
                </a:solidFill>
                <a:effectLst/>
                <a:latin typeface="Tahoma"/>
              </a:rPr>
              <a:t/>
            </a:r>
            <a:br>
              <a:rPr lang="uk-UA" b="0" i="0" dirty="0" smtClean="0">
                <a:solidFill>
                  <a:srgbClr val="222222"/>
                </a:solidFill>
                <a:effectLst/>
                <a:latin typeface="Tahoma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436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розміщенні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суб'єктом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Порядкове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є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Прочитайте,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правому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стовпчику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У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У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лівому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29" y="4365104"/>
            <a:ext cx="484669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43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фігури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накреслено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нижній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круга? У 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правій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Покажіть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лівий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69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4. Яка </a:t>
            </a:r>
            <a:r>
              <a:rPr lang="ru-RU" sz="240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фігура</a:t>
            </a:r>
            <a:r>
              <a:rPr lang="ru-RU" sz="240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sz="240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sz="240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Яка справа? Яка </a:t>
            </a:r>
            <a:r>
              <a:rPr lang="ru-RU" sz="240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посередині</a:t>
            </a:r>
            <a:r>
              <a:rPr lang="ru-RU" sz="240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ahoma"/>
              </a:rPr>
              <a:t/>
            </a:r>
            <a:br>
              <a:rPr lang="ru-RU" sz="2400" b="0" i="0" dirty="0" smtClean="0">
                <a:solidFill>
                  <a:srgbClr val="222222"/>
                </a:solidFill>
                <a:effectLst/>
                <a:latin typeface="Tahoma"/>
              </a:rPr>
            </a:br>
            <a:r>
              <a:rPr lang="ru-RU" sz="2400" b="0" i="0" dirty="0" smtClean="0">
                <a:solidFill>
                  <a:srgbClr val="222222"/>
                </a:solidFill>
                <a:effectLst/>
                <a:latin typeface="Tahoma"/>
              </a:rPr>
              <a:t> </a:t>
            </a:r>
            <a:br>
              <a:rPr lang="ru-RU" sz="2400" b="0" i="0" dirty="0" smtClean="0">
                <a:solidFill>
                  <a:srgbClr val="222222"/>
                </a:solidFill>
                <a:effectLst/>
                <a:latin typeface="Tahoma"/>
              </a:rPr>
            </a:br>
            <a:r>
              <a:rPr lang="ru-RU" sz="2400" b="0" i="0" dirty="0" smtClean="0">
                <a:solidFill>
                  <a:srgbClr val="222222"/>
                </a:solidFill>
                <a:effectLst/>
                <a:latin typeface="Tahoma"/>
              </a:rPr>
              <a:t> </a:t>
            </a:r>
            <a:br>
              <a:rPr lang="ru-RU" sz="2400" b="0" i="0" dirty="0" smtClean="0">
                <a:solidFill>
                  <a:srgbClr val="222222"/>
                </a:solidFill>
                <a:effectLst/>
                <a:latin typeface="Tahoma"/>
              </a:rPr>
            </a:b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чисел, </a:t>
            </a: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записаних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вершин квадрата, </a:t>
            </a: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відніміть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число, </a:t>
            </a: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записане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середині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квадрата.</a:t>
            </a:r>
            <a:b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</a:t>
            </a:r>
            <a:b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точки, </a:t>
            </a: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лежать на </a:t>
            </a:r>
            <a:r>
              <a:rPr lang="ru-RU" sz="2400" b="0" i="1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прямій</a:t>
            </a:r>
            <a: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поза прямою.</a:t>
            </a:r>
            <a:br>
              <a:rPr lang="ru-RU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solidFill>
                  <a:srgbClr val="222222"/>
                </a:solidFill>
                <a:effectLst/>
                <a:latin typeface="Tahoma"/>
              </a:rPr>
              <a:t/>
            </a:r>
            <a:br>
              <a:rPr lang="ru-RU" sz="2800" b="0" i="0" dirty="0" smtClean="0">
                <a:solidFill>
                  <a:srgbClr val="222222"/>
                </a:solidFill>
                <a:effectLst/>
                <a:latin typeface="Tahoma"/>
              </a:rPr>
            </a:br>
            <a:r>
              <a:rPr lang="ru-RU" sz="2800" b="0" i="0" dirty="0" smtClean="0">
                <a:solidFill>
                  <a:srgbClr val="222222"/>
                </a:solidFill>
                <a:effectLst/>
                <a:latin typeface="Tahoma"/>
              </a:rPr>
              <a:t> </a:t>
            </a:r>
            <a:br>
              <a:rPr lang="ru-RU" sz="2800" b="0" i="0" dirty="0" smtClean="0">
                <a:solidFill>
                  <a:srgbClr val="222222"/>
                </a:solidFill>
                <a:effectLst/>
                <a:latin typeface="Tahoma"/>
              </a:rPr>
            </a:br>
            <a:endParaRPr lang="uk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2289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47054"/>
            <a:ext cx="1066800" cy="95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944291"/>
            <a:ext cx="2850488" cy="1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5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uk-UA" sz="2800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 Визначення положення предметів відносно певної особи.</a:t>
            </a:r>
            <a:r>
              <a:rPr lang="uk-UA" sz="3200" b="0" i="0" dirty="0" smtClean="0">
                <a:solidFill>
                  <a:srgbClr val="222222"/>
                </a:solidFill>
                <a:effectLst/>
                <a:latin typeface="Tahoma"/>
              </a:rPr>
              <a:t/>
            </a:r>
            <a:br>
              <a:rPr lang="uk-UA" sz="3200" b="0" i="0" dirty="0" smtClean="0">
                <a:solidFill>
                  <a:srgbClr val="222222"/>
                </a:solidFill>
                <a:effectLst/>
                <a:latin typeface="Tahoma"/>
              </a:rPr>
            </a:br>
            <a:r>
              <a:rPr lang="uk-UA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Це, наприклад, такі вправи:</a:t>
            </a:r>
            <a:br>
              <a:rPr lang="uk-UA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Який овоч зліва від часнику? (Помідор).</a:t>
            </a:r>
            <a:br>
              <a:rPr lang="uk-UA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Який овоч зліва від дівчинки? (Зліва від дівчинки розміщено моркву).</a:t>
            </a:r>
            <a:r>
              <a:rPr lang="uk-UA" sz="3200" b="0" i="0" dirty="0" smtClean="0">
                <a:solidFill>
                  <a:srgbClr val="222222"/>
                </a:solidFill>
                <a:effectLst/>
                <a:latin typeface="Tahoma"/>
              </a:rPr>
              <a:t/>
            </a:r>
            <a:br>
              <a:rPr lang="uk-UA" sz="3200" b="0" i="0" dirty="0" smtClean="0">
                <a:solidFill>
                  <a:srgbClr val="222222"/>
                </a:solidFill>
                <a:effectLst/>
                <a:latin typeface="Tahoma"/>
              </a:rPr>
            </a:br>
            <a:r>
              <a:rPr lang="uk-UA" sz="3200" b="0" i="0" dirty="0" smtClean="0">
                <a:solidFill>
                  <a:srgbClr val="222222"/>
                </a:solidFill>
                <a:effectLst/>
                <a:latin typeface="Tahoma"/>
              </a:rPr>
              <a:t/>
            </a:r>
            <a:br>
              <a:rPr lang="uk-UA" sz="3200" b="0" i="0" dirty="0" smtClean="0">
                <a:solidFill>
                  <a:srgbClr val="222222"/>
                </a:solidFill>
                <a:effectLst/>
                <a:latin typeface="Tahoma"/>
              </a:rPr>
            </a:br>
            <a:r>
              <a:rPr lang="uk-UA" sz="3200" dirty="0">
                <a:solidFill>
                  <a:srgbClr val="222222"/>
                </a:solidFill>
                <a:latin typeface="Tahoma"/>
              </a:rPr>
              <a:t/>
            </a:r>
            <a:br>
              <a:rPr lang="uk-UA" sz="3200" dirty="0">
                <a:solidFill>
                  <a:srgbClr val="222222"/>
                </a:solidFill>
                <a:latin typeface="Tahoma"/>
              </a:rPr>
            </a:br>
            <a:r>
              <a:rPr lang="uk-UA" sz="3200" dirty="0" smtClean="0">
                <a:solidFill>
                  <a:srgbClr val="222222"/>
                </a:solidFill>
                <a:latin typeface="Tahoma"/>
              </a:rPr>
              <a:t/>
            </a:r>
            <a:br>
              <a:rPr lang="uk-UA" sz="3200" dirty="0" smtClean="0">
                <a:solidFill>
                  <a:srgbClr val="222222"/>
                </a:solidFill>
                <a:latin typeface="Tahoma"/>
              </a:rPr>
            </a:br>
            <a:r>
              <a:rPr lang="uk-UA" sz="3200" dirty="0">
                <a:solidFill>
                  <a:srgbClr val="222222"/>
                </a:solidFill>
                <a:latin typeface="Tahoma"/>
              </a:rPr>
              <a:t/>
            </a:r>
            <a:br>
              <a:rPr lang="uk-UA" sz="3200" dirty="0">
                <a:solidFill>
                  <a:srgbClr val="222222"/>
                </a:solidFill>
                <a:latin typeface="Tahoma"/>
              </a:rPr>
            </a:br>
            <a:r>
              <a:rPr lang="uk-UA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такими малюнками зручно уточнити поняття "наступний", "попередній", "останній" тощо.</a:t>
            </a:r>
            <a:br>
              <a:rPr lang="uk-UA" sz="24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08218"/>
            <a:ext cx="1322832" cy="1322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08218"/>
            <a:ext cx="1755578" cy="129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93213"/>
            <a:ext cx="2669403" cy="1637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712156"/>
            <a:ext cx="1716586" cy="271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0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80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Вправи на розвиток просторових уявлень в дітей молодшого шкільного віку</vt:lpstr>
      <vt:lpstr> Термін "просторові уявлення" до свого змісту включає знання про форму, протяжність і направленість предметів, сприймання відстані, на якій предмети на якій предмети розміщені від нас і один від одного, напряму, в якому вони перебувають. На основі сформованого відчуття простору зміцнюються просторові уявлення дітей про форми окремих предметів і суто геометричні форми: про їх довжину, ширину і висоту і т.п.  Основою формування просторових уявлень є практичний досвід, що набувається дітьми в процесі вимірювання, розв'язування задач, креслення, малювання, конструювання, при виконанні фізкультурних вправ, трудових процесів тощо.  Вправи з питань геометрії положення опрацьовуються в кожному класі початкового навчання, а найбільше їх у першому та другому класах.</vt:lpstr>
      <vt:lpstr>Серед вправ на розвиток просторових уявлень можна виділити такі види:  1) Орієнтування в напрямах руху і в розміщенні предметів відносно самого себе.  2) Орієнтування в розміщенні частин предмета, що розташовані перед суб'єктом. Порядкове розміщення предметів.  3) Орієнтування в розміщенні частин предмета, що розташовані перед суб'єктом. Порядкове розміщення предметів.  4) Визначення горизонтального, вертикального і похилого положення.   </vt:lpstr>
      <vt:lpstr>1) Орієнтування в напрямах руху і в розміщенні предметів відносно самого себе.   Орієнтування в напрямах руху і в розміщенні предметів включає такі поняття: вперед, назад, наліво, направо, вгору, вниз; спереду, позаду; зліва, справа.  З цими поняттями діти ознайомлюються ще в дошкільному віці. У 1 класі їх потрібно уточнити й закріпити. Це роблять за допомогою різних ігрових вправ, відповідних індивідуальних завдань, фізкультхвилинок. </vt:lpstr>
      <vt:lpstr>Зразки вправ даного типу такі: 1. Назвіть два предмети, що знаходяться попереду від тебе (від учня); позаду від тебе; ліворуч від тебе; над тобою.  2. Опустіть руки вниз; праву руку підніміть вгору; витягніть руку вперед; ліву руку опустіть. </vt:lpstr>
      <vt:lpstr>2) Орієнтування в розміщенні частин предмета, що розташовані перед суб'єктом. Порядкове розміщення предметів.  Вправами даного типу є такі:  1. Прочитайте, які числа записані у правому стовпчику? У середньому? У лівому?    </vt:lpstr>
      <vt:lpstr>  2. Які фігури накреслено у нижній половині круга? У правій половині?          3. Покажіть верхній край дошки; лівий край дошки.    </vt:lpstr>
      <vt:lpstr>                 4. Яка фігура на малюнку зліва? Яка справа? Яка посередині?     5. Від чисел, записаних біля вершин квадрата, відніміть число, записане в середині квадрата.                 6. Назвіть точки, що лежать на прямій; поза прямою.    </vt:lpstr>
      <vt:lpstr>3) Визначення положення предметів відносно певної особи. Це, наприклад, такі вправи: 1. Який овоч зліва від часнику? (Помідор). 2. Який овоч зліва від дівчинки? (Зліва від дівчинки розміщено моркву).     За такими малюнками зручно уточнити поняття "наступний", "попередній", "останній" тощо. </vt:lpstr>
      <vt:lpstr>4) Визначення горизонтального, вертикального і похилого положення.  До даного типу належать такі вправи:   1. Візьміть олівець і розмістить його в горизонтальному положенні, в похилому, у вертикальному. 2. Покажіть, який з відрізків на малюнку займає вертикальне, похиле, горизонтальне положення.      </vt:lpstr>
      <vt:lpstr>3. Накресліть відрізок у вертикальному положенні; похилому положенні.  4. Порівняйте, який відрізок довший: накреслений у вертикальному положенні, чи похилому.   Пізніше просторові уявлення учнів розвиваються під час креслення відрізків, площинних фігур, на уроках праці, малювання, фізкультури, в процесі виконання вимірювальних робіт на місцевості, зокрема вправ, метою яких є розвиток окоміру.  </vt:lpstr>
      <vt:lpstr>Дякую за увагу!!!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Вправи на розвиток просторових уявлень в дітей молодшого шкільного віку</dc:title>
  <dc:creator>Пользователь</dc:creator>
  <cp:lastModifiedBy>Пользователь</cp:lastModifiedBy>
  <cp:revision>7</cp:revision>
  <dcterms:created xsi:type="dcterms:W3CDTF">2018-11-14T15:27:20Z</dcterms:created>
  <dcterms:modified xsi:type="dcterms:W3CDTF">2018-11-14T16:39:56Z</dcterms:modified>
</cp:coreProperties>
</file>