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5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397A-BCB1-4336-B151-359C0F4F5C7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39E7-B620-4465-806D-7FE127049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73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397A-BCB1-4336-B151-359C0F4F5C7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39E7-B620-4465-806D-7FE127049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985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397A-BCB1-4336-B151-359C0F4F5C7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39E7-B620-4465-806D-7FE127049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314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17621-16E3-417C-8086-CC24B8DDC95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571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019B1-DC0F-4C45-A762-3C59BC5EAC4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505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06157-F65B-421E-B152-7E0CF5FF5DD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079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4CF30-D797-4A24-BCBD-50AB27D0C2F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417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F1E86-39A5-4712-998E-DA982FBB240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631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4A624-3CE4-4267-86F0-4025EFD5B54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2143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FA733-7518-4103-9C55-729D6E420D4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095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68CA0-DDD4-4BD0-B74E-AE71A2F7B6F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38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397A-BCB1-4336-B151-359C0F4F5C7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39E7-B620-4465-806D-7FE127049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953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56D74-0EC0-436E-9F4F-70B9B8F8339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6169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D5085-899E-421D-B61B-0659BBFA189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0136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DD51D-309E-48C2-B8BE-C25F29A7313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0717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A06481B-A3B9-4C79-A9E8-8F56B697E89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3281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AE59F260-642F-42AF-B0C3-115C8BA0405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8066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B733F3A-5D33-4913-B787-FBCF8DAD0B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3077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66563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64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65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66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67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68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69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70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71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72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73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74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75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76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77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78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79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80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81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82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83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84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85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86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90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91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92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93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94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95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6596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</p:grpSp>
      <p:sp>
        <p:nvSpPr>
          <p:cNvPr id="66597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6598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659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660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914400" y="1768476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6601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F2B363B-55FC-41D1-9A8E-1AA7D1EF1C5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5276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B787C-B066-4AFB-82FE-5C38D70E8F8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7900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EE81D-15C6-4688-8169-D4F24D38464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183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CC092-99EC-4AAD-BE78-C9DE06FB40C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26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397A-BCB1-4336-B151-359C0F4F5C7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39E7-B620-4465-806D-7FE127049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774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6E713-ADDD-4DE0-87E9-EF39AFFEB4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101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5F28E-7A81-457E-B992-4B34B8BDB7C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5222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2FA49-97DD-4CB6-AF56-DE2E9CE0B84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1406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41AFE-A54E-4FDD-BB0E-A0512A7C9C1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7151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C0B19-B364-4168-9A00-9615BC72862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0129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CAB47-11C0-486B-9B4D-553ABD07565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0250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8A762-6E84-4A83-AC86-882E47C34E1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814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78563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78563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78563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98A74A28-6643-4FA2-A97F-B7FCC9B295D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0008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78563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78563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78563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14199F8-6256-4659-9BA6-0E8B3C18A36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11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397A-BCB1-4336-B151-359C0F4F5C7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39E7-B620-4465-806D-7FE127049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6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397A-BCB1-4336-B151-359C0F4F5C7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39E7-B620-4465-806D-7FE127049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07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397A-BCB1-4336-B151-359C0F4F5C7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39E7-B620-4465-806D-7FE127049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64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397A-BCB1-4336-B151-359C0F4F5C7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39E7-B620-4465-806D-7FE127049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27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397A-BCB1-4336-B151-359C0F4F5C7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39E7-B620-4465-806D-7FE127049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02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397A-BCB1-4336-B151-359C0F4F5C7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39E7-B620-4465-806D-7FE127049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46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4397A-BCB1-4336-B151-359C0F4F5C7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039E7-B620-4465-806D-7FE127049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82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33"/>
            </a:gs>
            <a:gs pos="50000">
              <a:schemeClr val="bg1"/>
            </a:gs>
            <a:gs pos="100000">
              <a:srgbClr val="33CC3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7C5864-D38E-4EEA-A681-8F7B8107101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62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6553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4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4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4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4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4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4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4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4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4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4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5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5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5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5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5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5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5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5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5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5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6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6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6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6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6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6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6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6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6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6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7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7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557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/>
            </a:p>
          </p:txBody>
        </p:sp>
      </p:grpSp>
      <p:sp>
        <p:nvSpPr>
          <p:cNvPr id="6557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557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557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78563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557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78563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557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78563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A4DDF536-2366-4FA9-98C3-B63718CBEFC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40574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37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8.gif"/><Relationship Id="rId4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38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9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0.gif"/><Relationship Id="rId5" Type="http://schemas.openxmlformats.org/officeDocument/2006/relationships/slide" Target="slide7.xml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3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Layout" Target="../slideLayouts/slideLayout18.xml"/><Relationship Id="rId1" Type="http://schemas.openxmlformats.org/officeDocument/2006/relationships/audio" Target="../media/audio2.bin"/><Relationship Id="rId5" Type="http://schemas.openxmlformats.org/officeDocument/2006/relationships/image" Target="../media/image5.png"/><Relationship Id="rId4" Type="http://schemas.openxmlformats.org/officeDocument/2006/relationships/image" Target="../media/image12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" Target="slide26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image" Target="../media/image3.wmf"/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slide" Target="slide21.xml"/><Relationship Id="rId4" Type="http://schemas.openxmlformats.org/officeDocument/2006/relationships/slide" Target="slide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.xml"/><Relationship Id="rId5" Type="http://schemas.openxmlformats.org/officeDocument/2006/relationships/slide" Target="slide5.xml"/><Relationship Id="rId4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7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13.xml"/><Relationship Id="rId1" Type="http://schemas.openxmlformats.org/officeDocument/2006/relationships/audio" Target="../media/audio1.bin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992314" y="836614"/>
            <a:ext cx="7343775" cy="45370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Амфотерные оксиды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и гидроксиды</a:t>
            </a:r>
          </a:p>
        </p:txBody>
      </p:sp>
      <p:pic>
        <p:nvPicPr>
          <p:cNvPr id="2053" name="Picture 5" descr="j03012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4148138"/>
            <a:ext cx="3168650" cy="27098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1948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774826" y="1557339"/>
            <a:ext cx="8208963" cy="13668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774825" y="3429000"/>
            <a:ext cx="4535488" cy="28082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527800" y="3500439"/>
            <a:ext cx="3671888" cy="20161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74825" y="1557338"/>
            <a:ext cx="8713788" cy="4608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>
                <a:solidFill>
                  <a:srgbClr val="CC3300"/>
                </a:solidFill>
              </a:rPr>
              <a:t>Кислоты</a:t>
            </a:r>
            <a:r>
              <a:rPr lang="ru-RU" sz="2800">
                <a:solidFill>
                  <a:srgbClr val="CC3300"/>
                </a:solidFill>
              </a:rPr>
              <a:t> </a:t>
            </a:r>
            <a:r>
              <a:rPr lang="ru-RU" sz="2800"/>
              <a:t>– это сложные вещества, молекулы которых состоят из атомов водорода и кислотных остатков.</a:t>
            </a:r>
          </a:p>
          <a:p>
            <a:pPr>
              <a:lnSpc>
                <a:spcPct val="80000"/>
              </a:lnSpc>
            </a:pPr>
            <a:endParaRPr lang="ru-RU" sz="2800"/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i="1">
                <a:solidFill>
                  <a:srgbClr val="CC3300"/>
                </a:solidFill>
              </a:rPr>
              <a:t>Кислородосодержащие кислоты:</a:t>
            </a:r>
            <a:r>
              <a:rPr lang="en-US" sz="2400" i="1">
                <a:solidFill>
                  <a:srgbClr val="CC3300"/>
                </a:solidFill>
              </a:rPr>
              <a:t>   </a:t>
            </a:r>
            <a:r>
              <a:rPr lang="ru-RU" sz="2400" i="1">
                <a:solidFill>
                  <a:srgbClr val="CC3300"/>
                </a:solidFill>
              </a:rPr>
              <a:t>      </a:t>
            </a:r>
            <a:r>
              <a:rPr lang="ru-RU" sz="2000" b="1" i="1">
                <a:solidFill>
                  <a:srgbClr val="CC3300"/>
                </a:solidFill>
              </a:rPr>
              <a:t>Бескислородные</a:t>
            </a:r>
            <a:r>
              <a:rPr lang="ru-RU" sz="2400" b="1" i="1">
                <a:solidFill>
                  <a:srgbClr val="CC33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2400"/>
              <a:t>Азотная кислота –</a:t>
            </a:r>
            <a:r>
              <a:rPr lang="en-US" sz="2400"/>
              <a:t> </a:t>
            </a:r>
            <a:r>
              <a:rPr lang="en-US" sz="2400" b="1">
                <a:solidFill>
                  <a:srgbClr val="ED49AB"/>
                </a:solidFill>
              </a:rPr>
              <a:t>H</a:t>
            </a:r>
            <a:r>
              <a:rPr lang="en-US" sz="2400" b="1"/>
              <a:t>NO</a:t>
            </a:r>
            <a:r>
              <a:rPr lang="en-US" sz="2400" b="1" baseline="-25000"/>
              <a:t>3</a:t>
            </a:r>
            <a:r>
              <a:rPr lang="ru-RU" sz="2400" b="1" baseline="-25000"/>
              <a:t>                 </a:t>
            </a:r>
            <a:r>
              <a:rPr lang="ru-RU" sz="2400"/>
              <a:t>Соляная кислота - </a:t>
            </a:r>
            <a:r>
              <a:rPr lang="en-US" sz="2400" b="1">
                <a:solidFill>
                  <a:srgbClr val="ED49AB"/>
                </a:solidFill>
              </a:rPr>
              <a:t>H</a:t>
            </a:r>
            <a:r>
              <a:rPr lang="en-US" sz="2400" b="1"/>
              <a:t>Cl</a:t>
            </a:r>
            <a:endParaRPr lang="ru-RU" sz="2400" b="1" baseline="-25000"/>
          </a:p>
          <a:p>
            <a:pPr>
              <a:lnSpc>
                <a:spcPct val="80000"/>
              </a:lnSpc>
            </a:pPr>
            <a:r>
              <a:rPr lang="ru-RU" sz="2400"/>
              <a:t>Азотистая кислота – </a:t>
            </a:r>
            <a:r>
              <a:rPr lang="en-US" sz="2400" b="1">
                <a:solidFill>
                  <a:srgbClr val="ED49AB"/>
                </a:solidFill>
              </a:rPr>
              <a:t>H</a:t>
            </a:r>
            <a:r>
              <a:rPr lang="en-US" sz="2400" b="1"/>
              <a:t>NO</a:t>
            </a:r>
            <a:r>
              <a:rPr lang="en-US" sz="2400" b="1" baseline="-25000"/>
              <a:t>2</a:t>
            </a:r>
            <a:r>
              <a:rPr lang="ru-RU" sz="2400" b="1" baseline="-25000"/>
              <a:t>          </a:t>
            </a:r>
            <a:r>
              <a:rPr lang="ru-RU" sz="2400"/>
              <a:t>Сероводородная –</a:t>
            </a:r>
            <a:r>
              <a:rPr lang="en-US" sz="2400"/>
              <a:t> </a:t>
            </a:r>
            <a:r>
              <a:rPr lang="en-US" sz="2400" b="1">
                <a:solidFill>
                  <a:srgbClr val="ED49AB"/>
                </a:solidFill>
              </a:rPr>
              <a:t>H</a:t>
            </a:r>
            <a:r>
              <a:rPr lang="en-US" sz="2400" b="1" baseline="-25000"/>
              <a:t>2</a:t>
            </a:r>
            <a:r>
              <a:rPr lang="en-US" sz="2400" b="1"/>
              <a:t>S</a:t>
            </a:r>
            <a:endParaRPr lang="ru-RU" sz="2400" b="1" baseline="-25000"/>
          </a:p>
          <a:p>
            <a:pPr>
              <a:lnSpc>
                <a:spcPct val="80000"/>
              </a:lnSpc>
            </a:pPr>
            <a:r>
              <a:rPr lang="ru-RU" sz="2400"/>
              <a:t>Серная кислота – </a:t>
            </a:r>
            <a:r>
              <a:rPr lang="en-US" sz="2400" b="1">
                <a:solidFill>
                  <a:srgbClr val="ED49AB"/>
                </a:solidFill>
              </a:rPr>
              <a:t>H</a:t>
            </a:r>
            <a:r>
              <a:rPr lang="en-US" sz="2400" b="1" baseline="-25000"/>
              <a:t>2</a:t>
            </a:r>
            <a:r>
              <a:rPr lang="en-US" sz="2400" b="1"/>
              <a:t>SO</a:t>
            </a:r>
            <a:r>
              <a:rPr lang="en-US" sz="2400" b="1" baseline="-25000"/>
              <a:t>4</a:t>
            </a:r>
            <a:r>
              <a:rPr lang="ru-RU" sz="2400" b="1" baseline="-25000"/>
              <a:t>                </a:t>
            </a:r>
            <a:r>
              <a:rPr lang="ru-RU" sz="2400"/>
              <a:t>Бромоводородная -</a:t>
            </a:r>
            <a:r>
              <a:rPr lang="en-US" sz="2400"/>
              <a:t> </a:t>
            </a:r>
            <a:r>
              <a:rPr lang="en-US" sz="2400" b="1">
                <a:solidFill>
                  <a:srgbClr val="ED49AB"/>
                </a:solidFill>
              </a:rPr>
              <a:t>H</a:t>
            </a:r>
            <a:r>
              <a:rPr lang="en-US" sz="2400" b="1"/>
              <a:t>Br</a:t>
            </a:r>
            <a:endParaRPr lang="ru-RU" sz="2400" b="1"/>
          </a:p>
          <a:p>
            <a:pPr>
              <a:lnSpc>
                <a:spcPct val="80000"/>
              </a:lnSpc>
            </a:pPr>
            <a:r>
              <a:rPr lang="ru-RU" sz="2400"/>
              <a:t>Сернистая кислота – </a:t>
            </a:r>
            <a:r>
              <a:rPr lang="en-US" sz="2400" b="1">
                <a:solidFill>
                  <a:srgbClr val="ED49AB"/>
                </a:solidFill>
              </a:rPr>
              <a:t>H</a:t>
            </a:r>
            <a:r>
              <a:rPr lang="en-US" sz="2400" b="1" baseline="-25000"/>
              <a:t>2</a:t>
            </a:r>
            <a:r>
              <a:rPr lang="en-US" sz="2400" b="1"/>
              <a:t>SO</a:t>
            </a:r>
            <a:r>
              <a:rPr lang="en-US" sz="2400" b="1" baseline="-25000"/>
              <a:t>3        </a:t>
            </a:r>
            <a:endParaRPr lang="ru-RU" sz="2400" b="1" baseline="-25000"/>
          </a:p>
          <a:p>
            <a:pPr>
              <a:lnSpc>
                <a:spcPct val="80000"/>
              </a:lnSpc>
            </a:pPr>
            <a:r>
              <a:rPr lang="ru-RU" sz="2400"/>
              <a:t>Угольная кислота – </a:t>
            </a:r>
            <a:r>
              <a:rPr lang="en-US" sz="2400" b="1">
                <a:solidFill>
                  <a:srgbClr val="ED49AB"/>
                </a:solidFill>
              </a:rPr>
              <a:t>H</a:t>
            </a:r>
            <a:r>
              <a:rPr lang="en-US" sz="2400" b="1" baseline="-25000"/>
              <a:t>2</a:t>
            </a:r>
            <a:r>
              <a:rPr lang="en-US" sz="2400" b="1"/>
              <a:t>CO</a:t>
            </a:r>
            <a:r>
              <a:rPr lang="en-US" sz="2400" b="1" baseline="-25000"/>
              <a:t>3</a:t>
            </a:r>
            <a:endParaRPr lang="ru-RU" sz="2400" b="1" baseline="-25000"/>
          </a:p>
          <a:p>
            <a:pPr>
              <a:lnSpc>
                <a:spcPct val="80000"/>
              </a:lnSpc>
            </a:pPr>
            <a:r>
              <a:rPr lang="ru-RU" sz="2400"/>
              <a:t>Фосфорная кислота – </a:t>
            </a:r>
            <a:r>
              <a:rPr lang="en-US" sz="2400" b="1">
                <a:solidFill>
                  <a:srgbClr val="ED49AB"/>
                </a:solidFill>
              </a:rPr>
              <a:t>H</a:t>
            </a:r>
            <a:r>
              <a:rPr lang="en-US" sz="2400" b="1" baseline="-25000"/>
              <a:t>3</a:t>
            </a:r>
            <a:r>
              <a:rPr lang="en-US" sz="2400" b="1"/>
              <a:t>PO</a:t>
            </a:r>
            <a:r>
              <a:rPr lang="en-US" sz="2400" b="1" baseline="-25000"/>
              <a:t>4</a:t>
            </a:r>
            <a:endParaRPr lang="ru-RU" sz="2400" b="1" baseline="-25000"/>
          </a:p>
        </p:txBody>
      </p:sp>
      <p:sp>
        <p:nvSpPr>
          <p:cNvPr id="13318" name="WordArt 6" descr="Белый мрамор"/>
          <p:cNvSpPr>
            <a:spLocks noChangeArrowheads="1" noChangeShapeType="1" noTextEdit="1"/>
          </p:cNvSpPr>
          <p:nvPr/>
        </p:nvSpPr>
        <p:spPr bwMode="auto">
          <a:xfrm>
            <a:off x="2855914" y="404814"/>
            <a:ext cx="6911975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Кислоты </a:t>
            </a:r>
          </a:p>
        </p:txBody>
      </p:sp>
      <p:sp>
        <p:nvSpPr>
          <p:cNvPr id="13319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9983788" y="6092825"/>
            <a:ext cx="431800" cy="431800"/>
          </a:xfrm>
          <a:prstGeom prst="actionButtonForwardNex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320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975725" y="6092825"/>
            <a:ext cx="431800" cy="431800"/>
          </a:xfrm>
          <a:prstGeom prst="actionButtonBackPrevious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321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80551" y="6092825"/>
            <a:ext cx="360363" cy="431800"/>
          </a:xfrm>
          <a:prstGeom prst="actionButtonHome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3863976" y="2924176"/>
            <a:ext cx="1152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6743701" y="2924176"/>
            <a:ext cx="14398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40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5" grpId="0" animBg="1"/>
      <p:bldP spid="133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1847851" y="1268414"/>
            <a:ext cx="5616575" cy="18002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CC3300"/>
              </a:solidFill>
              <a:latin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>
              <a:solidFill>
                <a:srgbClr val="CC3300"/>
              </a:solidFill>
              <a:latin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>
                <a:solidFill>
                  <a:srgbClr val="CC3300"/>
                </a:solidFill>
                <a:latin typeface="Arial" pitchFamily="34" charset="0"/>
              </a:rPr>
              <a:t>Соли </a:t>
            </a:r>
            <a:r>
              <a:rPr lang="ru-RU" sz="2800" b="1">
                <a:solidFill>
                  <a:srgbClr val="000000"/>
                </a:solidFill>
                <a:latin typeface="Arial" pitchFamily="34" charset="0"/>
              </a:rPr>
              <a:t>– это сложные вещества,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>
                <a:solidFill>
                  <a:srgbClr val="000000"/>
                </a:solidFill>
                <a:latin typeface="Arial" pitchFamily="34" charset="0"/>
              </a:rPr>
              <a:t> состоящие из ионов металлов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>
                <a:solidFill>
                  <a:srgbClr val="000000"/>
                </a:solidFill>
                <a:latin typeface="Arial" pitchFamily="34" charset="0"/>
              </a:rPr>
              <a:t>и кислотных остатков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>
              <a:solidFill>
                <a:srgbClr val="000000"/>
              </a:solidFill>
              <a:latin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2708" name="WordArt 4"/>
          <p:cNvSpPr>
            <a:spLocks noChangeArrowheads="1" noChangeShapeType="1" noTextEdit="1"/>
          </p:cNvSpPr>
          <p:nvPr/>
        </p:nvSpPr>
        <p:spPr bwMode="auto">
          <a:xfrm>
            <a:off x="3575050" y="188913"/>
            <a:ext cx="4465638" cy="863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Соли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2351089" y="3357563"/>
            <a:ext cx="18473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4400">
              <a:solidFill>
                <a:srgbClr val="000000"/>
              </a:solidFill>
              <a:latin typeface="Comic Sans MS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44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2279650" y="3933825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44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2208214" y="3500439"/>
            <a:ext cx="165942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000000"/>
                </a:solidFill>
                <a:latin typeface="Comic Sans MS" pitchFamily="66" charset="0"/>
              </a:rPr>
              <a:t>KNO</a:t>
            </a:r>
            <a:r>
              <a:rPr lang="en-US" sz="4400" baseline="-25000">
                <a:solidFill>
                  <a:srgbClr val="000000"/>
                </a:solidFill>
                <a:latin typeface="Comic Sans MS" pitchFamily="66" charset="0"/>
              </a:rPr>
              <a:t>3</a:t>
            </a:r>
            <a:endParaRPr lang="ru-RU" sz="4400" baseline="-250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4511676" y="4005263"/>
            <a:ext cx="1800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400">
                <a:solidFill>
                  <a:srgbClr val="000000"/>
                </a:solidFill>
                <a:latin typeface="Comic Sans MS" pitchFamily="66" charset="0"/>
              </a:rPr>
              <a:t>NaCl</a:t>
            </a:r>
            <a:endParaRPr lang="ru-RU" sz="44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7680325" y="4149725"/>
            <a:ext cx="23764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400">
                <a:solidFill>
                  <a:srgbClr val="000000"/>
                </a:solidFill>
                <a:latin typeface="Comic Sans MS" pitchFamily="66" charset="0"/>
              </a:rPr>
              <a:t>CuSO</a:t>
            </a:r>
            <a:r>
              <a:rPr lang="en-US" sz="4400" baseline="-25000">
                <a:solidFill>
                  <a:srgbClr val="000000"/>
                </a:solidFill>
                <a:latin typeface="Comic Sans MS" pitchFamily="66" charset="0"/>
              </a:rPr>
              <a:t>4</a:t>
            </a:r>
            <a:endParaRPr lang="ru-RU" sz="4400" baseline="-250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2208213" y="4724400"/>
            <a:ext cx="1943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400">
                <a:solidFill>
                  <a:srgbClr val="000000"/>
                </a:solidFill>
                <a:latin typeface="Comic Sans MS" pitchFamily="66" charset="0"/>
              </a:rPr>
              <a:t>FeS</a:t>
            </a:r>
            <a:endParaRPr lang="ru-RU" sz="44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3935414" y="5300663"/>
            <a:ext cx="2016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400">
                <a:solidFill>
                  <a:srgbClr val="000000"/>
                </a:solidFill>
                <a:latin typeface="Comic Sans MS" pitchFamily="66" charset="0"/>
              </a:rPr>
              <a:t>CaCO</a:t>
            </a:r>
            <a:r>
              <a:rPr lang="en-US" sz="4400" baseline="-25000">
                <a:solidFill>
                  <a:srgbClr val="000000"/>
                </a:solidFill>
                <a:latin typeface="Comic Sans MS" pitchFamily="66" charset="0"/>
              </a:rPr>
              <a:t>3</a:t>
            </a:r>
            <a:endParaRPr lang="ru-RU" sz="4400" baseline="-250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6240464" y="5157788"/>
            <a:ext cx="30241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400">
                <a:solidFill>
                  <a:srgbClr val="000000"/>
                </a:solidFill>
                <a:latin typeface="Comic Sans MS" pitchFamily="66" charset="0"/>
              </a:rPr>
              <a:t>Ca</a:t>
            </a:r>
            <a:r>
              <a:rPr lang="en-US" sz="4400" baseline="-2500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lang="en-US" sz="4400">
                <a:solidFill>
                  <a:srgbClr val="000000"/>
                </a:solidFill>
                <a:latin typeface="Comic Sans MS" pitchFamily="66" charset="0"/>
              </a:rPr>
              <a:t>(PO</a:t>
            </a:r>
            <a:r>
              <a:rPr lang="en-US" sz="4400" baseline="-2500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lang="en-US" sz="440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44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endParaRPr lang="ru-RU" sz="4400" baseline="-250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2717" name="AutoShape 1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9983788" y="6092825"/>
            <a:ext cx="431800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2718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975725" y="6092825"/>
            <a:ext cx="431800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2719" name="AutoShap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80551" y="6092825"/>
            <a:ext cx="360363" cy="431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72721" name="Picture 17" descr="Без имени-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35863" y="1268413"/>
            <a:ext cx="2952750" cy="22526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973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1" grpId="0"/>
      <p:bldP spid="72712" grpId="0"/>
      <p:bldP spid="72713" grpId="0"/>
      <p:bldP spid="72714" grpId="0"/>
      <p:bldP spid="72715" grpId="0"/>
      <p:bldP spid="727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706437"/>
          </a:xfrm>
        </p:spPr>
        <p:txBody>
          <a:bodyPr/>
          <a:lstStyle/>
          <a:p>
            <a:r>
              <a:rPr lang="ru-RU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Распределите вещества по классам</a:t>
            </a:r>
          </a:p>
        </p:txBody>
      </p:sp>
      <p:graphicFrame>
        <p:nvGraphicFramePr>
          <p:cNvPr id="70679" name="Group 23"/>
          <p:cNvGraphicFramePr>
            <a:graphicFrameLocks noGrp="1"/>
          </p:cNvGraphicFramePr>
          <p:nvPr>
            <p:ph idx="1"/>
          </p:nvPr>
        </p:nvGraphicFramePr>
        <p:xfrm>
          <a:off x="1703389" y="1916113"/>
          <a:ext cx="8785225" cy="3150808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Оксиды 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Кислоты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Основания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Соли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0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0676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72263" y="6021388"/>
            <a:ext cx="431800" cy="431800"/>
          </a:xfrm>
          <a:prstGeom prst="actionButtonBackPrevious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0677" name="AutoShape 2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48526" y="6021388"/>
            <a:ext cx="360363" cy="431800"/>
          </a:xfrm>
          <a:prstGeom prst="actionButtonHome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0678" name="AutoShape 2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51763" y="6021388"/>
            <a:ext cx="431800" cy="431800"/>
          </a:xfrm>
          <a:prstGeom prst="actionButtonForwardNex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70680" name="Picture 24" descr="AG00317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16888" y="3581400"/>
            <a:ext cx="2551112" cy="3276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9617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Задание </a:t>
            </a:r>
            <a:r>
              <a:rPr lang="en-US" sz="3200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ru-RU" sz="3200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3200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Распределите вещества по классам: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951539" y="1557338"/>
            <a:ext cx="4067175" cy="42481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H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S, SO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, CuSO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, FeCl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, KOH, Na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O, Al(OH)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, K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PO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, FeS, Al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(SO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, Al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, H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CO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, Cl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, Ca(OH)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, H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PO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, Mg(NO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, HCl, CaO, CuSO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endParaRPr lang="ru-RU" baseline="-25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34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983788" y="6092825"/>
            <a:ext cx="431800" cy="431800"/>
          </a:xfrm>
          <a:prstGeom prst="actionButtonForwardNex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34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975725" y="6092825"/>
            <a:ext cx="431800" cy="431800"/>
          </a:xfrm>
          <a:prstGeom prst="actionButtonBackPrevious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343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80551" y="6092825"/>
            <a:ext cx="360363" cy="431800"/>
          </a:xfrm>
          <a:prstGeom prst="actionButtonHome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4344" name="Picture 8" descr="j030052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19288" y="1700214"/>
            <a:ext cx="4037012" cy="4105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8474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06437"/>
          </a:xfrm>
        </p:spPr>
        <p:txBody>
          <a:bodyPr/>
          <a:lstStyle/>
          <a:p>
            <a:r>
              <a:rPr lang="ru-RU" sz="4000"/>
              <a:t>Проверьте себя:</a:t>
            </a: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>
            <p:ph idx="1"/>
          </p:nvPr>
        </p:nvGraphicFramePr>
        <p:xfrm>
          <a:off x="1703389" y="981075"/>
          <a:ext cx="8785225" cy="5589588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2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Оксиды 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Кислоты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Основания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Соли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6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</a:t>
                      </a:r>
                      <a:r>
                        <a:rPr kumimoji="0" lang="en-US" sz="3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</a:t>
                      </a:r>
                      <a:endParaRPr kumimoji="0" lang="ru-RU" sz="3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</a:t>
                      </a:r>
                      <a:r>
                        <a:rPr kumimoji="0" lang="en-US" sz="3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 Al</a:t>
                      </a:r>
                      <a:r>
                        <a:rPr kumimoji="0" lang="en-US" sz="3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</a:t>
                      </a:r>
                      <a:r>
                        <a:rPr kumimoji="0" lang="en-US" sz="3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</a:t>
                      </a:r>
                      <a:r>
                        <a:rPr kumimoji="0" lang="en-US" sz="3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</a:t>
                      </a:r>
                      <a:r>
                        <a:rPr kumimoji="0" lang="en-US" sz="3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CaO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</a:t>
                      </a:r>
                      <a:r>
                        <a:rPr kumimoji="0" lang="en-US" sz="3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 H</a:t>
                      </a:r>
                      <a:r>
                        <a:rPr kumimoji="0" lang="en-US" sz="3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</a:t>
                      </a:r>
                      <a:r>
                        <a:rPr kumimoji="0" lang="en-US" sz="3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</a:t>
                      </a:r>
                      <a:r>
                        <a:rPr kumimoji="0" lang="en-US" sz="3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</a:t>
                      </a:r>
                      <a:r>
                        <a:rPr kumimoji="0" lang="en-US" sz="3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HCl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KOH Al(OH)</a:t>
                      </a:r>
                      <a:r>
                        <a:rPr kumimoji="0" lang="en-US" sz="3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Ca(OH)</a:t>
                      </a:r>
                      <a:r>
                        <a:rPr kumimoji="0" lang="en-US" sz="3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ru-RU" sz="3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CuSO</a:t>
                      </a:r>
                      <a:r>
                        <a:rPr kumimoji="0" lang="en-US" sz="3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FeCl</a:t>
                      </a:r>
                      <a:r>
                        <a:rPr kumimoji="0" lang="en-US" sz="3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</a:t>
                      </a:r>
                      <a:r>
                        <a:rPr kumimoji="0" lang="en-US" sz="3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</a:t>
                      </a:r>
                      <a:r>
                        <a:rPr kumimoji="0" lang="en-US" sz="3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FeS Al</a:t>
                      </a:r>
                      <a:r>
                        <a:rPr kumimoji="0" lang="en-US" sz="3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(SO</a:t>
                      </a:r>
                      <a:r>
                        <a:rPr kumimoji="0" lang="en-US" sz="3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  <a:r>
                        <a:rPr kumimoji="0" lang="en-US" sz="3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Mg(NO</a:t>
                      </a:r>
                      <a:r>
                        <a:rPr kumimoji="0" lang="en-US" sz="3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  <a:r>
                        <a:rPr kumimoji="0" lang="en-US" sz="3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CuSO</a:t>
                      </a:r>
                      <a:r>
                        <a:rPr kumimoji="0" lang="en-US" sz="3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ru-RU" sz="3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380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72263" y="6021388"/>
            <a:ext cx="431800" cy="431800"/>
          </a:xfrm>
          <a:prstGeom prst="actionButtonBackPrevious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381" name="AutoShape 2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48526" y="6021388"/>
            <a:ext cx="360363" cy="431800"/>
          </a:xfrm>
          <a:prstGeom prst="actionButtonHome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382" name="AutoShape 2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51763" y="6021388"/>
            <a:ext cx="431800" cy="431800"/>
          </a:xfrm>
          <a:prstGeom prst="actionButtonForwardNex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48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5" name="Rectangle 1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959600" y="2205038"/>
            <a:ext cx="2736850" cy="1008062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1919289" y="2205038"/>
            <a:ext cx="9366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919288" y="2205038"/>
            <a:ext cx="1008062" cy="1016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6000">
                <a:solidFill>
                  <a:srgbClr val="000000"/>
                </a:solidFill>
                <a:latin typeface="Arial" pitchFamily="34" charset="0"/>
              </a:rPr>
              <a:t>М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2927350" y="2708276"/>
            <a:ext cx="863600" cy="73025"/>
          </a:xfrm>
          <a:prstGeom prst="rightArrow">
            <a:avLst>
              <a:gd name="adj1" fmla="val 50000"/>
              <a:gd name="adj2" fmla="val 2956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6096000" y="2708276"/>
            <a:ext cx="863600" cy="73025"/>
          </a:xfrm>
          <a:prstGeom prst="rightArrow">
            <a:avLst>
              <a:gd name="adj1" fmla="val 50000"/>
              <a:gd name="adj2" fmla="val 2956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959600" y="2420938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3600">
                <a:solidFill>
                  <a:srgbClr val="000000"/>
                </a:solidFill>
                <a:latin typeface="Arial" pitchFamily="34" charset="0"/>
              </a:rPr>
              <a:t>Основание 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1847851" y="4437063"/>
            <a:ext cx="1152525" cy="10795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0">
                <a:solidFill>
                  <a:srgbClr val="000000"/>
                </a:solidFill>
                <a:latin typeface="Arial" pitchFamily="34" charset="0"/>
              </a:rPr>
              <a:t> нм</a:t>
            </a:r>
            <a:r>
              <a:rPr lang="ru-RU" sz="4800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7188" name="AutoShape 20"/>
          <p:cNvSpPr>
            <a:spLocks noChangeArrowheads="1"/>
          </p:cNvSpPr>
          <p:nvPr/>
        </p:nvSpPr>
        <p:spPr bwMode="auto">
          <a:xfrm>
            <a:off x="3071813" y="4941889"/>
            <a:ext cx="792162" cy="71437"/>
          </a:xfrm>
          <a:prstGeom prst="rightArrow">
            <a:avLst>
              <a:gd name="adj1" fmla="val 50000"/>
              <a:gd name="adj2" fmla="val 27722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92" name="AutoShape 24"/>
          <p:cNvSpPr>
            <a:spLocks noChangeArrowheads="1"/>
          </p:cNvSpPr>
          <p:nvPr/>
        </p:nvSpPr>
        <p:spPr bwMode="auto">
          <a:xfrm>
            <a:off x="6024564" y="5013325"/>
            <a:ext cx="865187" cy="71438"/>
          </a:xfrm>
          <a:prstGeom prst="rightArrow">
            <a:avLst>
              <a:gd name="adj1" fmla="val 50000"/>
              <a:gd name="adj2" fmla="val 30277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93" name="Rectangle 2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888164" y="4508501"/>
            <a:ext cx="3095625" cy="1008063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>
                <a:solidFill>
                  <a:srgbClr val="000000"/>
                </a:solidFill>
                <a:latin typeface="Arial" pitchFamily="34" charset="0"/>
              </a:rPr>
              <a:t>Кислота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>
                <a:solidFill>
                  <a:srgbClr val="000000"/>
                </a:solidFill>
                <a:latin typeface="Arial" pitchFamily="34" charset="0"/>
              </a:rPr>
              <a:t>(кислородосодержащая)</a:t>
            </a:r>
          </a:p>
        </p:txBody>
      </p:sp>
      <p:sp>
        <p:nvSpPr>
          <p:cNvPr id="7195" name="AutoShape 2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904288" y="6092825"/>
            <a:ext cx="431800" cy="431800"/>
          </a:xfrm>
          <a:prstGeom prst="actionButtonBackPrevious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96" name="AutoShape 28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9983788" y="6092825"/>
            <a:ext cx="431800" cy="431800"/>
          </a:xfrm>
          <a:prstGeom prst="actionButtonForwardNex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97" name="AutoShape 2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80551" y="6092825"/>
            <a:ext cx="360363" cy="431800"/>
          </a:xfrm>
          <a:prstGeom prst="actionButtonHome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98" name="WordArt 30"/>
          <p:cNvSpPr>
            <a:spLocks noChangeArrowheads="1" noChangeShapeType="1" noTextEdit="1"/>
          </p:cNvSpPr>
          <p:nvPr/>
        </p:nvSpPr>
        <p:spPr bwMode="auto">
          <a:xfrm>
            <a:off x="2495550" y="549276"/>
            <a:ext cx="7416800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Генетическая связь </a:t>
            </a:r>
          </a:p>
        </p:txBody>
      </p:sp>
      <p:sp>
        <p:nvSpPr>
          <p:cNvPr id="7199" name="Rectangle 3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792538" y="2205038"/>
            <a:ext cx="2303462" cy="1008062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>
                <a:solidFill>
                  <a:srgbClr val="000000"/>
                </a:solidFill>
                <a:latin typeface="Arial" pitchFamily="34" charset="0"/>
              </a:rPr>
              <a:t>Основный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>
                <a:solidFill>
                  <a:srgbClr val="000000"/>
                </a:solidFill>
                <a:latin typeface="Arial" pitchFamily="34" charset="0"/>
              </a:rPr>
              <a:t>оксид</a:t>
            </a:r>
          </a:p>
        </p:txBody>
      </p:sp>
      <p:sp>
        <p:nvSpPr>
          <p:cNvPr id="7201" name="Rectangle 3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863975" y="4437063"/>
            <a:ext cx="2160588" cy="10795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>
                <a:solidFill>
                  <a:srgbClr val="000000"/>
                </a:solidFill>
                <a:latin typeface="Arial" pitchFamily="34" charset="0"/>
              </a:rPr>
              <a:t>Кислотный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>
                <a:solidFill>
                  <a:srgbClr val="000000"/>
                </a:solidFill>
                <a:latin typeface="Arial" pitchFamily="34" charset="0"/>
              </a:rPr>
              <a:t>оксид</a:t>
            </a:r>
          </a:p>
        </p:txBody>
      </p:sp>
      <p:pic>
        <p:nvPicPr>
          <p:cNvPr id="7204" name="Picture 36" descr="BD13656_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0" y="4229100"/>
            <a:ext cx="1676400" cy="2628900"/>
          </a:xfrm>
          <a:prstGeom prst="rect">
            <a:avLst/>
          </a:prstGeom>
          <a:noFill/>
        </p:spPr>
      </p:pic>
      <p:sp>
        <p:nvSpPr>
          <p:cNvPr id="7205" name="Text Box 37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9191626" y="3573463"/>
            <a:ext cx="1370013" cy="5889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3200">
                <a:solidFill>
                  <a:srgbClr val="000000"/>
                </a:solidFill>
                <a:latin typeface="Arial" pitchFamily="34" charset="0"/>
              </a:rPr>
              <a:t>Соль</a:t>
            </a:r>
            <a:r>
              <a:rPr lang="ru-RU" sz="2400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  <p:cxnSp>
        <p:nvCxnSpPr>
          <p:cNvPr id="7206" name="AutoShape 38"/>
          <p:cNvCxnSpPr>
            <a:cxnSpLocks noChangeShapeType="1"/>
            <a:stCxn id="7184" idx="3"/>
            <a:endCxn id="7205" idx="0"/>
          </p:cNvCxnSpPr>
          <p:nvPr/>
        </p:nvCxnSpPr>
        <p:spPr bwMode="auto">
          <a:xfrm>
            <a:off x="9696451" y="2741613"/>
            <a:ext cx="180975" cy="831850"/>
          </a:xfrm>
          <a:prstGeom prst="bentConnector2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207" name="AutoShape 39"/>
          <p:cNvCxnSpPr>
            <a:cxnSpLocks noChangeShapeType="1"/>
            <a:stCxn id="7193" idx="3"/>
            <a:endCxn id="7205" idx="2"/>
          </p:cNvCxnSpPr>
          <p:nvPr/>
        </p:nvCxnSpPr>
        <p:spPr bwMode="auto">
          <a:xfrm flipH="1" flipV="1">
            <a:off x="9877426" y="4162425"/>
            <a:ext cx="106363" cy="850900"/>
          </a:xfrm>
          <a:prstGeom prst="bentConnector4">
            <a:avLst>
              <a:gd name="adj1" fmla="val -214926"/>
              <a:gd name="adj2" fmla="val 79852"/>
            </a:avLst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9863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667 -0.00277 L 0.98333 -0.00277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2351089" y="2349500"/>
            <a:ext cx="1368425" cy="935038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4583114" y="2349500"/>
            <a:ext cx="1368425" cy="935038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pitchFamily="34" charset="0"/>
              </a:rPr>
              <a:t>CaO</a:t>
            </a:r>
            <a:endParaRPr lang="ru-RU" sz="36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6816725" y="2349501"/>
            <a:ext cx="1943100" cy="9366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pitchFamily="34" charset="0"/>
              </a:rPr>
              <a:t>Ca(OH)</a:t>
            </a:r>
            <a:r>
              <a:rPr lang="en-US" sz="3600" baseline="-25000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ru-RU" sz="3600" baseline="-25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4583113" y="4437064"/>
            <a:ext cx="1439862" cy="93662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pitchFamily="34" charset="0"/>
              </a:rPr>
              <a:t>P</a:t>
            </a:r>
            <a:r>
              <a:rPr lang="en-US" sz="3600" baseline="-2500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US" sz="3600">
                <a:solidFill>
                  <a:srgbClr val="000000"/>
                </a:solidFill>
                <a:latin typeface="Arial" pitchFamily="34" charset="0"/>
              </a:rPr>
              <a:t>O</a:t>
            </a:r>
            <a:r>
              <a:rPr lang="en-US" sz="3600" baseline="-25000">
                <a:solidFill>
                  <a:srgbClr val="000000"/>
                </a:solidFill>
                <a:latin typeface="Arial" pitchFamily="34" charset="0"/>
              </a:rPr>
              <a:t>5</a:t>
            </a:r>
            <a:endParaRPr lang="ru-RU" sz="3600" baseline="-25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6888164" y="4437064"/>
            <a:ext cx="1800225" cy="93662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pitchFamily="34" charset="0"/>
              </a:rPr>
              <a:t>H</a:t>
            </a:r>
            <a:r>
              <a:rPr lang="en-US" sz="3600" baseline="-25000">
                <a:solidFill>
                  <a:srgbClr val="000000"/>
                </a:solidFill>
                <a:latin typeface="Arial" pitchFamily="34" charset="0"/>
              </a:rPr>
              <a:t>3</a:t>
            </a:r>
            <a:r>
              <a:rPr lang="en-US" sz="3600">
                <a:solidFill>
                  <a:srgbClr val="000000"/>
                </a:solidFill>
                <a:latin typeface="Arial" pitchFamily="34" charset="0"/>
              </a:rPr>
              <a:t>PO</a:t>
            </a:r>
            <a:r>
              <a:rPr lang="en-US" sz="3600" baseline="-25000">
                <a:solidFill>
                  <a:srgbClr val="000000"/>
                </a:solidFill>
                <a:latin typeface="Arial" pitchFamily="34" charset="0"/>
              </a:rPr>
              <a:t>4</a:t>
            </a:r>
            <a:endParaRPr lang="ru-RU" sz="3600" baseline="-25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29" name="AutoShape 37"/>
          <p:cNvSpPr>
            <a:spLocks noChangeArrowheads="1"/>
          </p:cNvSpPr>
          <p:nvPr/>
        </p:nvSpPr>
        <p:spPr bwMode="auto">
          <a:xfrm>
            <a:off x="3719513" y="2781300"/>
            <a:ext cx="863600" cy="71438"/>
          </a:xfrm>
          <a:prstGeom prst="rightArrow">
            <a:avLst>
              <a:gd name="adj1" fmla="val 50000"/>
              <a:gd name="adj2" fmla="val 30222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30" name="AutoShape 38"/>
          <p:cNvSpPr>
            <a:spLocks noChangeArrowheads="1"/>
          </p:cNvSpPr>
          <p:nvPr/>
        </p:nvSpPr>
        <p:spPr bwMode="auto">
          <a:xfrm>
            <a:off x="5951538" y="2781300"/>
            <a:ext cx="863600" cy="71438"/>
          </a:xfrm>
          <a:prstGeom prst="rightArrow">
            <a:avLst>
              <a:gd name="adj1" fmla="val 50000"/>
              <a:gd name="adj2" fmla="val 30222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31" name="Rectangle 39"/>
          <p:cNvSpPr>
            <a:spLocks noChangeArrowheads="1"/>
          </p:cNvSpPr>
          <p:nvPr/>
        </p:nvSpPr>
        <p:spPr bwMode="auto">
          <a:xfrm>
            <a:off x="2495551" y="4437063"/>
            <a:ext cx="1223963" cy="9144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ru-RU" sz="36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32" name="AutoShape 40"/>
          <p:cNvSpPr>
            <a:spLocks noChangeArrowheads="1"/>
          </p:cNvSpPr>
          <p:nvPr/>
        </p:nvSpPr>
        <p:spPr bwMode="auto">
          <a:xfrm>
            <a:off x="6024563" y="4868864"/>
            <a:ext cx="863600" cy="71437"/>
          </a:xfrm>
          <a:prstGeom prst="rightArrow">
            <a:avLst>
              <a:gd name="adj1" fmla="val 50000"/>
              <a:gd name="adj2" fmla="val 30222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34" name="AutoShape 42"/>
          <p:cNvSpPr>
            <a:spLocks noChangeArrowheads="1"/>
          </p:cNvSpPr>
          <p:nvPr/>
        </p:nvSpPr>
        <p:spPr bwMode="auto">
          <a:xfrm>
            <a:off x="3719513" y="4868864"/>
            <a:ext cx="863600" cy="71437"/>
          </a:xfrm>
          <a:prstGeom prst="rightArrow">
            <a:avLst>
              <a:gd name="adj1" fmla="val 50000"/>
              <a:gd name="adj2" fmla="val 30222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2566988" y="2492375"/>
            <a:ext cx="76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pitchFamily="34" charset="0"/>
              </a:rPr>
              <a:t>Ca</a:t>
            </a:r>
            <a:endParaRPr lang="ru-RU" sz="36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43" name="AutoShape 5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904288" y="6092825"/>
            <a:ext cx="431800" cy="431800"/>
          </a:xfrm>
          <a:prstGeom prst="actionButtonBackPrevious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44" name="AutoShape 52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9983788" y="6092825"/>
            <a:ext cx="431800" cy="431800"/>
          </a:xfrm>
          <a:prstGeom prst="actionButtonForwardNex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45" name="AutoShape 5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80551" y="6092825"/>
            <a:ext cx="360363" cy="431800"/>
          </a:xfrm>
          <a:prstGeom prst="actionButtonHome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46" name="WordArt 54"/>
          <p:cNvSpPr>
            <a:spLocks noChangeArrowheads="1" noChangeShapeType="1" noTextEdit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Генетическая связь </a:t>
            </a:r>
          </a:p>
        </p:txBody>
      </p:sp>
      <p:pic>
        <p:nvPicPr>
          <p:cNvPr id="8247" name="Picture 55" descr="BD13656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4229100"/>
            <a:ext cx="1676400" cy="2628900"/>
          </a:xfrm>
          <a:prstGeom prst="rect">
            <a:avLst/>
          </a:prstGeom>
          <a:noFill/>
        </p:spPr>
      </p:pic>
      <p:sp>
        <p:nvSpPr>
          <p:cNvPr id="8248" name="Rectangle 56"/>
          <p:cNvSpPr>
            <a:spLocks noChangeArrowheads="1"/>
          </p:cNvSpPr>
          <p:nvPr/>
        </p:nvSpPr>
        <p:spPr bwMode="auto">
          <a:xfrm>
            <a:off x="8759825" y="3429000"/>
            <a:ext cx="1728788" cy="863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Ca</a:t>
            </a:r>
            <a:r>
              <a:rPr lang="ru-RU" sz="3200" baseline="-25000">
                <a:solidFill>
                  <a:srgbClr val="000000"/>
                </a:solidFill>
                <a:latin typeface="Arial" pitchFamily="34" charset="0"/>
              </a:rPr>
              <a:t>3</a:t>
            </a:r>
            <a:r>
              <a:rPr lang="ru-RU" sz="3200">
                <a:solidFill>
                  <a:srgbClr val="000000"/>
                </a:solidFill>
                <a:latin typeface="Arial" pitchFamily="34" charset="0"/>
              </a:rPr>
              <a:t>(</a:t>
            </a: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PO</a:t>
            </a:r>
            <a:r>
              <a:rPr lang="ru-RU" sz="3200">
                <a:solidFill>
                  <a:srgbClr val="000000"/>
                </a:solidFill>
                <a:latin typeface="Arial" pitchFamily="34" charset="0"/>
              </a:rPr>
              <a:t>)</a:t>
            </a:r>
            <a:r>
              <a:rPr lang="en-US" sz="3200" baseline="-25000">
                <a:solidFill>
                  <a:srgbClr val="000000"/>
                </a:solidFill>
                <a:latin typeface="Arial" pitchFamily="34" charset="0"/>
              </a:rPr>
              <a:t>4</a:t>
            </a:r>
            <a:endParaRPr lang="ru-RU" sz="3200" baseline="-2500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8254" name="AutoShape 62"/>
          <p:cNvCxnSpPr>
            <a:cxnSpLocks noChangeShapeType="1"/>
            <a:stCxn id="8228" idx="3"/>
            <a:endCxn id="8248" idx="2"/>
          </p:cNvCxnSpPr>
          <p:nvPr/>
        </p:nvCxnSpPr>
        <p:spPr bwMode="auto">
          <a:xfrm flipV="1">
            <a:off x="8688389" y="4292601"/>
            <a:ext cx="936625" cy="612775"/>
          </a:xfrm>
          <a:prstGeom prst="bentConnector2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55" name="AutoShape 63"/>
          <p:cNvCxnSpPr>
            <a:cxnSpLocks noChangeShapeType="1"/>
            <a:stCxn id="8225" idx="3"/>
            <a:endCxn id="8248" idx="0"/>
          </p:cNvCxnSpPr>
          <p:nvPr/>
        </p:nvCxnSpPr>
        <p:spPr bwMode="auto">
          <a:xfrm>
            <a:off x="8759825" y="2817814"/>
            <a:ext cx="865188" cy="611187"/>
          </a:xfrm>
          <a:prstGeom prst="bentConnector2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4133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667 -0.00277 L 0.98333 -0.00277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8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205038"/>
            <a:ext cx="8229600" cy="4392612"/>
          </a:xfrm>
        </p:spPr>
        <p:txBody>
          <a:bodyPr/>
          <a:lstStyle/>
          <a:p>
            <a:pPr marL="609600" indent="-609600"/>
            <a:r>
              <a:rPr lang="ru-RU" b="1">
                <a:solidFill>
                  <a:srgbClr val="CC0000"/>
                </a:solidFill>
              </a:rPr>
              <a:t>Получение гидроксида алюминия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В 2 пробирки налейте по 1 мл раствора соли алюминия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В обе пробирки прилейте по каплям раствор щелочи до появления белого осадка гидроксида алюминия:</a:t>
            </a:r>
          </a:p>
          <a:p>
            <a:pPr marL="609600" indent="-609600">
              <a:buNone/>
            </a:pPr>
            <a:r>
              <a:rPr lang="en-US" b="1"/>
              <a:t>       AlCl</a:t>
            </a:r>
            <a:r>
              <a:rPr lang="en-US" b="1" baseline="-25000"/>
              <a:t>3 </a:t>
            </a:r>
            <a:r>
              <a:rPr lang="en-US" b="1"/>
              <a:t>+ 3NaOH        Al(OH)</a:t>
            </a:r>
            <a:r>
              <a:rPr lang="en-US" b="1" baseline="-25000"/>
              <a:t>3</a:t>
            </a:r>
            <a:r>
              <a:rPr lang="en-US" b="1"/>
              <a:t> + 3NaCl</a:t>
            </a:r>
            <a:endParaRPr lang="ru-RU" b="1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5735638" y="57340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22533" name="Picture 5" descr="File106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"/>
            <a:ext cx="3048000" cy="2239963"/>
          </a:xfrm>
          <a:prstGeom prst="rect">
            <a:avLst/>
          </a:prstGeom>
          <a:noFill/>
        </p:spPr>
      </p:pic>
      <p:sp>
        <p:nvSpPr>
          <p:cNvPr id="22534" name="WordArt 6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208214" y="908051"/>
            <a:ext cx="494982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Лабораторная работа</a:t>
            </a:r>
          </a:p>
        </p:txBody>
      </p:sp>
      <p:sp>
        <p:nvSpPr>
          <p:cNvPr id="22536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975725" y="6092825"/>
            <a:ext cx="431800" cy="431800"/>
          </a:xfrm>
          <a:prstGeom prst="actionButtonBackPrevious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2537" name="AutoShape 9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9983788" y="6092825"/>
            <a:ext cx="431800" cy="431800"/>
          </a:xfrm>
          <a:prstGeom prst="actionButtonForwardNex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2538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80551" y="6092825"/>
            <a:ext cx="360363" cy="431800"/>
          </a:xfrm>
          <a:prstGeom prst="actionButtonHome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98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0" y="2133600"/>
            <a:ext cx="8229600" cy="4381500"/>
          </a:xfrm>
        </p:spPr>
        <p:txBody>
          <a:bodyPr/>
          <a:lstStyle/>
          <a:p>
            <a:r>
              <a:rPr lang="ru-RU" b="1">
                <a:solidFill>
                  <a:srgbClr val="CC0000"/>
                </a:solidFill>
              </a:rPr>
              <a:t>Доказательство амфотерности:</a:t>
            </a:r>
          </a:p>
          <a:p>
            <a:pPr>
              <a:buFontTx/>
              <a:buNone/>
            </a:pPr>
            <a:r>
              <a:rPr lang="ru-RU" b="1" u="sng"/>
              <a:t>1.Взаимодействие с кислотами</a:t>
            </a:r>
          </a:p>
          <a:p>
            <a:pPr>
              <a:buFontTx/>
              <a:buNone/>
            </a:pPr>
            <a:r>
              <a:rPr lang="ru-RU" b="1"/>
              <a:t>   В одну пробирку с осадком прилейте раствор соляной кислоты.</a:t>
            </a:r>
          </a:p>
          <a:p>
            <a:pPr>
              <a:buFontTx/>
              <a:buNone/>
            </a:pPr>
            <a:r>
              <a:rPr lang="ru-RU" b="1" u="sng"/>
              <a:t>2.Взаимодействие со щелочами</a:t>
            </a:r>
          </a:p>
          <a:p>
            <a:pPr>
              <a:buFontTx/>
              <a:buNone/>
            </a:pPr>
            <a:r>
              <a:rPr lang="ru-RU" b="1"/>
              <a:t>   В другую пробирку с осадком прилейте избыток раствора щелочи </a:t>
            </a:r>
            <a:endParaRPr lang="ru-RU" b="1" u="sng"/>
          </a:p>
        </p:txBody>
      </p:sp>
      <p:pic>
        <p:nvPicPr>
          <p:cNvPr id="23556" name="Picture 4" descr="File106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"/>
            <a:ext cx="3048000" cy="2239963"/>
          </a:xfrm>
          <a:prstGeom prst="rect">
            <a:avLst/>
          </a:prstGeom>
          <a:noFill/>
        </p:spPr>
      </p:pic>
      <p:sp>
        <p:nvSpPr>
          <p:cNvPr id="23557" name="WordArt 5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063751" y="620714"/>
            <a:ext cx="5256213" cy="1150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Лабораторная работа</a:t>
            </a:r>
          </a:p>
        </p:txBody>
      </p:sp>
      <p:sp>
        <p:nvSpPr>
          <p:cNvPr id="23558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904288" y="6092825"/>
            <a:ext cx="431800" cy="431800"/>
          </a:xfrm>
          <a:prstGeom prst="actionButtonBackPrevious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3559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9983788" y="6092825"/>
            <a:ext cx="431800" cy="431800"/>
          </a:xfrm>
          <a:prstGeom prst="actionButtonForwardNex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3560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80551" y="6092825"/>
            <a:ext cx="360363" cy="431800"/>
          </a:xfrm>
          <a:prstGeom prst="actionButtonHome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21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5194300" cy="1143000"/>
          </a:xfrm>
        </p:spPr>
        <p:txBody>
          <a:bodyPr/>
          <a:lstStyle/>
          <a:p>
            <a:r>
              <a:rPr lang="ru-RU"/>
              <a:t>Что наблюдали?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5843588" cy="13239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200"/>
              <a:t>  </a:t>
            </a:r>
            <a:r>
              <a:rPr lang="ru-RU" sz="3200"/>
              <a:t>Осадки гидроксида алюминия в обеих пробирках </a:t>
            </a:r>
            <a:r>
              <a:rPr lang="ru-RU" sz="3200" i="1"/>
              <a:t>растворяются.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351089" y="3429000"/>
            <a:ext cx="7489825" cy="233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200" b="1">
                <a:solidFill>
                  <a:srgbClr val="FF0000"/>
                </a:solidFill>
              </a:rPr>
              <a:t>Вывод:</a:t>
            </a:r>
            <a:r>
              <a:rPr lang="ru-RU" sz="2400">
                <a:solidFill>
                  <a:srgbClr val="FF0000"/>
                </a:solidFill>
              </a:rPr>
              <a:t> </a:t>
            </a:r>
            <a:r>
              <a:rPr lang="ru-RU" sz="2400">
                <a:solidFill>
                  <a:schemeClr val="accent2"/>
                </a:solidFill>
              </a:rPr>
              <a:t>гидроксид алюминия проявляет свойства оснований, взаимодействуя с кислотой, но он также ведет себя и как нерастворимая кислота, взаимодействуя со щелочью. Он проявляет </a:t>
            </a:r>
            <a:r>
              <a:rPr lang="ru-RU" sz="2400" b="1" i="1">
                <a:solidFill>
                  <a:srgbClr val="FF0000"/>
                </a:solidFill>
              </a:rPr>
              <a:t>амфотерные </a:t>
            </a:r>
            <a:r>
              <a:rPr lang="ru-RU" sz="2400">
                <a:solidFill>
                  <a:schemeClr val="accent2"/>
                </a:solidFill>
              </a:rPr>
              <a:t>свойства. </a:t>
            </a:r>
          </a:p>
        </p:txBody>
      </p:sp>
      <p:sp>
        <p:nvSpPr>
          <p:cNvPr id="2458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904288" y="6092825"/>
            <a:ext cx="431800" cy="431800"/>
          </a:xfrm>
          <a:prstGeom prst="actionButtonBackPrevious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583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983788" y="6092825"/>
            <a:ext cx="431800" cy="431800"/>
          </a:xfrm>
          <a:prstGeom prst="actionButtonForwardNex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584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80551" y="6092825"/>
            <a:ext cx="360363" cy="431800"/>
          </a:xfrm>
          <a:prstGeom prst="actionButtonHome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24585" name="Picture 9" descr="File106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"/>
            <a:ext cx="3048000" cy="2239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803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Дать понятие об амфотерности, амфотерных оксидах и гидроксидах, переходных металлах;</a:t>
            </a:r>
          </a:p>
          <a:p>
            <a:r>
              <a:rPr lang="ru-RU"/>
              <a:t>Повторить, закрепить и развить знания о классификации и свойствах гидроксидов (в том числе и в свете ТЭД) и о генетической связи между классами веществ</a:t>
            </a:r>
          </a:p>
          <a:p>
            <a:endParaRPr lang="ru-RU"/>
          </a:p>
        </p:txBody>
      </p:sp>
      <p:sp>
        <p:nvSpPr>
          <p:cNvPr id="31748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3719514" y="620713"/>
            <a:ext cx="4537075" cy="874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Цели урока:</a:t>
            </a:r>
          </a:p>
        </p:txBody>
      </p:sp>
    </p:spTree>
    <p:extLst>
      <p:ext uri="{BB962C8B-B14F-4D97-AF65-F5344CB8AC3E}">
        <p14:creationId xmlns:p14="http://schemas.microsoft.com/office/powerpoint/2010/main" val="128423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Гидроксид – вещество, где есть гидроксогруппа -ОН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                                     </a:t>
            </a:r>
            <a:r>
              <a:rPr lang="en-US" b="1"/>
              <a:t>O</a:t>
            </a:r>
          </a:p>
          <a:p>
            <a:pPr>
              <a:buFontTx/>
              <a:buNone/>
            </a:pPr>
            <a:r>
              <a:rPr lang="en-US"/>
              <a:t>   HNO</a:t>
            </a:r>
            <a:r>
              <a:rPr lang="en-US" baseline="-25000"/>
              <a:t>3       </a:t>
            </a:r>
            <a:r>
              <a:rPr lang="en-US" b="1">
                <a:solidFill>
                  <a:srgbClr val="FF0000"/>
                </a:solidFill>
              </a:rPr>
              <a:t>H – O</a:t>
            </a:r>
            <a:r>
              <a:rPr lang="en-US"/>
              <a:t> -  </a:t>
            </a:r>
            <a:r>
              <a:rPr lang="en-US" b="1"/>
              <a:t>N</a:t>
            </a:r>
          </a:p>
          <a:p>
            <a:pPr>
              <a:buFontTx/>
              <a:buNone/>
            </a:pPr>
            <a:r>
              <a:rPr lang="en-US"/>
              <a:t>                                      </a:t>
            </a:r>
            <a:r>
              <a:rPr lang="en-US" b="1"/>
              <a:t>O</a:t>
            </a:r>
            <a:endParaRPr lang="en-US" b="1" baseline="-25000"/>
          </a:p>
          <a:p>
            <a:pPr>
              <a:buFontTx/>
              <a:buNone/>
            </a:pPr>
            <a:endParaRPr lang="en-US" b="1" baseline="-25000"/>
          </a:p>
          <a:p>
            <a:pPr>
              <a:buFontTx/>
              <a:buNone/>
            </a:pPr>
            <a:r>
              <a:rPr lang="en-US" baseline="-25000"/>
              <a:t>     </a:t>
            </a:r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SO</a:t>
            </a:r>
            <a:r>
              <a:rPr lang="en-US" baseline="-25000"/>
              <a:t>4           </a:t>
            </a:r>
            <a:r>
              <a:rPr lang="en-US" b="1">
                <a:solidFill>
                  <a:srgbClr val="FF0000"/>
                </a:solidFill>
              </a:rPr>
              <a:t>H – O</a:t>
            </a:r>
            <a:r>
              <a:rPr lang="en-US"/>
              <a:t>           </a:t>
            </a:r>
            <a:r>
              <a:rPr lang="en-US" b="1"/>
              <a:t>O</a:t>
            </a:r>
            <a:r>
              <a:rPr lang="en-US"/>
              <a:t>  </a:t>
            </a:r>
          </a:p>
          <a:p>
            <a:pPr>
              <a:buFontTx/>
              <a:buNone/>
            </a:pPr>
            <a:r>
              <a:rPr lang="en-US"/>
              <a:t>                                   </a:t>
            </a:r>
            <a:r>
              <a:rPr lang="en-US" b="1"/>
              <a:t>S</a:t>
            </a:r>
            <a:r>
              <a:rPr lang="en-US"/>
              <a:t>                                                          </a:t>
            </a:r>
          </a:p>
          <a:p>
            <a:pPr>
              <a:buFontTx/>
              <a:buNone/>
            </a:pPr>
            <a:r>
              <a:rPr lang="en-US">
                <a:solidFill>
                  <a:srgbClr val="FF0000"/>
                </a:solidFill>
              </a:rPr>
              <a:t>                     </a:t>
            </a:r>
            <a:r>
              <a:rPr lang="en-US" b="1">
                <a:solidFill>
                  <a:srgbClr val="FF0000"/>
                </a:solidFill>
              </a:rPr>
              <a:t>H – O</a:t>
            </a:r>
            <a:r>
              <a:rPr lang="en-US"/>
              <a:t>           </a:t>
            </a:r>
            <a:r>
              <a:rPr lang="en-US" b="1"/>
              <a:t>O</a:t>
            </a:r>
            <a:endParaRPr lang="en-US" b="1" baseline="-25000"/>
          </a:p>
          <a:p>
            <a:pPr>
              <a:buFontTx/>
              <a:buNone/>
            </a:pPr>
            <a:r>
              <a:rPr lang="en-US"/>
              <a:t>     NaOH      </a:t>
            </a:r>
            <a:r>
              <a:rPr lang="en-US" b="1"/>
              <a:t>Na – </a:t>
            </a:r>
            <a:r>
              <a:rPr lang="en-US" b="1">
                <a:solidFill>
                  <a:srgbClr val="FF0000"/>
                </a:solidFill>
              </a:rPr>
              <a:t>O - H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 rot="1766310">
            <a:off x="5880100" y="2492376"/>
            <a:ext cx="647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000">
                <a:solidFill>
                  <a:srgbClr val="000000"/>
                </a:solidFill>
                <a:latin typeface="Arial" pitchFamily="34" charset="0"/>
              </a:rPr>
              <a:t>=</a:t>
            </a:r>
            <a:endParaRPr lang="ru-RU" sz="4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 rot="-1726059">
            <a:off x="5880100" y="1773239"/>
            <a:ext cx="647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000">
                <a:solidFill>
                  <a:srgbClr val="000000"/>
                </a:solidFill>
                <a:latin typeface="Arial" pitchFamily="34" charset="0"/>
              </a:rPr>
              <a:t>=</a:t>
            </a:r>
            <a:endParaRPr lang="ru-RU" sz="4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 rot="2536252">
            <a:off x="5664201" y="4076700"/>
            <a:ext cx="576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pitchFamily="34" charset="0"/>
              </a:rPr>
              <a:t>-</a:t>
            </a:r>
            <a:endParaRPr lang="ru-RU" sz="36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 rot="-1996376">
            <a:off x="5591175" y="4581526"/>
            <a:ext cx="43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000">
                <a:solidFill>
                  <a:srgbClr val="000000"/>
                </a:solidFill>
                <a:latin typeface="Arial" pitchFamily="34" charset="0"/>
              </a:rPr>
              <a:t>-</a:t>
            </a:r>
            <a:endParaRPr lang="ru-RU" sz="4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 rot="2583400">
            <a:off x="6167439" y="4797426"/>
            <a:ext cx="1150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000">
                <a:solidFill>
                  <a:srgbClr val="000000"/>
                </a:solidFill>
                <a:latin typeface="Arial" pitchFamily="34" charset="0"/>
              </a:rPr>
              <a:t>=</a:t>
            </a:r>
            <a:endParaRPr lang="ru-RU" sz="4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 rot="-2178022">
            <a:off x="6240464" y="3789364"/>
            <a:ext cx="1150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000">
                <a:solidFill>
                  <a:srgbClr val="000000"/>
                </a:solidFill>
                <a:latin typeface="Arial" pitchFamily="34" charset="0"/>
              </a:rPr>
              <a:t>=</a:t>
            </a:r>
            <a:endParaRPr lang="ru-RU" sz="4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682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904288" y="6092825"/>
            <a:ext cx="431800" cy="431800"/>
          </a:xfrm>
          <a:prstGeom prst="actionButtonBackPrevious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683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983788" y="6092825"/>
            <a:ext cx="431800" cy="431800"/>
          </a:xfrm>
          <a:prstGeom prst="actionButtonForwardNex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684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80551" y="6092825"/>
            <a:ext cx="360363" cy="431800"/>
          </a:xfrm>
          <a:prstGeom prst="actionButtonHome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28685" name="Picture 13" descr="j02991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2126" y="2276475"/>
            <a:ext cx="2106613" cy="3240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368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18488" cy="1570037"/>
          </a:xfrm>
        </p:spPr>
        <p:txBody>
          <a:bodyPr/>
          <a:lstStyle/>
          <a:p>
            <a:r>
              <a:rPr lang="ru-RU" sz="4000"/>
              <a:t>Гидроксид</a:t>
            </a:r>
            <a:r>
              <a:rPr lang="en-US" sz="4000"/>
              <a:t> </a:t>
            </a:r>
            <a:r>
              <a:rPr lang="ru-RU" sz="4000"/>
              <a:t>алюминия можно записать как основание и как кислоту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566988" y="2997201"/>
            <a:ext cx="29527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000000"/>
                </a:solidFill>
                <a:latin typeface="Arial" pitchFamily="34" charset="0"/>
              </a:rPr>
              <a:t>Al(</a:t>
            </a:r>
            <a:r>
              <a:rPr lang="en-US" sz="6000">
                <a:solidFill>
                  <a:srgbClr val="FF0000"/>
                </a:solidFill>
                <a:latin typeface="Arial" pitchFamily="34" charset="0"/>
              </a:rPr>
              <a:t>OH</a:t>
            </a:r>
            <a:r>
              <a:rPr lang="en-US" sz="6000">
                <a:solidFill>
                  <a:srgbClr val="000000"/>
                </a:solidFill>
                <a:latin typeface="Arial" pitchFamily="34" charset="0"/>
              </a:rPr>
              <a:t>)</a:t>
            </a:r>
            <a:r>
              <a:rPr lang="en-US" sz="6000" baseline="-25000">
                <a:solidFill>
                  <a:srgbClr val="000000"/>
                </a:solidFill>
                <a:latin typeface="Arial" pitchFamily="34" charset="0"/>
              </a:rPr>
              <a:t>3</a:t>
            </a:r>
            <a:endParaRPr lang="ru-RU" sz="6000" baseline="-25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375276" y="3068639"/>
            <a:ext cx="5048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000000"/>
                </a:solidFill>
                <a:latin typeface="Arial" pitchFamily="34" charset="0"/>
              </a:rPr>
              <a:t>=</a:t>
            </a:r>
            <a:endParaRPr lang="ru-RU" sz="6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448301" y="4508501"/>
            <a:ext cx="25701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  <a:latin typeface="Arial" pitchFamily="34" charset="0"/>
              </a:rPr>
              <a:t>H</a:t>
            </a:r>
            <a:r>
              <a:rPr lang="en-US" sz="6000" baseline="-25000">
                <a:solidFill>
                  <a:srgbClr val="FF0000"/>
                </a:solidFill>
                <a:latin typeface="Arial" pitchFamily="34" charset="0"/>
              </a:rPr>
              <a:t>3</a:t>
            </a:r>
            <a:r>
              <a:rPr lang="en-US" sz="6000">
                <a:solidFill>
                  <a:srgbClr val="000000"/>
                </a:solidFill>
                <a:latin typeface="Arial" pitchFamily="34" charset="0"/>
              </a:rPr>
              <a:t>AlO</a:t>
            </a:r>
            <a:r>
              <a:rPr lang="en-US" sz="6000" baseline="-25000">
                <a:solidFill>
                  <a:srgbClr val="000000"/>
                </a:solidFill>
                <a:latin typeface="Arial" pitchFamily="34" charset="0"/>
              </a:rPr>
              <a:t>3</a:t>
            </a:r>
            <a:endParaRPr lang="ru-RU" sz="6000" baseline="-25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5951539" y="3068639"/>
            <a:ext cx="25923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000000"/>
                </a:solidFill>
                <a:latin typeface="Arial" pitchFamily="34" charset="0"/>
              </a:rPr>
              <a:t>Al</a:t>
            </a:r>
            <a:r>
              <a:rPr lang="en-US" sz="6000">
                <a:solidFill>
                  <a:srgbClr val="FF5050"/>
                </a:solidFill>
                <a:latin typeface="Arial" pitchFamily="34" charset="0"/>
              </a:rPr>
              <a:t>O</a:t>
            </a:r>
            <a:r>
              <a:rPr lang="en-US" sz="6000" baseline="-25000">
                <a:solidFill>
                  <a:srgbClr val="FF5050"/>
                </a:solidFill>
                <a:latin typeface="Arial" pitchFamily="34" charset="0"/>
              </a:rPr>
              <a:t>3</a:t>
            </a:r>
            <a:r>
              <a:rPr lang="en-US" sz="6000">
                <a:solidFill>
                  <a:srgbClr val="FF0000"/>
                </a:solidFill>
                <a:latin typeface="Arial" pitchFamily="34" charset="0"/>
              </a:rPr>
              <a:t>H</a:t>
            </a:r>
            <a:r>
              <a:rPr lang="en-US" sz="6000" baseline="-25000">
                <a:solidFill>
                  <a:srgbClr val="FF0000"/>
                </a:solidFill>
                <a:latin typeface="Arial" pitchFamily="34" charset="0"/>
              </a:rPr>
              <a:t>3</a:t>
            </a:r>
            <a:endParaRPr lang="ru-RU" sz="6000" baseline="-250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8543926" y="3068639"/>
            <a:ext cx="7207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000000"/>
                </a:solidFill>
                <a:latin typeface="Arial" pitchFamily="34" charset="0"/>
              </a:rPr>
              <a:t>=</a:t>
            </a:r>
            <a:endParaRPr lang="ru-RU" sz="6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943475" y="4581526"/>
            <a:ext cx="8651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000000"/>
                </a:solidFill>
                <a:latin typeface="Arial" pitchFamily="34" charset="0"/>
              </a:rPr>
              <a:t>=</a:t>
            </a:r>
            <a:endParaRPr lang="ru-RU" sz="6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7663" name="AutoShape 15"/>
          <p:cNvSpPr>
            <a:spLocks noChangeArrowheads="1"/>
          </p:cNvSpPr>
          <p:nvPr/>
        </p:nvSpPr>
        <p:spPr bwMode="auto">
          <a:xfrm rot="5400000">
            <a:off x="6527801" y="1628776"/>
            <a:ext cx="792163" cy="2519363"/>
          </a:xfrm>
          <a:prstGeom prst="curvedRightArrow">
            <a:avLst>
              <a:gd name="adj1" fmla="val 63607"/>
              <a:gd name="adj2" fmla="val 12721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7664" name="AutoShape 16"/>
          <p:cNvSpPr>
            <a:spLocks noChangeArrowheads="1"/>
          </p:cNvSpPr>
          <p:nvPr/>
        </p:nvSpPr>
        <p:spPr bwMode="auto">
          <a:xfrm rot="5400000">
            <a:off x="4494213" y="3662363"/>
            <a:ext cx="538162" cy="1223962"/>
          </a:xfrm>
          <a:prstGeom prst="curvedLeftArrow">
            <a:avLst>
              <a:gd name="adj1" fmla="val 45487"/>
              <a:gd name="adj2" fmla="val 9097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880101" y="5805488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Arial" pitchFamily="34" charset="0"/>
              </a:rPr>
              <a:t>Кислота</a:t>
            </a:r>
            <a:r>
              <a:rPr lang="ru-RU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2566989" y="4149726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Arial" pitchFamily="34" charset="0"/>
              </a:rPr>
              <a:t>Основание </a:t>
            </a:r>
          </a:p>
        </p:txBody>
      </p:sp>
      <p:sp>
        <p:nvSpPr>
          <p:cNvPr id="27667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904288" y="6092825"/>
            <a:ext cx="431800" cy="431800"/>
          </a:xfrm>
          <a:prstGeom prst="actionButtonBackPrevious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7668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983788" y="6092825"/>
            <a:ext cx="431800" cy="431800"/>
          </a:xfrm>
          <a:prstGeom prst="actionButtonForwardNex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7669" name="AutoShape 2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80551" y="6092825"/>
            <a:ext cx="360363" cy="431800"/>
          </a:xfrm>
          <a:prstGeom prst="actionButtonHome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27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2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2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2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" fill="hold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" dur="100" fill="hold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20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3" grpId="0" animBg="1"/>
      <p:bldP spid="276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4000"/>
          </a:p>
          <a:p>
            <a:pPr>
              <a:buFontTx/>
              <a:buNone/>
            </a:pPr>
            <a:r>
              <a:rPr lang="en-US" sz="4000" b="1" u="sng"/>
              <a:t>Al</a:t>
            </a:r>
            <a:r>
              <a:rPr lang="en-US" sz="4000" b="1"/>
              <a:t>(</a:t>
            </a:r>
            <a:r>
              <a:rPr lang="en-US" sz="4000" b="1">
                <a:solidFill>
                  <a:srgbClr val="FF5050"/>
                </a:solidFill>
              </a:rPr>
              <a:t>OH</a:t>
            </a:r>
            <a:r>
              <a:rPr lang="en-US" sz="4000" b="1"/>
              <a:t>)</a:t>
            </a:r>
            <a:r>
              <a:rPr lang="en-US" sz="4000" b="1" baseline="-25000"/>
              <a:t>3</a:t>
            </a:r>
            <a:r>
              <a:rPr lang="en-US" sz="4000" b="1"/>
              <a:t> + 3HCl = </a:t>
            </a:r>
            <a:r>
              <a:rPr lang="en-US" sz="4000" b="1" u="sng"/>
              <a:t>Al</a:t>
            </a:r>
            <a:r>
              <a:rPr lang="en-US" sz="4000" b="1"/>
              <a:t>Cl</a:t>
            </a:r>
            <a:r>
              <a:rPr lang="en-US" sz="4000" b="1" baseline="-25000"/>
              <a:t>3</a:t>
            </a:r>
            <a:r>
              <a:rPr lang="en-US" sz="4000" b="1"/>
              <a:t> +3H</a:t>
            </a:r>
            <a:r>
              <a:rPr lang="en-US" sz="4000" b="1" baseline="-25000"/>
              <a:t>2</a:t>
            </a:r>
            <a:r>
              <a:rPr lang="en-US" sz="4000" b="1"/>
              <a:t>O</a:t>
            </a:r>
            <a:endParaRPr lang="ru-RU" sz="4000" b="1"/>
          </a:p>
          <a:p>
            <a:pPr>
              <a:buFontTx/>
              <a:buNone/>
            </a:pPr>
            <a:endParaRPr lang="ru-RU" sz="4000" b="1"/>
          </a:p>
          <a:p>
            <a:pPr>
              <a:buFontTx/>
              <a:buNone/>
            </a:pPr>
            <a:r>
              <a:rPr lang="en-US" sz="4000" b="1"/>
              <a:t>H</a:t>
            </a:r>
            <a:r>
              <a:rPr lang="en-US" sz="4000" b="1" baseline="-25000"/>
              <a:t>3</a:t>
            </a:r>
            <a:r>
              <a:rPr lang="en-US" sz="4000" b="1">
                <a:solidFill>
                  <a:srgbClr val="FF5050"/>
                </a:solidFill>
              </a:rPr>
              <a:t>AlO</a:t>
            </a:r>
            <a:r>
              <a:rPr lang="en-US" sz="4000" b="1" baseline="-25000">
                <a:solidFill>
                  <a:srgbClr val="FF5050"/>
                </a:solidFill>
              </a:rPr>
              <a:t>3</a:t>
            </a:r>
            <a:r>
              <a:rPr lang="en-US" sz="4000" b="1"/>
              <a:t> + 3NaOH = Na</a:t>
            </a:r>
            <a:r>
              <a:rPr lang="en-US" sz="4000" b="1" baseline="-25000"/>
              <a:t>3</a:t>
            </a:r>
            <a:r>
              <a:rPr lang="en-US" sz="4000" b="1">
                <a:solidFill>
                  <a:srgbClr val="FF5050"/>
                </a:solidFill>
              </a:rPr>
              <a:t>AlO</a:t>
            </a:r>
            <a:r>
              <a:rPr lang="en-US" sz="4000" b="1" baseline="-25000">
                <a:solidFill>
                  <a:srgbClr val="FF5050"/>
                </a:solidFill>
              </a:rPr>
              <a:t>3</a:t>
            </a:r>
            <a:r>
              <a:rPr lang="en-US" sz="4000" b="1"/>
              <a:t>+3H</a:t>
            </a:r>
            <a:r>
              <a:rPr lang="en-US" sz="4000" b="1" baseline="-25000"/>
              <a:t>2</a:t>
            </a:r>
            <a:r>
              <a:rPr lang="en-US" sz="4000" b="1"/>
              <a:t>O</a:t>
            </a:r>
            <a:endParaRPr lang="ru-RU" sz="4000" b="1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591176" y="3068638"/>
            <a:ext cx="2303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Arial" pitchFamily="34" charset="0"/>
              </a:rPr>
              <a:t>Хлорид алюминия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383339" y="4581526"/>
            <a:ext cx="2376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Arial" pitchFamily="34" charset="0"/>
              </a:rPr>
              <a:t>Алюминат натрия</a:t>
            </a:r>
          </a:p>
        </p:txBody>
      </p:sp>
      <p:sp>
        <p:nvSpPr>
          <p:cNvPr id="29702" name="WordArt 6"/>
          <p:cNvSpPr>
            <a:spLocks noChangeArrowheads="1" noChangeShapeType="1" noTextEdit="1"/>
          </p:cNvSpPr>
          <p:nvPr/>
        </p:nvSpPr>
        <p:spPr bwMode="auto">
          <a:xfrm>
            <a:off x="1992313" y="549275"/>
            <a:ext cx="8280400" cy="108108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Arial"/>
                <a:cs typeface="Arial"/>
              </a:rPr>
              <a:t>Запишите уравнения реакций:</a:t>
            </a:r>
          </a:p>
        </p:txBody>
      </p:sp>
      <p:sp>
        <p:nvSpPr>
          <p:cNvPr id="29703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904288" y="6092825"/>
            <a:ext cx="431800" cy="431800"/>
          </a:xfrm>
          <a:prstGeom prst="actionButtonBackPrevious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9704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983788" y="6092825"/>
            <a:ext cx="431800" cy="431800"/>
          </a:xfrm>
          <a:prstGeom prst="actionButtonForwardNex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9705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80551" y="6092825"/>
            <a:ext cx="360363" cy="431800"/>
          </a:xfrm>
          <a:prstGeom prst="actionButtonHome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29706" name="Picture 10" descr="AG00317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47088" y="4005264"/>
            <a:ext cx="2220912" cy="28527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247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500" autoRev="1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1500" autoRev="1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500" autoRev="1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500" autoRev="1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  <p:bldP spid="29702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3124200"/>
          </a:xfrm>
        </p:spPr>
        <p:txBody>
          <a:bodyPr/>
          <a:lstStyle/>
          <a:p>
            <a:endParaRPr lang="ru-RU" sz="4000"/>
          </a:p>
          <a:p>
            <a:pPr>
              <a:buFontTx/>
              <a:buNone/>
            </a:pPr>
            <a:r>
              <a:rPr lang="en-US" sz="4000"/>
              <a:t> </a:t>
            </a:r>
            <a:r>
              <a:rPr lang="en-US" sz="4000" b="1"/>
              <a:t>Al</a:t>
            </a:r>
            <a:r>
              <a:rPr lang="en-US" sz="4000" b="1" baseline="-25000"/>
              <a:t>2</a:t>
            </a:r>
            <a:r>
              <a:rPr lang="en-US" sz="4000" b="1"/>
              <a:t>O</a:t>
            </a:r>
            <a:r>
              <a:rPr lang="en-US" sz="4000" b="1" baseline="-25000"/>
              <a:t>3</a:t>
            </a:r>
            <a:r>
              <a:rPr lang="en-US" sz="4000" b="1"/>
              <a:t> + 6HCl = 2</a:t>
            </a:r>
            <a:r>
              <a:rPr lang="en-US" sz="4000" b="1">
                <a:solidFill>
                  <a:srgbClr val="FF0000"/>
                </a:solidFill>
              </a:rPr>
              <a:t>Al</a:t>
            </a:r>
            <a:r>
              <a:rPr lang="en-US" sz="4000" b="1"/>
              <a:t>Cl</a:t>
            </a:r>
            <a:r>
              <a:rPr lang="en-US" sz="4000" b="1" baseline="-25000"/>
              <a:t>3</a:t>
            </a:r>
            <a:r>
              <a:rPr lang="en-US" sz="4000" b="1"/>
              <a:t> + 3H</a:t>
            </a:r>
            <a:r>
              <a:rPr lang="en-US" sz="4000" b="1" baseline="-25000"/>
              <a:t>2</a:t>
            </a:r>
            <a:r>
              <a:rPr lang="en-US" sz="4000" b="1"/>
              <a:t>O</a:t>
            </a:r>
          </a:p>
          <a:p>
            <a:pPr>
              <a:buFontTx/>
              <a:buNone/>
            </a:pPr>
            <a:r>
              <a:rPr lang="en-US" sz="4000" b="1"/>
              <a:t> Al</a:t>
            </a:r>
            <a:r>
              <a:rPr lang="en-US" sz="4000" b="1" baseline="-25000"/>
              <a:t>2</a:t>
            </a:r>
            <a:r>
              <a:rPr lang="en-US" sz="4000" b="1"/>
              <a:t>O</a:t>
            </a:r>
            <a:r>
              <a:rPr lang="en-US" sz="4000" b="1" baseline="-25000"/>
              <a:t>3 </a:t>
            </a:r>
            <a:r>
              <a:rPr lang="en-US" sz="4000" b="1"/>
              <a:t>+ 3NaOH = Na</a:t>
            </a:r>
            <a:r>
              <a:rPr lang="en-US" sz="4000" b="1" baseline="-25000"/>
              <a:t>3</a:t>
            </a:r>
            <a:r>
              <a:rPr lang="en-US" sz="4000" b="1">
                <a:solidFill>
                  <a:srgbClr val="FF0000"/>
                </a:solidFill>
              </a:rPr>
              <a:t>AlO</a:t>
            </a:r>
            <a:r>
              <a:rPr lang="en-US" sz="4000" b="1" baseline="-25000">
                <a:solidFill>
                  <a:srgbClr val="FF0000"/>
                </a:solidFill>
              </a:rPr>
              <a:t>3</a:t>
            </a:r>
            <a:r>
              <a:rPr lang="en-US" sz="4000" b="1"/>
              <a:t> + 3H</a:t>
            </a:r>
            <a:r>
              <a:rPr lang="en-US" sz="4000" b="1" baseline="-25000"/>
              <a:t>2</a:t>
            </a:r>
            <a:r>
              <a:rPr lang="en-US" sz="4000" b="1"/>
              <a:t>O</a:t>
            </a:r>
          </a:p>
          <a:p>
            <a:pPr>
              <a:buFontTx/>
              <a:buNone/>
            </a:pPr>
            <a:endParaRPr lang="ru-RU" sz="4000" baseline="-2500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847850" y="2924176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Arial" pitchFamily="34" charset="0"/>
              </a:rPr>
              <a:t>Как основный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919288" y="4724401"/>
            <a:ext cx="1892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774826" y="3716338"/>
            <a:ext cx="2087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Arial" pitchFamily="34" charset="0"/>
              </a:rPr>
              <a:t>Как кислотный</a:t>
            </a:r>
          </a:p>
        </p:txBody>
      </p:sp>
      <p:sp>
        <p:nvSpPr>
          <p:cNvPr id="30727" name="WordArt 7"/>
          <p:cNvSpPr>
            <a:spLocks noChangeArrowheads="1" noChangeShapeType="1" noTextEdit="1"/>
          </p:cNvSpPr>
          <p:nvPr/>
        </p:nvSpPr>
        <p:spPr bwMode="auto">
          <a:xfrm>
            <a:off x="2640013" y="549275"/>
            <a:ext cx="6985000" cy="1295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Амфотерность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оксида алюминия</a:t>
            </a:r>
          </a:p>
        </p:txBody>
      </p:sp>
      <p:sp>
        <p:nvSpPr>
          <p:cNvPr id="30728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904288" y="6092825"/>
            <a:ext cx="431800" cy="431800"/>
          </a:xfrm>
          <a:prstGeom prst="actionButtonBackPrevious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0729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983788" y="6092825"/>
            <a:ext cx="431800" cy="431800"/>
          </a:xfrm>
          <a:prstGeom prst="actionButtonForwardNex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0730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80551" y="6092825"/>
            <a:ext cx="360363" cy="431800"/>
          </a:xfrm>
          <a:prstGeom prst="actionButtonHome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30731" name="Picture 11" descr="AG00317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95776" y="3581400"/>
            <a:ext cx="2551113" cy="3276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665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2"/>
          <p:cNvGrpSpPr>
            <a:grpSpLocks noChangeAspect="1"/>
          </p:cNvGrpSpPr>
          <p:nvPr/>
        </p:nvGrpSpPr>
        <p:grpSpPr bwMode="auto">
          <a:xfrm>
            <a:off x="1992313" y="404813"/>
            <a:ext cx="8208962" cy="5688012"/>
            <a:chOff x="272" y="151"/>
            <a:chExt cx="2848" cy="1152"/>
          </a:xfrm>
        </p:grpSpPr>
        <p:cxnSp>
          <p:nvCxnSpPr>
            <p:cNvPr id="2052" name="_s2052"/>
            <p:cNvCxnSpPr>
              <a:cxnSpLocks noChangeShapeType="1"/>
              <a:stCxn id="9" idx="0"/>
              <a:endCxn id="6" idx="2"/>
            </p:cNvCxnSpPr>
            <p:nvPr/>
          </p:nvCxnSpPr>
          <p:spPr bwMode="auto">
            <a:xfrm rot="16200000">
              <a:off x="2617" y="94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3" name="_s2053"/>
            <p:cNvCxnSpPr>
              <a:cxnSpLocks noChangeShapeType="1"/>
              <a:stCxn id="8" idx="0"/>
              <a:endCxn id="5" idx="2"/>
            </p:cNvCxnSpPr>
            <p:nvPr/>
          </p:nvCxnSpPr>
          <p:spPr bwMode="auto">
            <a:xfrm rot="16200000">
              <a:off x="1625" y="94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" name="_s2054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633" y="94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" name="_s2055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2120" y="15"/>
              <a:ext cx="144" cy="992"/>
            </a:xfrm>
            <a:prstGeom prst="bentConnector3">
              <a:avLst>
                <a:gd name="adj1" fmla="val 160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6" name="_s2056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625" y="510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7" name="_s2057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128" y="15"/>
              <a:ext cx="144" cy="992"/>
            </a:xfrm>
            <a:prstGeom prst="bentConnector3">
              <a:avLst>
                <a:gd name="adj1" fmla="val 160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2058"/>
            <p:cNvSpPr>
              <a:spLocks noChangeArrowheads="1"/>
            </p:cNvSpPr>
            <p:nvPr/>
          </p:nvSpPr>
          <p:spPr bwMode="auto">
            <a:xfrm>
              <a:off x="1264" y="1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25B54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Оксиды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Э</a:t>
              </a:r>
              <a:r>
                <a:rPr kumimoji="0" lang="ru-RU" altLang="ru-RU" sz="2800" b="1" i="0" u="none" strike="noStrike" cap="none" normalizeH="0" baseline="-2500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х</a:t>
              </a: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rgbClr val="FF5050"/>
                  </a:solidFill>
                  <a:effectLst/>
                  <a:latin typeface="Arial" panose="020B0604020202020204" pitchFamily="34" charset="0"/>
                </a:rPr>
                <a:t>О</a:t>
              </a:r>
              <a:r>
                <a:rPr kumimoji="0" lang="ru-RU" altLang="ru-RU" sz="2800" b="1" i="0" u="none" strike="noStrike" cap="none" normalizeH="0" baseline="-2500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у</a:t>
              </a:r>
            </a:p>
          </p:txBody>
        </p:sp>
        <p:sp>
          <p:nvSpPr>
            <p:cNvPr id="4" name="_s2059"/>
            <p:cNvSpPr>
              <a:spLocks noChangeArrowheads="1"/>
            </p:cNvSpPr>
            <p:nvPr/>
          </p:nvSpPr>
          <p:spPr bwMode="auto">
            <a:xfrm>
              <a:off x="272" y="58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Основные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оксиды металлов</a:t>
              </a:r>
              <a:r>
                <a:rPr kumimoji="0" lang="ru-RU" alt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с.о. +1,+2</a:t>
              </a:r>
            </a:p>
          </p:txBody>
        </p:sp>
        <p:sp>
          <p:nvSpPr>
            <p:cNvPr id="5" name="_s2060"/>
            <p:cNvSpPr>
              <a:spLocks noChangeArrowheads="1"/>
            </p:cNvSpPr>
            <p:nvPr/>
          </p:nvSpPr>
          <p:spPr bwMode="auto">
            <a:xfrm>
              <a:off x="1264" y="58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_s2061"/>
            <p:cNvSpPr>
              <a:spLocks noChangeArrowheads="1"/>
            </p:cNvSpPr>
            <p:nvPr/>
          </p:nvSpPr>
          <p:spPr bwMode="auto">
            <a:xfrm>
              <a:off x="2256" y="58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Кислотные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Оксиды неметаллов,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оксиды металлов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(с.о.+5,+6+7)</a:t>
              </a:r>
            </a:p>
          </p:txBody>
        </p:sp>
        <p:sp>
          <p:nvSpPr>
            <p:cNvPr id="7" name="_s2062"/>
            <p:cNvSpPr>
              <a:spLocks noChangeArrowheads="1"/>
            </p:cNvSpPr>
            <p:nvPr/>
          </p:nvSpPr>
          <p:spPr bwMode="auto">
            <a:xfrm>
              <a:off x="272" y="101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CaO</a:t>
              </a: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, </a:t>
              </a:r>
              <a:r>
                <a:rPr kumimoji="0" lang="en-US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FeO</a:t>
              </a: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rgbClr val="CC0099"/>
                  </a:solidFill>
                  <a:effectLst/>
                  <a:latin typeface="Arial" panose="020B0604020202020204" pitchFamily="34" charset="0"/>
                </a:rPr>
                <a:t>, </a:t>
              </a:r>
              <a:r>
                <a:rPr kumimoji="0" lang="en-US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CuO</a:t>
              </a:r>
              <a:endParaRPr kumimoji="0" lang="ru-RU" alt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Na</a:t>
              </a:r>
              <a:r>
                <a:rPr kumimoji="0" lang="en-US" altLang="ru-RU" sz="24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</a:t>
              </a:r>
              <a:r>
                <a:rPr kumimoji="0" lang="en-US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O</a:t>
              </a:r>
              <a:endParaRPr kumimoji="0" lang="ru-RU" alt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_s2063"/>
            <p:cNvSpPr>
              <a:spLocks noChangeArrowheads="1"/>
            </p:cNvSpPr>
            <p:nvPr/>
          </p:nvSpPr>
          <p:spPr bwMode="auto">
            <a:xfrm>
              <a:off x="1264" y="101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Fe</a:t>
              </a:r>
              <a:r>
                <a:rPr kumimoji="0" lang="en-US" altLang="ru-RU" sz="21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</a:t>
              </a:r>
              <a:r>
                <a:rPr kumimoji="0" lang="en-US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O</a:t>
              </a:r>
              <a:r>
                <a:rPr kumimoji="0" lang="en-US" altLang="ru-RU" sz="21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3</a:t>
              </a:r>
              <a:r>
                <a:rPr kumimoji="0" lang="ru-RU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, </a:t>
              </a:r>
              <a:r>
                <a:rPr kumimoji="0" lang="en-US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Al</a:t>
              </a:r>
              <a:r>
                <a:rPr kumimoji="0" lang="en-US" altLang="ru-RU" sz="21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</a:t>
              </a:r>
              <a:r>
                <a:rPr kumimoji="0" lang="en-US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O</a:t>
              </a:r>
              <a:r>
                <a:rPr kumimoji="0" lang="en-US" altLang="ru-RU" sz="21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ru-RU" altLang="ru-RU" sz="21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ZnO, BeO</a:t>
              </a:r>
              <a:endParaRPr kumimoji="0" lang="ru-RU" altLang="ru-RU" sz="2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_s2064"/>
            <p:cNvSpPr>
              <a:spLocks noChangeArrowheads="1"/>
            </p:cNvSpPr>
            <p:nvPr/>
          </p:nvSpPr>
          <p:spPr bwMode="auto">
            <a:xfrm>
              <a:off x="2256" y="101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SO</a:t>
              </a:r>
              <a:r>
                <a:rPr kumimoji="0" lang="en-US" altLang="ru-RU" sz="24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3</a:t>
              </a: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, </a:t>
              </a:r>
              <a:r>
                <a:rPr kumimoji="0" lang="en-US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Cl</a:t>
              </a:r>
              <a:r>
                <a:rPr kumimoji="0" lang="en-US" altLang="ru-RU" sz="24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</a:t>
              </a:r>
              <a:r>
                <a:rPr kumimoji="0" lang="en-US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O</a:t>
              </a:r>
              <a:r>
                <a:rPr kumimoji="0" lang="en-US" altLang="ru-RU" sz="24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7</a:t>
              </a: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, </a:t>
              </a:r>
              <a:r>
                <a:rPr kumimoji="0" lang="en-US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WO</a:t>
              </a:r>
              <a:r>
                <a:rPr kumimoji="0" lang="en-US" altLang="ru-RU" sz="24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ru-RU" altLang="ru-RU" sz="24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5016501" y="2636838"/>
            <a:ext cx="223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>
                <a:solidFill>
                  <a:srgbClr val="FFFFFF"/>
                </a:solidFill>
                <a:latin typeface="Arial" pitchFamily="34" charset="0"/>
              </a:rPr>
              <a:t>Амфотерные</a:t>
            </a:r>
            <a:r>
              <a:rPr lang="ru-RU" sz="2400" b="1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4872038" y="3068638"/>
            <a:ext cx="25193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Arial" pitchFamily="34" charset="0"/>
              </a:rPr>
              <a:t>Оксиды металлов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Arial" pitchFamily="34" charset="0"/>
              </a:rPr>
              <a:t> (с.о. +2,+3,+4)</a:t>
            </a:r>
          </a:p>
        </p:txBody>
      </p:sp>
      <p:sp>
        <p:nvSpPr>
          <p:cNvPr id="6179" name="AutoShape 3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904288" y="6237288"/>
            <a:ext cx="431800" cy="431800"/>
          </a:xfrm>
          <a:prstGeom prst="actionButtonBackPrevious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181" name="AutoShape 3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80551" y="6237288"/>
            <a:ext cx="360363" cy="431800"/>
          </a:xfrm>
          <a:prstGeom prst="actionButtonHome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182" name="AutoShape 3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983788" y="6237288"/>
            <a:ext cx="431800" cy="431800"/>
          </a:xfrm>
          <a:prstGeom prst="actionButtonForwardNex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93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2"/>
          <p:cNvGrpSpPr>
            <a:grpSpLocks noChangeAspect="1"/>
          </p:cNvGrpSpPr>
          <p:nvPr/>
        </p:nvGrpSpPr>
        <p:grpSpPr bwMode="auto">
          <a:xfrm>
            <a:off x="1992313" y="404813"/>
            <a:ext cx="8208962" cy="5688012"/>
            <a:chOff x="272" y="151"/>
            <a:chExt cx="2848" cy="1152"/>
          </a:xfrm>
        </p:grpSpPr>
        <p:cxnSp>
          <p:nvCxnSpPr>
            <p:cNvPr id="3076" name="_s3076"/>
            <p:cNvCxnSpPr>
              <a:cxnSpLocks noChangeShapeType="1"/>
              <a:stCxn id="9" idx="0"/>
              <a:endCxn id="6" idx="2"/>
            </p:cNvCxnSpPr>
            <p:nvPr/>
          </p:nvCxnSpPr>
          <p:spPr bwMode="auto">
            <a:xfrm rot="16200000">
              <a:off x="2617" y="94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7" name="_s3077"/>
            <p:cNvCxnSpPr>
              <a:cxnSpLocks noChangeShapeType="1"/>
              <a:stCxn id="8" idx="0"/>
              <a:endCxn id="5" idx="2"/>
            </p:cNvCxnSpPr>
            <p:nvPr/>
          </p:nvCxnSpPr>
          <p:spPr bwMode="auto">
            <a:xfrm rot="16200000">
              <a:off x="1625" y="94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8" name="_s3078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633" y="94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9" name="_s3079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2120" y="15"/>
              <a:ext cx="144" cy="992"/>
            </a:xfrm>
            <a:prstGeom prst="bentConnector3">
              <a:avLst>
                <a:gd name="adj1" fmla="val 160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0" name="_s3080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625" y="510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1" name="_s3081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128" y="15"/>
              <a:ext cx="144" cy="992"/>
            </a:xfrm>
            <a:prstGeom prst="bentConnector3">
              <a:avLst>
                <a:gd name="adj1" fmla="val 160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082"/>
            <p:cNvSpPr>
              <a:spLocks noChangeArrowheads="1"/>
            </p:cNvSpPr>
            <p:nvPr/>
          </p:nvSpPr>
          <p:spPr bwMode="auto">
            <a:xfrm>
              <a:off x="1264" y="1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25B54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Гидроксиды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" name="_s3083"/>
            <p:cNvSpPr>
              <a:spLocks noChangeArrowheads="1"/>
            </p:cNvSpPr>
            <p:nvPr/>
          </p:nvSpPr>
          <p:spPr bwMode="auto">
            <a:xfrm>
              <a:off x="272" y="58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3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Основания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_s3084"/>
            <p:cNvSpPr>
              <a:spLocks noChangeArrowheads="1"/>
            </p:cNvSpPr>
            <p:nvPr/>
          </p:nvSpPr>
          <p:spPr bwMode="auto">
            <a:xfrm>
              <a:off x="1264" y="58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_s3085"/>
            <p:cNvSpPr>
              <a:spLocks noChangeArrowheads="1"/>
            </p:cNvSpPr>
            <p:nvPr/>
          </p:nvSpPr>
          <p:spPr bwMode="auto">
            <a:xfrm>
              <a:off x="2256" y="58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3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Кислоты</a:t>
              </a:r>
            </a:p>
          </p:txBody>
        </p:sp>
        <p:sp>
          <p:nvSpPr>
            <p:cNvPr id="7" name="_s3086"/>
            <p:cNvSpPr>
              <a:spLocks noChangeArrowheads="1"/>
            </p:cNvSpPr>
            <p:nvPr/>
          </p:nvSpPr>
          <p:spPr bwMode="auto">
            <a:xfrm>
              <a:off x="272" y="101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</a:t>
              </a:r>
              <a:r>
                <a:rPr kumimoji="0" lang="en-US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Ca</a:t>
              </a: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(ОН)</a:t>
              </a:r>
              <a:r>
                <a:rPr kumimoji="0" lang="ru-RU" altLang="ru-RU" sz="24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</a:t>
              </a: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,</a:t>
              </a: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 </a:t>
              </a:r>
              <a:r>
                <a:rPr kumimoji="0" lang="en-US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Fe</a:t>
              </a: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</a:t>
              </a:r>
              <a:r>
                <a:rPr kumimoji="0" lang="en-US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O</a:t>
              </a: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Н)</a:t>
              </a:r>
              <a:r>
                <a:rPr kumimoji="0" lang="ru-RU" altLang="ru-RU" sz="24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3</a:t>
              </a: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rgbClr val="CC0099"/>
                  </a:solidFill>
                  <a:effectLst/>
                  <a:latin typeface="Arial" panose="020B0604020202020204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Cu</a:t>
              </a: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(ОН)</a:t>
              </a:r>
              <a:r>
                <a:rPr kumimoji="0" lang="ru-RU" altLang="ru-RU" sz="24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Na</a:t>
              </a: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ОН</a:t>
              </a:r>
            </a:p>
          </p:txBody>
        </p:sp>
        <p:sp>
          <p:nvSpPr>
            <p:cNvPr id="8" name="_s3087"/>
            <p:cNvSpPr>
              <a:spLocks noChangeArrowheads="1"/>
            </p:cNvSpPr>
            <p:nvPr/>
          </p:nvSpPr>
          <p:spPr bwMode="auto">
            <a:xfrm>
              <a:off x="1264" y="101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Fe</a:t>
              </a:r>
              <a:r>
                <a:rPr kumimoji="0" lang="ru-RU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</a:t>
              </a:r>
              <a:r>
                <a:rPr kumimoji="0" lang="en-US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O</a:t>
              </a:r>
              <a:r>
                <a:rPr kumimoji="0" lang="ru-RU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Н)</a:t>
              </a:r>
              <a:r>
                <a:rPr kumimoji="0" lang="ru-RU" altLang="ru-RU" sz="21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3</a:t>
              </a:r>
              <a:r>
                <a:rPr kumimoji="0" lang="ru-RU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,</a:t>
              </a:r>
              <a:r>
                <a:rPr kumimoji="0" lang="ru-RU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 </a:t>
              </a:r>
              <a:r>
                <a:rPr kumimoji="0" lang="en-US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Al</a:t>
              </a:r>
              <a:r>
                <a:rPr kumimoji="0" lang="ru-RU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</a:t>
              </a:r>
              <a:r>
                <a:rPr kumimoji="0" lang="en-US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O</a:t>
              </a:r>
              <a:r>
                <a:rPr kumimoji="0" lang="ru-RU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Н)</a:t>
              </a:r>
              <a:r>
                <a:rPr kumimoji="0" lang="en-US" altLang="ru-RU" sz="21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ru-RU" altLang="ru-RU" sz="21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Zn</a:t>
              </a:r>
              <a:r>
                <a:rPr kumimoji="0" lang="ru-RU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</a:t>
              </a:r>
              <a:r>
                <a:rPr kumimoji="0" lang="en-US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O</a:t>
              </a:r>
              <a:r>
                <a:rPr kumimoji="0" lang="ru-RU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Н)</a:t>
              </a:r>
              <a:r>
                <a:rPr kumimoji="0" lang="ru-RU" altLang="ru-RU" sz="21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</a:t>
              </a:r>
              <a:r>
                <a:rPr kumimoji="0" lang="en-US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, Be</a:t>
              </a:r>
              <a:r>
                <a:rPr kumimoji="0" lang="ru-RU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</a:t>
              </a:r>
              <a:r>
                <a:rPr kumimoji="0" lang="en-US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O</a:t>
              </a:r>
              <a:r>
                <a:rPr kumimoji="0" lang="ru-RU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Н)</a:t>
              </a:r>
              <a:r>
                <a:rPr kumimoji="0" lang="ru-RU" altLang="ru-RU" sz="21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9" name="_s3088"/>
            <p:cNvSpPr>
              <a:spLocks noChangeArrowheads="1"/>
            </p:cNvSpPr>
            <p:nvPr/>
          </p:nvSpPr>
          <p:spPr bwMode="auto">
            <a:xfrm>
              <a:off x="2256" y="101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 Н</a:t>
              </a:r>
              <a:r>
                <a:rPr kumimoji="0" lang="ru-RU" altLang="ru-RU" sz="24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</a:t>
              </a:r>
              <a:r>
                <a:rPr kumimoji="0" lang="en-US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SO</a:t>
              </a:r>
              <a:r>
                <a:rPr kumimoji="0" lang="ru-RU" altLang="ru-RU" sz="24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4</a:t>
              </a: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, Н</a:t>
              </a:r>
              <a:r>
                <a:rPr kumimoji="0" lang="en-US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ClO</a:t>
              </a:r>
              <a:r>
                <a:rPr kumimoji="0" lang="ru-RU" altLang="ru-RU" sz="24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4</a:t>
              </a: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</a:t>
              </a:r>
              <a:r>
                <a:rPr kumimoji="0" lang="ru-RU" altLang="ru-RU" sz="24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</a:t>
              </a:r>
              <a:r>
                <a:rPr kumimoji="0" lang="en-US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WO</a:t>
              </a:r>
              <a:r>
                <a:rPr kumimoji="0" lang="ru-RU" altLang="ru-RU" sz="24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4</a:t>
              </a: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, Н</a:t>
              </a:r>
              <a:r>
                <a:rPr kumimoji="0" lang="ru-RU" altLang="ru-RU" sz="24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</a:t>
              </a: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СО</a:t>
              </a:r>
              <a:r>
                <a:rPr kumimoji="0" lang="ru-RU" altLang="ru-RU" sz="24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5016501" y="2636839"/>
            <a:ext cx="22336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>
                <a:solidFill>
                  <a:srgbClr val="FFFFFF"/>
                </a:solidFill>
                <a:latin typeface="Arial" pitchFamily="34" charset="0"/>
              </a:rPr>
              <a:t>Амфотерные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>
                <a:solidFill>
                  <a:srgbClr val="FFFFFF"/>
                </a:solidFill>
                <a:latin typeface="Arial" pitchFamily="34" charset="0"/>
              </a:rPr>
              <a:t>гидроксиды</a:t>
            </a:r>
            <a:r>
              <a:rPr lang="ru-RU" sz="2400" b="1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68627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904288" y="6237288"/>
            <a:ext cx="431800" cy="431800"/>
          </a:xfrm>
          <a:prstGeom prst="actionButtonBackPrevious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8628" name="AutoShape 2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80551" y="6237288"/>
            <a:ext cx="360363" cy="431800"/>
          </a:xfrm>
          <a:prstGeom prst="actionButtonHome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8632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983788" y="6237288"/>
            <a:ext cx="431800" cy="431800"/>
          </a:xfrm>
          <a:prstGeom prst="actionButtonForwardNex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Какие из групп веществ проявляют амфотерные свойства?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205039"/>
            <a:ext cx="8229600" cy="3921125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b="1">
                <a:hlinkClick r:id="rId2" action="ppaction://hlinksldjump"/>
              </a:rPr>
              <a:t>Ca</a:t>
            </a:r>
            <a:r>
              <a:rPr lang="ru-RU" b="1">
                <a:hlinkClick r:id="rId2" action="ppaction://hlinksldjump"/>
              </a:rPr>
              <a:t>(ОН)</a:t>
            </a:r>
            <a:r>
              <a:rPr lang="ru-RU" b="1" baseline="-25000">
                <a:hlinkClick r:id="rId2" action="ppaction://hlinksldjump"/>
              </a:rPr>
              <a:t>2</a:t>
            </a:r>
            <a:r>
              <a:rPr lang="ru-RU" b="1">
                <a:hlinkClick r:id="rId2" action="ppaction://hlinksldjump"/>
              </a:rPr>
              <a:t>,</a:t>
            </a: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hlinkClick r:id="rId2" action="ppaction://hlinksldjump"/>
              </a:rPr>
              <a:t> </a:t>
            </a:r>
            <a:r>
              <a:rPr lang="en-US" b="1">
                <a:hlinkClick r:id="rId2" action="ppaction://hlinksldjump"/>
              </a:rPr>
              <a:t>Cu</a:t>
            </a:r>
            <a:r>
              <a:rPr lang="ru-RU" b="1">
                <a:hlinkClick r:id="rId2" action="ppaction://hlinksldjump"/>
              </a:rPr>
              <a:t>(ОН)</a:t>
            </a:r>
            <a:r>
              <a:rPr lang="ru-RU" b="1" baseline="-25000">
                <a:hlinkClick r:id="rId2" action="ppaction://hlinksldjump"/>
              </a:rPr>
              <a:t>2</a:t>
            </a:r>
            <a:r>
              <a:rPr lang="ru-RU" b="1">
                <a:hlinkClick r:id="rId2" action="ppaction://hlinksldjump"/>
              </a:rPr>
              <a:t>,</a:t>
            </a:r>
            <a:r>
              <a:rPr lang="ru-RU" b="1" baseline="-25000">
                <a:hlinkClick r:id="rId2" action="ppaction://hlinksldjump"/>
              </a:rPr>
              <a:t> </a:t>
            </a:r>
            <a:r>
              <a:rPr lang="en-US" b="1">
                <a:hlinkClick r:id="rId2" action="ppaction://hlinksldjump"/>
              </a:rPr>
              <a:t>Na</a:t>
            </a:r>
            <a:r>
              <a:rPr lang="ru-RU" b="1">
                <a:hlinkClick r:id="rId2" action="ppaction://hlinksldjump"/>
              </a:rPr>
              <a:t>ОН, </a:t>
            </a:r>
            <a:r>
              <a:rPr lang="en-US" b="1">
                <a:hlinkClick r:id="rId2" action="ppaction://hlinksldjump"/>
              </a:rPr>
              <a:t>Fe</a:t>
            </a:r>
            <a:r>
              <a:rPr lang="ru-RU" b="1">
                <a:hlinkClick r:id="rId2" action="ppaction://hlinksldjump"/>
              </a:rPr>
              <a:t>(</a:t>
            </a:r>
            <a:r>
              <a:rPr lang="en-US" b="1">
                <a:hlinkClick r:id="rId2" action="ppaction://hlinksldjump"/>
              </a:rPr>
              <a:t>O</a:t>
            </a:r>
            <a:r>
              <a:rPr lang="ru-RU" b="1">
                <a:hlinkClick r:id="rId2" action="ppaction://hlinksldjump"/>
              </a:rPr>
              <a:t>Н)</a:t>
            </a:r>
            <a:r>
              <a:rPr lang="ru-RU" b="1" baseline="-25000">
                <a:hlinkClick r:id="rId2" action="ppaction://hlinksldjump"/>
              </a:rPr>
              <a:t>2</a:t>
            </a:r>
            <a:r>
              <a:rPr lang="ru-RU" b="1">
                <a:solidFill>
                  <a:srgbClr val="CC0099"/>
                </a:solidFill>
                <a:hlinkClick r:id="rId2" action="ppaction://hlinksldjump"/>
              </a:rPr>
              <a:t> </a:t>
            </a:r>
            <a:endParaRPr lang="ru-RU" b="1"/>
          </a:p>
          <a:p>
            <a:pPr marL="609600" indent="-609600">
              <a:buFontTx/>
              <a:buAutoNum type="alphaUcPeriod"/>
            </a:pPr>
            <a:endParaRPr lang="ru-RU" b="1" baseline="-25000"/>
          </a:p>
          <a:p>
            <a:pPr marL="609600" indent="-609600">
              <a:buFontTx/>
              <a:buAutoNum type="alphaUcPeriod" startAt="2"/>
            </a:pPr>
            <a:r>
              <a:rPr lang="en-US" b="1">
                <a:hlinkClick r:id="rId3" action="ppaction://hlinksldjump"/>
              </a:rPr>
              <a:t>Fe</a:t>
            </a:r>
            <a:r>
              <a:rPr lang="en-US" b="1" baseline="-25000">
                <a:hlinkClick r:id="rId3" action="ppaction://hlinksldjump"/>
              </a:rPr>
              <a:t>2</a:t>
            </a:r>
            <a:r>
              <a:rPr lang="en-US" b="1">
                <a:hlinkClick r:id="rId3" action="ppaction://hlinksldjump"/>
              </a:rPr>
              <a:t>O</a:t>
            </a:r>
            <a:r>
              <a:rPr lang="en-US" b="1" baseline="-25000">
                <a:hlinkClick r:id="rId3" action="ppaction://hlinksldjump"/>
              </a:rPr>
              <a:t>3</a:t>
            </a: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/>
              </a:rPr>
              <a:t>, </a:t>
            </a:r>
            <a:r>
              <a:rPr lang="en-US" b="1">
                <a:hlinkClick r:id="rId3" action="ppaction://hlinksldjump"/>
              </a:rPr>
              <a:t>Al</a:t>
            </a:r>
            <a:r>
              <a:rPr lang="en-US" b="1" baseline="-25000">
                <a:hlinkClick r:id="rId3" action="ppaction://hlinksldjump"/>
              </a:rPr>
              <a:t>2</a:t>
            </a:r>
            <a:r>
              <a:rPr lang="en-US" b="1">
                <a:hlinkClick r:id="rId3" action="ppaction://hlinksldjump"/>
              </a:rPr>
              <a:t>O</a:t>
            </a:r>
            <a:r>
              <a:rPr lang="en-US" b="1" baseline="-25000">
                <a:hlinkClick r:id="rId3" action="ppaction://hlinksldjump"/>
              </a:rPr>
              <a:t>3</a:t>
            </a:r>
            <a:r>
              <a:rPr lang="ru-RU" b="1">
                <a:hlinkClick r:id="rId3" action="ppaction://hlinksldjump"/>
              </a:rPr>
              <a:t>, </a:t>
            </a:r>
            <a:r>
              <a:rPr lang="en-US" b="1">
                <a:hlinkClick r:id="rId3" action="ppaction://hlinksldjump"/>
              </a:rPr>
              <a:t>Fe</a:t>
            </a:r>
            <a:r>
              <a:rPr lang="ru-RU" b="1">
                <a:hlinkClick r:id="rId3" action="ppaction://hlinksldjump"/>
              </a:rPr>
              <a:t>(</a:t>
            </a:r>
            <a:r>
              <a:rPr lang="en-US" b="1">
                <a:hlinkClick r:id="rId3" action="ppaction://hlinksldjump"/>
              </a:rPr>
              <a:t>O</a:t>
            </a:r>
            <a:r>
              <a:rPr lang="ru-RU" b="1">
                <a:hlinkClick r:id="rId3" action="ppaction://hlinksldjump"/>
              </a:rPr>
              <a:t>Н)</a:t>
            </a:r>
            <a:r>
              <a:rPr lang="ru-RU" b="1" baseline="-25000">
                <a:hlinkClick r:id="rId3" action="ppaction://hlinksldjump"/>
              </a:rPr>
              <a:t>3</a:t>
            </a:r>
            <a:r>
              <a:rPr lang="ru-RU" b="1">
                <a:solidFill>
                  <a:srgbClr val="CC0099"/>
                </a:solidFill>
                <a:hlinkClick r:id="rId3" action="ppaction://hlinksldjump"/>
              </a:rPr>
              <a:t> , </a:t>
            </a:r>
            <a:r>
              <a:rPr lang="en-US" b="1">
                <a:hlinkClick r:id="rId3" action="ppaction://hlinksldjump"/>
              </a:rPr>
              <a:t>ZnO, Be</a:t>
            </a:r>
            <a:r>
              <a:rPr lang="ru-RU" b="1">
                <a:hlinkClick r:id="rId3" action="ppaction://hlinksldjump"/>
              </a:rPr>
              <a:t>(</a:t>
            </a:r>
            <a:r>
              <a:rPr lang="en-US" b="1">
                <a:hlinkClick r:id="rId3" action="ppaction://hlinksldjump"/>
              </a:rPr>
              <a:t>O</a:t>
            </a:r>
            <a:r>
              <a:rPr lang="ru-RU" b="1">
                <a:hlinkClick r:id="rId3" action="ppaction://hlinksldjump"/>
              </a:rPr>
              <a:t>Н)</a:t>
            </a:r>
            <a:r>
              <a:rPr lang="ru-RU" b="1" baseline="-25000">
                <a:hlinkClick r:id="rId3" action="ppaction://hlinksldjump"/>
              </a:rPr>
              <a:t>2</a:t>
            </a:r>
            <a:endParaRPr lang="ru-RU" b="1" baseline="-25000"/>
          </a:p>
          <a:p>
            <a:pPr marL="609600" indent="-609600">
              <a:buFontTx/>
              <a:buAutoNum type="alphaUcPeriod" startAt="2"/>
            </a:pPr>
            <a:endParaRPr lang="ru-RU" b="1"/>
          </a:p>
          <a:p>
            <a:pPr marL="609600" indent="-609600">
              <a:buFontTx/>
              <a:buAutoNum type="alphaUcPeriod" startAt="3"/>
            </a:pPr>
            <a:r>
              <a:rPr lang="en-US" b="1">
                <a:hlinkClick r:id="rId2" action="ppaction://hlinksldjump"/>
              </a:rPr>
              <a:t>SO</a:t>
            </a:r>
            <a:r>
              <a:rPr lang="en-US" b="1" baseline="-25000">
                <a:hlinkClick r:id="rId2" action="ppaction://hlinksldjump"/>
              </a:rPr>
              <a:t>3</a:t>
            </a:r>
            <a:r>
              <a:rPr lang="ru-RU" b="1">
                <a:hlinkClick r:id="rId2" action="ppaction://hlinksldjump"/>
              </a:rPr>
              <a:t>, </a:t>
            </a:r>
            <a:r>
              <a:rPr lang="en-US" b="1">
                <a:hlinkClick r:id="rId2" action="ppaction://hlinksldjump"/>
              </a:rPr>
              <a:t>Cl</a:t>
            </a:r>
            <a:r>
              <a:rPr lang="en-US" b="1" baseline="-25000">
                <a:hlinkClick r:id="rId2" action="ppaction://hlinksldjump"/>
              </a:rPr>
              <a:t>2</a:t>
            </a:r>
            <a:r>
              <a:rPr lang="en-US" b="1">
                <a:hlinkClick r:id="rId2" action="ppaction://hlinksldjump"/>
              </a:rPr>
              <a:t>O</a:t>
            </a:r>
            <a:r>
              <a:rPr lang="en-US" b="1" baseline="-25000">
                <a:hlinkClick r:id="rId2" action="ppaction://hlinksldjump"/>
              </a:rPr>
              <a:t>7</a:t>
            </a:r>
            <a:r>
              <a:rPr lang="ru-RU" b="1">
                <a:hlinkClick r:id="rId2" action="ppaction://hlinksldjump"/>
              </a:rPr>
              <a:t>, </a:t>
            </a:r>
            <a:r>
              <a:rPr lang="en-US" b="1">
                <a:hlinkClick r:id="rId2" action="ppaction://hlinksldjump"/>
              </a:rPr>
              <a:t>WO</a:t>
            </a:r>
            <a:r>
              <a:rPr lang="en-US" b="1" baseline="-25000">
                <a:hlinkClick r:id="rId2" action="ppaction://hlinksldjump"/>
              </a:rPr>
              <a:t>3</a:t>
            </a:r>
            <a:r>
              <a:rPr lang="ru-RU" b="1" baseline="-25000">
                <a:hlinkClick r:id="rId2" action="ppaction://hlinksldjump"/>
              </a:rPr>
              <a:t>, </a:t>
            </a:r>
            <a:r>
              <a:rPr lang="ru-RU" b="1">
                <a:hlinkClick r:id="rId2" action="ppaction://hlinksldjump"/>
              </a:rPr>
              <a:t>Н</a:t>
            </a:r>
            <a:r>
              <a:rPr lang="ru-RU" b="1" baseline="-25000">
                <a:hlinkClick r:id="rId2" action="ppaction://hlinksldjump"/>
              </a:rPr>
              <a:t>2</a:t>
            </a:r>
            <a:r>
              <a:rPr lang="en-US" b="1">
                <a:hlinkClick r:id="rId2" action="ppaction://hlinksldjump"/>
              </a:rPr>
              <a:t>SO</a:t>
            </a:r>
            <a:r>
              <a:rPr lang="ru-RU" b="1" baseline="-25000">
                <a:hlinkClick r:id="rId2" action="ppaction://hlinksldjump"/>
              </a:rPr>
              <a:t>4</a:t>
            </a:r>
            <a:r>
              <a:rPr lang="ru-RU" b="1">
                <a:hlinkClick r:id="rId2" action="ppaction://hlinksldjump"/>
              </a:rPr>
              <a:t>, Н</a:t>
            </a:r>
            <a:r>
              <a:rPr lang="en-US" b="1" baseline="-25000">
                <a:hlinkClick r:id="rId2" action="ppaction://hlinksldjump"/>
              </a:rPr>
              <a:t>2</a:t>
            </a:r>
            <a:r>
              <a:rPr lang="en-US" b="1">
                <a:hlinkClick r:id="rId2" action="ppaction://hlinksldjump"/>
              </a:rPr>
              <a:t>CrO</a:t>
            </a:r>
            <a:r>
              <a:rPr lang="ru-RU" b="1" baseline="-25000">
                <a:hlinkClick r:id="rId2" action="ppaction://hlinksldjump"/>
              </a:rPr>
              <a:t>4</a:t>
            </a:r>
            <a:endParaRPr lang="ru-RU" b="1"/>
          </a:p>
          <a:p>
            <a:pPr marL="609600" indent="-609600"/>
            <a:endParaRPr lang="ru-RU" b="1"/>
          </a:p>
        </p:txBody>
      </p:sp>
      <p:pic>
        <p:nvPicPr>
          <p:cNvPr id="73734" name="Picture 6" descr="AG00317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16888" y="3581400"/>
            <a:ext cx="2551112" cy="3276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421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92150"/>
            <a:ext cx="8229600" cy="1441450"/>
          </a:xfrm>
        </p:spPr>
        <p:txBody>
          <a:bodyPr/>
          <a:lstStyle/>
          <a:p>
            <a:r>
              <a:rPr lang="ru-RU" sz="4000"/>
              <a:t>Допишите уравнение реакции:</a:t>
            </a:r>
            <a:br>
              <a:rPr lang="ru-RU" sz="4000"/>
            </a:br>
            <a:r>
              <a:rPr lang="en-US" sz="4000" b="1"/>
              <a:t>Zn(OH)</a:t>
            </a:r>
            <a:r>
              <a:rPr lang="en-US" sz="4000" b="1" baseline="-25000"/>
              <a:t>2</a:t>
            </a:r>
            <a:r>
              <a:rPr lang="en-US" sz="4000" b="1"/>
              <a:t> + 2NaOH</a:t>
            </a:r>
            <a:r>
              <a:rPr lang="en-US" sz="4000"/>
              <a:t>     </a:t>
            </a:r>
            <a:r>
              <a:rPr lang="ru-RU" sz="4000"/>
              <a:t/>
            </a:r>
            <a:br>
              <a:rPr lang="ru-RU" sz="4000"/>
            </a:br>
            <a:r>
              <a:rPr lang="ru-RU" sz="4000"/>
              <a:t>в результате образуются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636839"/>
            <a:ext cx="8229600" cy="3489325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3600" b="1">
                <a:hlinkClick r:id="rId2" action="ppaction://hlinksldjump"/>
              </a:rPr>
              <a:t>Na</a:t>
            </a:r>
            <a:r>
              <a:rPr lang="en-US" sz="3600" b="1" baseline="-25000">
                <a:hlinkClick r:id="rId2" action="ppaction://hlinksldjump"/>
              </a:rPr>
              <a:t>2</a:t>
            </a:r>
            <a:r>
              <a:rPr lang="en-US" sz="3600" b="1">
                <a:hlinkClick r:id="rId2" action="ppaction://hlinksldjump"/>
              </a:rPr>
              <a:t>ZnO</a:t>
            </a:r>
            <a:r>
              <a:rPr lang="en-US" sz="3600" b="1" baseline="-25000">
                <a:hlinkClick r:id="rId2" action="ppaction://hlinksldjump"/>
              </a:rPr>
              <a:t>2</a:t>
            </a:r>
            <a:r>
              <a:rPr lang="en-US" sz="3600" b="1">
                <a:hlinkClick r:id="rId2" action="ppaction://hlinksldjump"/>
              </a:rPr>
              <a:t> + 2H</a:t>
            </a:r>
            <a:r>
              <a:rPr lang="en-US" sz="3600" b="1" baseline="-25000">
                <a:hlinkClick r:id="rId2" action="ppaction://hlinksldjump"/>
              </a:rPr>
              <a:t>2</a:t>
            </a:r>
            <a:r>
              <a:rPr lang="en-US" sz="3600" b="1">
                <a:hlinkClick r:id="rId2" action="ppaction://hlinksldjump"/>
              </a:rPr>
              <a:t>O     </a:t>
            </a:r>
            <a:endParaRPr lang="en-US" sz="3600" b="1"/>
          </a:p>
          <a:p>
            <a:pPr marL="609600" indent="-609600">
              <a:buFontTx/>
              <a:buAutoNum type="alphaUcPeriod"/>
            </a:pPr>
            <a:r>
              <a:rPr lang="en-US" sz="3600" b="1">
                <a:hlinkClick r:id="rId3" action="ppaction://hlinksldjump"/>
              </a:rPr>
              <a:t>Zn(OH)</a:t>
            </a:r>
            <a:r>
              <a:rPr lang="en-US" sz="3600" b="1" baseline="-25000">
                <a:hlinkClick r:id="rId3" action="ppaction://hlinksldjump"/>
              </a:rPr>
              <a:t>2</a:t>
            </a:r>
            <a:r>
              <a:rPr lang="en-US" sz="3600" b="1">
                <a:hlinkClick r:id="rId3" action="ppaction://hlinksldjump"/>
              </a:rPr>
              <a:t> + Na</a:t>
            </a:r>
            <a:r>
              <a:rPr lang="en-US" sz="3600" b="1" baseline="-25000">
                <a:hlinkClick r:id="rId3" action="ppaction://hlinksldjump"/>
              </a:rPr>
              <a:t>2</a:t>
            </a:r>
            <a:r>
              <a:rPr lang="en-US" sz="3600" b="1">
                <a:hlinkClick r:id="rId3" action="ppaction://hlinksldjump"/>
              </a:rPr>
              <a:t>O</a:t>
            </a:r>
            <a:endParaRPr lang="en-US" sz="3600" b="1"/>
          </a:p>
          <a:p>
            <a:pPr marL="609600" indent="-609600">
              <a:buFontTx/>
              <a:buAutoNum type="alphaUcPeriod"/>
            </a:pPr>
            <a:r>
              <a:rPr lang="en-US" sz="3600" b="1">
                <a:hlinkClick r:id="rId3" action="ppaction://hlinksldjump"/>
              </a:rPr>
              <a:t>ZnSO</a:t>
            </a:r>
            <a:r>
              <a:rPr lang="en-US" sz="3600" b="1" baseline="-25000">
                <a:hlinkClick r:id="rId3" action="ppaction://hlinksldjump"/>
              </a:rPr>
              <a:t>4</a:t>
            </a:r>
            <a:r>
              <a:rPr lang="en-US" sz="3600" b="1">
                <a:hlinkClick r:id="rId3" action="ppaction://hlinksldjump"/>
              </a:rPr>
              <a:t> + </a:t>
            </a:r>
            <a:r>
              <a:rPr lang="ru-RU" sz="3600" b="1">
                <a:hlinkClick r:id="rId3" action="ppaction://hlinksldjump"/>
              </a:rPr>
              <a:t>2</a:t>
            </a:r>
            <a:r>
              <a:rPr lang="en-US" sz="3600" b="1">
                <a:hlinkClick r:id="rId3" action="ppaction://hlinksldjump"/>
              </a:rPr>
              <a:t>NaCl</a:t>
            </a:r>
            <a:endParaRPr lang="en-US" sz="3600" b="1"/>
          </a:p>
          <a:p>
            <a:pPr marL="609600" indent="-609600">
              <a:buFontTx/>
              <a:buAutoNum type="alphaUcPeriod"/>
            </a:pPr>
            <a:r>
              <a:rPr lang="ru-RU" sz="3600" b="1">
                <a:hlinkClick r:id="rId3" action="ppaction://hlinksldjump"/>
              </a:rPr>
              <a:t>Реакция не идет</a:t>
            </a:r>
            <a:endParaRPr lang="ru-RU" sz="3600" b="1"/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8328026" y="141287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76805" name="Picture 5" descr="AG00317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4426" y="2924175"/>
            <a:ext cx="2551113" cy="3276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902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975725" y="6308725"/>
            <a:ext cx="863600" cy="395288"/>
          </a:xfrm>
          <a:prstGeom prst="actionButtonBackPrevious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4755" name="WordArt 3"/>
          <p:cNvSpPr>
            <a:spLocks noChangeArrowheads="1" noChangeShapeType="1" noTextEdit="1"/>
          </p:cNvSpPr>
          <p:nvPr/>
        </p:nvSpPr>
        <p:spPr bwMode="auto">
          <a:xfrm>
            <a:off x="3359151" y="1773239"/>
            <a:ext cx="6119813" cy="324008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Совершенно верно!!!</a:t>
            </a:r>
          </a:p>
        </p:txBody>
      </p:sp>
      <p:pic>
        <p:nvPicPr>
          <p:cNvPr id="74756" name="Picture 4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75" y="333376"/>
            <a:ext cx="800100" cy="1019175"/>
          </a:xfrm>
          <a:prstGeom prst="rect">
            <a:avLst/>
          </a:prstGeom>
          <a:noFill/>
        </p:spPr>
      </p:pic>
      <p:pic>
        <p:nvPicPr>
          <p:cNvPr id="74757" name="Picture 5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53784">
            <a:off x="4295775" y="1125539"/>
            <a:ext cx="800100" cy="1019175"/>
          </a:xfrm>
          <a:prstGeom prst="rect">
            <a:avLst/>
          </a:prstGeom>
          <a:noFill/>
        </p:spPr>
      </p:pic>
      <p:pic>
        <p:nvPicPr>
          <p:cNvPr id="74758" name="Picture 6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35413" y="260351"/>
            <a:ext cx="800100" cy="1019175"/>
          </a:xfrm>
          <a:prstGeom prst="rect">
            <a:avLst/>
          </a:prstGeom>
          <a:noFill/>
        </p:spPr>
      </p:pic>
      <p:pic>
        <p:nvPicPr>
          <p:cNvPr id="74759" name="Picture 7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541447">
            <a:off x="2279650" y="1916114"/>
            <a:ext cx="800100" cy="1019175"/>
          </a:xfrm>
          <a:prstGeom prst="rect">
            <a:avLst/>
          </a:prstGeom>
          <a:noFill/>
        </p:spPr>
      </p:pic>
      <p:pic>
        <p:nvPicPr>
          <p:cNvPr id="74760" name="Picture 8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99557">
            <a:off x="6672263" y="1412876"/>
            <a:ext cx="800100" cy="1019175"/>
          </a:xfrm>
          <a:prstGeom prst="rect">
            <a:avLst/>
          </a:prstGeom>
          <a:noFill/>
        </p:spPr>
      </p:pic>
      <p:pic>
        <p:nvPicPr>
          <p:cNvPr id="74761" name="Picture 9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75275" y="260351"/>
            <a:ext cx="800100" cy="1019175"/>
          </a:xfrm>
          <a:prstGeom prst="rect">
            <a:avLst/>
          </a:prstGeom>
          <a:noFill/>
        </p:spPr>
      </p:pic>
      <p:pic>
        <p:nvPicPr>
          <p:cNvPr id="74762" name="Picture 10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837679">
            <a:off x="5880100" y="5229226"/>
            <a:ext cx="800100" cy="1019175"/>
          </a:xfrm>
          <a:prstGeom prst="rect">
            <a:avLst/>
          </a:prstGeom>
          <a:noFill/>
        </p:spPr>
      </p:pic>
      <p:pic>
        <p:nvPicPr>
          <p:cNvPr id="74763" name="Picture 11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63975" y="5229226"/>
            <a:ext cx="800100" cy="1019175"/>
          </a:xfrm>
          <a:prstGeom prst="rect">
            <a:avLst/>
          </a:prstGeom>
          <a:noFill/>
        </p:spPr>
      </p:pic>
      <p:pic>
        <p:nvPicPr>
          <p:cNvPr id="74764" name="Picture 12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95550" y="4581526"/>
            <a:ext cx="800100" cy="1019175"/>
          </a:xfrm>
          <a:prstGeom prst="rect">
            <a:avLst/>
          </a:prstGeom>
          <a:noFill/>
        </p:spPr>
      </p:pic>
      <p:pic>
        <p:nvPicPr>
          <p:cNvPr id="74765" name="Picture 13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5684983">
            <a:off x="1957388" y="3248026"/>
            <a:ext cx="800100" cy="1019175"/>
          </a:xfrm>
          <a:prstGeom prst="rect">
            <a:avLst/>
          </a:prstGeom>
          <a:noFill/>
        </p:spPr>
      </p:pic>
      <p:pic>
        <p:nvPicPr>
          <p:cNvPr id="74766" name="Picture 14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820501">
            <a:off x="9336088" y="404813"/>
            <a:ext cx="800100" cy="1019175"/>
          </a:xfrm>
          <a:prstGeom prst="rect">
            <a:avLst/>
          </a:prstGeom>
          <a:noFill/>
        </p:spPr>
      </p:pic>
      <p:pic>
        <p:nvPicPr>
          <p:cNvPr id="74767" name="Picture 15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24788" y="476251"/>
            <a:ext cx="800100" cy="1019175"/>
          </a:xfrm>
          <a:prstGeom prst="rect">
            <a:avLst/>
          </a:prstGeom>
          <a:noFill/>
        </p:spPr>
      </p:pic>
      <p:pic>
        <p:nvPicPr>
          <p:cNvPr id="74768" name="Picture 16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96225" y="5516564"/>
            <a:ext cx="800100" cy="1019175"/>
          </a:xfrm>
          <a:prstGeom prst="rect">
            <a:avLst/>
          </a:prstGeom>
          <a:noFill/>
        </p:spPr>
      </p:pic>
      <p:pic>
        <p:nvPicPr>
          <p:cNvPr id="74769" name="Picture 17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417220">
            <a:off x="9048751" y="4221163"/>
            <a:ext cx="800100" cy="1019175"/>
          </a:xfrm>
          <a:prstGeom prst="rect">
            <a:avLst/>
          </a:prstGeom>
          <a:noFill/>
        </p:spPr>
      </p:pic>
      <p:pic>
        <p:nvPicPr>
          <p:cNvPr id="74770" name="Picture 18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536533">
            <a:off x="9625013" y="2276476"/>
            <a:ext cx="800100" cy="1019175"/>
          </a:xfrm>
          <a:prstGeom prst="rect">
            <a:avLst/>
          </a:prstGeom>
          <a:noFill/>
        </p:spPr>
      </p:pic>
      <p:pic>
        <p:nvPicPr>
          <p:cNvPr id="74771" name="Picture 19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6710363" y="295276"/>
            <a:ext cx="800100" cy="1019175"/>
          </a:xfrm>
          <a:prstGeom prst="rect">
            <a:avLst/>
          </a:prstGeom>
          <a:noFill/>
        </p:spPr>
      </p:pic>
      <p:pic>
        <p:nvPicPr>
          <p:cNvPr id="74772" name="Picture 20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96225" y="1628776"/>
            <a:ext cx="800100" cy="1019175"/>
          </a:xfrm>
          <a:prstGeom prst="rect">
            <a:avLst/>
          </a:prstGeom>
          <a:noFill/>
        </p:spPr>
      </p:pic>
      <p:pic>
        <p:nvPicPr>
          <p:cNvPr id="74773" name="Picture 21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91175" y="1196976"/>
            <a:ext cx="800100" cy="1019175"/>
          </a:xfrm>
          <a:prstGeom prst="rect">
            <a:avLst/>
          </a:prstGeom>
          <a:noFill/>
        </p:spPr>
      </p:pic>
      <p:pic>
        <p:nvPicPr>
          <p:cNvPr id="74774" name="Picture 22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449116">
            <a:off x="6781801" y="4975226"/>
            <a:ext cx="800100" cy="1019175"/>
          </a:xfrm>
          <a:prstGeom prst="rect">
            <a:avLst/>
          </a:prstGeom>
          <a:noFill/>
        </p:spPr>
      </p:pic>
      <p:pic>
        <p:nvPicPr>
          <p:cNvPr id="74775" name="Picture 23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43475" y="4868864"/>
            <a:ext cx="800100" cy="1019175"/>
          </a:xfrm>
          <a:prstGeom prst="rect">
            <a:avLst/>
          </a:prstGeom>
          <a:noFill/>
        </p:spPr>
      </p:pic>
      <p:pic>
        <p:nvPicPr>
          <p:cNvPr id="74776" name="Picture 24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91625" y="5373689"/>
            <a:ext cx="800100" cy="1019175"/>
          </a:xfrm>
          <a:prstGeom prst="rect">
            <a:avLst/>
          </a:prstGeom>
          <a:noFill/>
        </p:spPr>
      </p:pic>
      <p:pic>
        <p:nvPicPr>
          <p:cNvPr id="74777" name="Picture 25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3269225">
            <a:off x="9625013" y="3716338"/>
            <a:ext cx="800100" cy="1019175"/>
          </a:xfrm>
          <a:prstGeom prst="rect">
            <a:avLst/>
          </a:prstGeom>
          <a:noFill/>
        </p:spPr>
      </p:pic>
      <p:pic>
        <p:nvPicPr>
          <p:cNvPr id="74778" name="Picture 26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942975">
            <a:off x="1919288" y="4149726"/>
            <a:ext cx="800100" cy="1019175"/>
          </a:xfrm>
          <a:prstGeom prst="rect">
            <a:avLst/>
          </a:prstGeom>
          <a:noFill/>
        </p:spPr>
      </p:pic>
      <p:pic>
        <p:nvPicPr>
          <p:cNvPr id="74779" name="Picture 27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92313" y="476251"/>
            <a:ext cx="800100" cy="1019175"/>
          </a:xfrm>
          <a:prstGeom prst="rect">
            <a:avLst/>
          </a:prstGeom>
          <a:noFill/>
        </p:spPr>
      </p:pic>
      <p:pic>
        <p:nvPicPr>
          <p:cNvPr id="74780" name="Picture 28" descr="Изображение 47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45154">
            <a:off x="3216275" y="5084764"/>
            <a:ext cx="800100" cy="1019175"/>
          </a:xfrm>
          <a:prstGeom prst="rect">
            <a:avLst/>
          </a:prstGeom>
          <a:noFill/>
        </p:spPr>
      </p:pic>
      <p:sp>
        <p:nvSpPr>
          <p:cNvPr id="74782" name="AutoShape 30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9983788" y="6237288"/>
            <a:ext cx="431800" cy="431800"/>
          </a:xfrm>
          <a:prstGeom prst="actionButtonForwardNex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74805" name="Picture 5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774825" y="6308725"/>
            <a:ext cx="304800" cy="30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1887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6" fill="hold"/>
                                        <p:tgtEl>
                                          <p:spTgt spid="748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4805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09114" y="6237289"/>
            <a:ext cx="790575" cy="288925"/>
          </a:xfrm>
          <a:prstGeom prst="actionButtonBackPrevious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5779" name="WordArt 3"/>
          <p:cNvSpPr>
            <a:spLocks noChangeArrowheads="1" noChangeShapeType="1" noTextEdit="1"/>
          </p:cNvSpPr>
          <p:nvPr/>
        </p:nvSpPr>
        <p:spPr bwMode="auto">
          <a:xfrm>
            <a:off x="3216275" y="836613"/>
            <a:ext cx="5761038" cy="25209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Impact"/>
              </a:rPr>
              <a:t>Подумай ещё немного!</a:t>
            </a:r>
          </a:p>
        </p:txBody>
      </p:sp>
      <p:pic>
        <p:nvPicPr>
          <p:cNvPr id="75780" name="Picture 4" descr="Изображение 00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6139" y="2924175"/>
            <a:ext cx="2738437" cy="3168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1123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>
                <a:hlinkClick r:id="rId2" action="ppaction://hlinksldjump"/>
              </a:rPr>
              <a:t>Основные классы сложных веществ (повторение)</a:t>
            </a:r>
            <a:endParaRPr lang="ru-RU"/>
          </a:p>
          <a:p>
            <a:pPr marL="609600" indent="-609600">
              <a:buFontTx/>
              <a:buAutoNum type="arabicPeriod"/>
            </a:pPr>
            <a:r>
              <a:rPr lang="ru-RU">
                <a:hlinkClick r:id="rId3" action="ppaction://hlinksldjump"/>
              </a:rPr>
              <a:t>Генетическая связь (повторение)</a:t>
            </a:r>
            <a:endParaRPr lang="ru-RU"/>
          </a:p>
          <a:p>
            <a:pPr marL="609600" indent="-609600">
              <a:buFontTx/>
              <a:buAutoNum type="arabicPeriod"/>
            </a:pPr>
            <a:r>
              <a:rPr lang="ru-RU">
                <a:hlinkClick r:id="rId4" action="ppaction://hlinksldjump"/>
              </a:rPr>
              <a:t>Лабораторная работа</a:t>
            </a:r>
            <a:endParaRPr lang="ru-RU"/>
          </a:p>
          <a:p>
            <a:pPr marL="609600" indent="-609600">
              <a:buFontTx/>
              <a:buAutoNum type="arabicPeriod"/>
            </a:pPr>
            <a:r>
              <a:rPr lang="ru-RU">
                <a:hlinkClick r:id="rId5" action="ppaction://hlinksldjump"/>
              </a:rPr>
              <a:t>Понятие амфотерности. </a:t>
            </a:r>
            <a:r>
              <a:rPr lang="en-US">
                <a:hlinkClick r:id="rId5" action="ppaction://hlinksldjump"/>
              </a:rPr>
              <a:t>               </a:t>
            </a:r>
            <a:r>
              <a:rPr lang="ru-RU">
                <a:hlinkClick r:id="rId5" action="ppaction://hlinksldjump"/>
              </a:rPr>
              <a:t>Амфотерные оксиды и </a:t>
            </a:r>
            <a:r>
              <a:rPr lang="en-US">
                <a:hlinkClick r:id="rId5" action="ppaction://hlinksldjump"/>
              </a:rPr>
              <a:t>                </a:t>
            </a:r>
            <a:r>
              <a:rPr lang="ru-RU">
                <a:hlinkClick r:id="rId5" action="ppaction://hlinksldjump"/>
              </a:rPr>
              <a:t>гидроксиды</a:t>
            </a:r>
            <a:endParaRPr lang="ru-RU"/>
          </a:p>
          <a:p>
            <a:pPr marL="609600" indent="-609600"/>
            <a:endParaRPr lang="ru-RU"/>
          </a:p>
        </p:txBody>
      </p:sp>
      <p:sp>
        <p:nvSpPr>
          <p:cNvPr id="3076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3432175" y="476250"/>
            <a:ext cx="4103688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6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План урока</a:t>
            </a:r>
          </a:p>
        </p:txBody>
      </p:sp>
      <p:pic>
        <p:nvPicPr>
          <p:cNvPr id="3077" name="Picture 5" descr="j029912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61388" y="3617914"/>
            <a:ext cx="2106612" cy="3240087"/>
          </a:xfrm>
          <a:prstGeom prst="rect">
            <a:avLst/>
          </a:prstGeom>
          <a:noFill/>
        </p:spPr>
      </p:pic>
      <p:sp>
        <p:nvSpPr>
          <p:cNvPr id="3078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28025" y="6237288"/>
            <a:ext cx="431800" cy="431800"/>
          </a:xfrm>
          <a:prstGeom prst="actionButtonForwardNex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82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Генетический ряд алюминия.</a:t>
            </a:r>
            <a:br>
              <a:rPr lang="ru-RU" sz="4000"/>
            </a:br>
            <a:r>
              <a:rPr lang="ru-RU" sz="4000"/>
              <a:t>Осуществите превращения: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  <a:p>
            <a:pPr>
              <a:buFontTx/>
              <a:buNone/>
            </a:pPr>
            <a:r>
              <a:rPr lang="en-US"/>
              <a:t>                                                         </a:t>
            </a:r>
            <a:r>
              <a:rPr lang="en-US" b="1"/>
              <a:t>Na</a:t>
            </a:r>
            <a:r>
              <a:rPr lang="en-US" b="1" baseline="-25000"/>
              <a:t>3</a:t>
            </a:r>
            <a:r>
              <a:rPr lang="en-US" b="1"/>
              <a:t>AlO</a:t>
            </a:r>
            <a:r>
              <a:rPr lang="en-US" b="1" baseline="-25000"/>
              <a:t>3</a:t>
            </a:r>
            <a:endParaRPr lang="ru-RU" b="1" baseline="-25000"/>
          </a:p>
          <a:p>
            <a:pPr>
              <a:buFontTx/>
              <a:buNone/>
            </a:pPr>
            <a:r>
              <a:rPr lang="en-US" b="1"/>
              <a:t>Al      Al</a:t>
            </a:r>
            <a:r>
              <a:rPr lang="en-US" b="1" baseline="-25000"/>
              <a:t>2</a:t>
            </a:r>
            <a:r>
              <a:rPr lang="en-US" b="1"/>
              <a:t>O</a:t>
            </a:r>
            <a:r>
              <a:rPr lang="en-US" b="1" baseline="-25000"/>
              <a:t>3</a:t>
            </a:r>
            <a:r>
              <a:rPr lang="en-US" b="1"/>
              <a:t>      AlCl</a:t>
            </a:r>
            <a:r>
              <a:rPr lang="en-US" b="1" baseline="-25000"/>
              <a:t>3</a:t>
            </a:r>
            <a:r>
              <a:rPr lang="en-US" b="1"/>
              <a:t>      Al(OH)</a:t>
            </a:r>
            <a:r>
              <a:rPr lang="en-US" b="1" baseline="-25000"/>
              <a:t>3</a:t>
            </a:r>
          </a:p>
          <a:p>
            <a:pPr>
              <a:buFontTx/>
              <a:buNone/>
            </a:pPr>
            <a:r>
              <a:rPr lang="en-US" b="1"/>
              <a:t>                                                        Al</a:t>
            </a:r>
            <a:r>
              <a:rPr lang="en-US" b="1" baseline="-25000"/>
              <a:t>2</a:t>
            </a:r>
            <a:r>
              <a:rPr lang="en-US" b="1"/>
              <a:t>(SO</a:t>
            </a:r>
            <a:r>
              <a:rPr lang="en-US" b="1" baseline="-25000"/>
              <a:t>4</a:t>
            </a:r>
            <a:r>
              <a:rPr lang="en-US" b="1"/>
              <a:t>)</a:t>
            </a:r>
            <a:r>
              <a:rPr lang="en-US" b="1" baseline="-25000"/>
              <a:t>3</a:t>
            </a:r>
            <a:endParaRPr lang="ru-RU" b="1" baseline="-25000"/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2640013" y="30686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4224338" y="306863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>
            <a:off x="5880101" y="30686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 flipV="1">
            <a:off x="7751764" y="2492376"/>
            <a:ext cx="64928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7751764" y="3357564"/>
            <a:ext cx="5048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 flipV="1">
            <a:off x="3575050" y="191611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>
            <a:off x="3575050" y="1916113"/>
            <a:ext cx="5545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>
            <a:off x="9120188" y="19161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>
            <a:off x="3575050" y="3500439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>
            <a:off x="3575050" y="4581525"/>
            <a:ext cx="568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7841" name="Line 17"/>
          <p:cNvSpPr>
            <a:spLocks noChangeShapeType="1"/>
          </p:cNvSpPr>
          <p:nvPr/>
        </p:nvSpPr>
        <p:spPr bwMode="auto">
          <a:xfrm flipV="1">
            <a:off x="9264650" y="40052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7842" name="Line 18"/>
          <p:cNvSpPr>
            <a:spLocks noChangeShapeType="1"/>
          </p:cNvSpPr>
          <p:nvPr/>
        </p:nvSpPr>
        <p:spPr bwMode="auto">
          <a:xfrm>
            <a:off x="2279650" y="33575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7843" name="Line 19"/>
          <p:cNvSpPr>
            <a:spLocks noChangeShapeType="1"/>
          </p:cNvSpPr>
          <p:nvPr/>
        </p:nvSpPr>
        <p:spPr bwMode="auto">
          <a:xfrm>
            <a:off x="2279650" y="4149725"/>
            <a:ext cx="302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7844" name="Line 20"/>
          <p:cNvSpPr>
            <a:spLocks noChangeShapeType="1"/>
          </p:cNvSpPr>
          <p:nvPr/>
        </p:nvSpPr>
        <p:spPr bwMode="auto">
          <a:xfrm flipV="1">
            <a:off x="5303838" y="3429001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7845" name="Line 21"/>
          <p:cNvSpPr>
            <a:spLocks noChangeShapeType="1"/>
          </p:cNvSpPr>
          <p:nvPr/>
        </p:nvSpPr>
        <p:spPr bwMode="auto">
          <a:xfrm>
            <a:off x="9264650" y="2781301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7846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09113" y="6237288"/>
            <a:ext cx="360362" cy="431800"/>
          </a:xfrm>
          <a:prstGeom prst="actionButtonHome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59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Основные классы сложных веществ: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5232401" y="3429001"/>
            <a:ext cx="1800225" cy="46672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  <a:latin typeface="Arial" pitchFamily="34" charset="0"/>
              </a:rPr>
              <a:t>Вещества </a:t>
            </a:r>
          </a:p>
        </p:txBody>
      </p:sp>
      <p:sp>
        <p:nvSpPr>
          <p:cNvPr id="71685" name="Oval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711451" y="2276476"/>
            <a:ext cx="2447925" cy="1008063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>
                <a:solidFill>
                  <a:srgbClr val="000000"/>
                </a:solidFill>
                <a:latin typeface="Arial" pitchFamily="34" charset="0"/>
              </a:rPr>
              <a:t>Кислоты</a:t>
            </a:r>
            <a:r>
              <a:rPr lang="ru-RU" sz="2400" b="1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71686" name="Oval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04064" y="2276476"/>
            <a:ext cx="2447925" cy="1008063"/>
          </a:xfrm>
          <a:prstGeom prst="ellipse">
            <a:avLst/>
          </a:prstGeom>
          <a:solidFill>
            <a:srgbClr val="33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>
                <a:solidFill>
                  <a:srgbClr val="000000"/>
                </a:solidFill>
                <a:latin typeface="Arial" pitchFamily="34" charset="0"/>
              </a:rPr>
              <a:t>Основания </a:t>
            </a:r>
          </a:p>
        </p:txBody>
      </p:sp>
      <p:sp>
        <p:nvSpPr>
          <p:cNvPr id="71687" name="Oval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175501" y="4508501"/>
            <a:ext cx="2447925" cy="100806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688" name="Oval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424114" y="4437063"/>
            <a:ext cx="2447925" cy="100806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>
                <a:solidFill>
                  <a:srgbClr val="000000"/>
                </a:solidFill>
                <a:latin typeface="Arial" pitchFamily="34" charset="0"/>
              </a:rPr>
              <a:t>Оксиды</a:t>
            </a:r>
            <a:r>
              <a:rPr lang="ru-RU" sz="2400" b="1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7824788" y="4797426"/>
            <a:ext cx="118745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>
                <a:solidFill>
                  <a:srgbClr val="000000"/>
                </a:solidFill>
                <a:latin typeface="Arial" pitchFamily="34" charset="0"/>
              </a:rPr>
              <a:t>Соли</a:t>
            </a:r>
            <a:r>
              <a:rPr lang="ru-RU" sz="2400" b="1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71697" name="Line 17"/>
          <p:cNvSpPr>
            <a:spLocks noChangeShapeType="1"/>
          </p:cNvSpPr>
          <p:nvPr/>
        </p:nvSpPr>
        <p:spPr bwMode="auto">
          <a:xfrm flipV="1">
            <a:off x="7032626" y="3213100"/>
            <a:ext cx="5762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698" name="Line 18"/>
          <p:cNvSpPr>
            <a:spLocks noChangeShapeType="1"/>
          </p:cNvSpPr>
          <p:nvPr/>
        </p:nvSpPr>
        <p:spPr bwMode="auto">
          <a:xfrm>
            <a:off x="7032625" y="3860801"/>
            <a:ext cx="7191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700" name="Line 20"/>
          <p:cNvSpPr>
            <a:spLocks noChangeShapeType="1"/>
          </p:cNvSpPr>
          <p:nvPr/>
        </p:nvSpPr>
        <p:spPr bwMode="auto">
          <a:xfrm flipH="1">
            <a:off x="4367214" y="3860801"/>
            <a:ext cx="86518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701" name="Line 21"/>
          <p:cNvSpPr>
            <a:spLocks noChangeShapeType="1"/>
          </p:cNvSpPr>
          <p:nvPr/>
        </p:nvSpPr>
        <p:spPr bwMode="auto">
          <a:xfrm flipH="1" flipV="1">
            <a:off x="4800600" y="3141664"/>
            <a:ext cx="4318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702" name="AutoShape 2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983788" y="6092825"/>
            <a:ext cx="431800" cy="431800"/>
          </a:xfrm>
          <a:prstGeom prst="actionButtonForwardNex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703" name="AutoShape 2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975725" y="6092825"/>
            <a:ext cx="431800" cy="431800"/>
          </a:xfrm>
          <a:prstGeom prst="actionButtonBackPrevious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704" name="AutoShape 2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80551" y="6092825"/>
            <a:ext cx="360363" cy="431800"/>
          </a:xfrm>
          <a:prstGeom prst="actionButtonHome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41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800" b="1" i="1" u="sng">
                <a:solidFill>
                  <a:srgbClr val="E24F06"/>
                </a:solidFill>
              </a:rPr>
              <a:t>Оксиды</a:t>
            </a:r>
            <a:r>
              <a:rPr lang="ru-RU" sz="2800"/>
              <a:t> – это сложные вещества, состоящие из двух химических элементов, один из которых – </a:t>
            </a:r>
            <a:r>
              <a:rPr lang="ru-RU" sz="2800">
                <a:solidFill>
                  <a:srgbClr val="CC0099"/>
                </a:solidFill>
              </a:rPr>
              <a:t>кислород</a:t>
            </a:r>
            <a:r>
              <a:rPr lang="ru-RU" sz="2800"/>
              <a:t> со степенью окисления </a:t>
            </a:r>
            <a:r>
              <a:rPr lang="ru-RU" sz="2800">
                <a:solidFill>
                  <a:srgbClr val="E24F06"/>
                </a:solidFill>
              </a:rPr>
              <a:t>-2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1981200" y="3213100"/>
            <a:ext cx="4114800" cy="3384550"/>
          </a:xfrm>
        </p:spPr>
        <p:txBody>
          <a:bodyPr/>
          <a:lstStyle/>
          <a:p>
            <a:r>
              <a:rPr lang="en-US" sz="3600"/>
              <a:t>Si</a:t>
            </a:r>
            <a:r>
              <a:rPr lang="en-US" sz="3600">
                <a:solidFill>
                  <a:srgbClr val="CC0099"/>
                </a:solidFill>
              </a:rPr>
              <a:t>O</a:t>
            </a:r>
            <a:r>
              <a:rPr lang="en-US" sz="3600" baseline="-25000"/>
              <a:t>2</a:t>
            </a:r>
            <a:r>
              <a:rPr lang="en-US" sz="3600"/>
              <a:t>  </a:t>
            </a:r>
            <a:endParaRPr lang="ru-RU" sz="3600"/>
          </a:p>
          <a:p>
            <a:r>
              <a:rPr lang="en-US" sz="3600"/>
              <a:t>Cl</a:t>
            </a:r>
            <a:r>
              <a:rPr lang="en-US" sz="3600" baseline="-25000"/>
              <a:t>2</a:t>
            </a:r>
            <a:r>
              <a:rPr lang="en-US" sz="3600">
                <a:solidFill>
                  <a:srgbClr val="CC0099"/>
                </a:solidFill>
              </a:rPr>
              <a:t>O</a:t>
            </a:r>
            <a:r>
              <a:rPr lang="en-US" sz="3600" baseline="-25000"/>
              <a:t>7</a:t>
            </a:r>
            <a:r>
              <a:rPr lang="en-US" sz="3600"/>
              <a:t>      </a:t>
            </a:r>
            <a:r>
              <a:rPr lang="ru-RU" sz="3600"/>
              <a:t>    </a:t>
            </a:r>
          </a:p>
          <a:p>
            <a:r>
              <a:rPr lang="en-US" sz="3600"/>
              <a:t>C</a:t>
            </a:r>
            <a:r>
              <a:rPr lang="en-US" sz="3600">
                <a:solidFill>
                  <a:srgbClr val="CC0099"/>
                </a:solidFill>
              </a:rPr>
              <a:t>O</a:t>
            </a:r>
            <a:r>
              <a:rPr lang="en-US" sz="3600" baseline="-25000"/>
              <a:t>2 </a:t>
            </a:r>
            <a:r>
              <a:rPr lang="en-US" sz="3600"/>
              <a:t>  </a:t>
            </a:r>
            <a:endParaRPr lang="ru-RU" sz="3600"/>
          </a:p>
          <a:p>
            <a:r>
              <a:rPr lang="en-US" sz="3600"/>
              <a:t>H</a:t>
            </a:r>
            <a:r>
              <a:rPr lang="en-US" sz="3600" baseline="-25000"/>
              <a:t>2</a:t>
            </a:r>
            <a:r>
              <a:rPr lang="en-US" sz="3600">
                <a:solidFill>
                  <a:srgbClr val="CC0099"/>
                </a:solidFill>
              </a:rPr>
              <a:t>O</a:t>
            </a:r>
            <a:r>
              <a:rPr lang="en-US" sz="3600"/>
              <a:t>  </a:t>
            </a:r>
            <a:endParaRPr lang="ru-RU" sz="3600"/>
          </a:p>
          <a:p>
            <a:r>
              <a:rPr lang="en-US" sz="3600"/>
              <a:t>Fe</a:t>
            </a:r>
            <a:r>
              <a:rPr lang="en-US" sz="3600">
                <a:solidFill>
                  <a:srgbClr val="CC0099"/>
                </a:solidFill>
              </a:rPr>
              <a:t>O</a:t>
            </a:r>
            <a:endParaRPr lang="ru-RU" sz="3600">
              <a:solidFill>
                <a:srgbClr val="CC0099"/>
              </a:solidFill>
            </a:endParaRP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2855913" y="188914"/>
            <a:ext cx="5903912" cy="1152525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оксиды</a:t>
            </a:r>
          </a:p>
        </p:txBody>
      </p:sp>
      <p:sp>
        <p:nvSpPr>
          <p:cNvPr id="9221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9983788" y="6092825"/>
            <a:ext cx="431800" cy="431800"/>
          </a:xfrm>
          <a:prstGeom prst="actionButtonForwardNex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22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975725" y="6092825"/>
            <a:ext cx="431800" cy="431800"/>
          </a:xfrm>
          <a:prstGeom prst="actionButtonBackPrevious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223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80551" y="6092825"/>
            <a:ext cx="360363" cy="431800"/>
          </a:xfrm>
          <a:prstGeom prst="actionButtonHome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224" name="Picture 8" descr="Без имени-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2400" y="3068639"/>
            <a:ext cx="1987550" cy="3527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541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0"/>
            <a:ext cx="8229600" cy="1143000"/>
          </a:xfrm>
        </p:spPr>
        <p:txBody>
          <a:bodyPr/>
          <a:lstStyle/>
          <a:p>
            <a:r>
              <a:rPr lang="ru-RU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Задание </a:t>
            </a:r>
            <a:r>
              <a:rPr lang="en-US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ru-RU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32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Выберите из списка веществ </a:t>
            </a:r>
            <a:r>
              <a:rPr lang="ru-RU" sz="32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оксиды: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847850" y="1557339"/>
            <a:ext cx="8064500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847851" y="1557338"/>
            <a:ext cx="8291513" cy="21891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600" baseline="-250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3600" baseline="-25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847850" y="4221163"/>
            <a:ext cx="8064500" cy="2089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4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840913" y="6426200"/>
            <a:ext cx="431800" cy="431800"/>
          </a:xfrm>
          <a:prstGeom prst="actionButtonForwardNex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47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904288" y="6426200"/>
            <a:ext cx="431800" cy="431800"/>
          </a:xfrm>
          <a:prstGeom prst="actionButtonBackPrevious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4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09113" y="6426200"/>
            <a:ext cx="360362" cy="431800"/>
          </a:xfrm>
          <a:prstGeom prst="actionButtonHome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008438" y="1700213"/>
            <a:ext cx="14398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40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H</a:t>
            </a:r>
            <a:r>
              <a:rPr lang="en-US" sz="3600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2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O</a:t>
            </a:r>
            <a:r>
              <a:rPr lang="ru-RU" sz="3600">
                <a:solidFill>
                  <a:srgbClr val="000000"/>
                </a:solidFill>
                <a:latin typeface="Comic Sans MS" pitchFamily="66" charset="0"/>
              </a:rPr>
              <a:t>,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287714" y="2492375"/>
            <a:ext cx="11509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CO</a:t>
            </a:r>
            <a:r>
              <a:rPr lang="en-US" sz="3600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2</a:t>
            </a:r>
            <a:r>
              <a:rPr 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</a:t>
            </a:r>
            <a:endParaRPr lang="ru-RU" sz="3600" baseline="-25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664200" y="1773238"/>
            <a:ext cx="21590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454C6"/>
              </a:buClr>
              <a:buSzPct val="65000"/>
            </a:pP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</a:t>
            </a:r>
            <a:r>
              <a:rPr lang="en-US" sz="3600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2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O</a:t>
            </a:r>
            <a:r>
              <a:rPr lang="en-US" sz="3600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5</a:t>
            </a:r>
            <a:r>
              <a:rPr 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</a:t>
            </a:r>
            <a:endParaRPr lang="en-US" sz="3600" baseline="-25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z="3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8616951" y="1773238"/>
            <a:ext cx="1439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WO</a:t>
            </a:r>
            <a:r>
              <a:rPr lang="en-US" sz="3600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3</a:t>
            </a:r>
            <a:endParaRPr lang="ru-RU" sz="3600" baseline="-25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7896226" y="2636838"/>
            <a:ext cx="158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Fe</a:t>
            </a:r>
            <a:r>
              <a:rPr lang="en-US" sz="3600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2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O</a:t>
            </a:r>
            <a:r>
              <a:rPr lang="en-US" sz="3600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3</a:t>
            </a:r>
            <a:endParaRPr lang="ru-RU" sz="3600" baseline="-25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383339" y="2636838"/>
            <a:ext cx="20161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454C6"/>
              </a:buClr>
              <a:buSzPct val="65000"/>
            </a:pP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SO</a:t>
            </a:r>
            <a:r>
              <a:rPr lang="en-US" sz="3600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3</a:t>
            </a:r>
            <a:r>
              <a:rPr 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</a:t>
            </a:r>
            <a:endParaRPr lang="ru-RU" sz="3600" baseline="-25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z="3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774826" y="2565400"/>
            <a:ext cx="2016125" cy="160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5454C6"/>
              </a:buClr>
              <a:buSzPct val="65000"/>
            </a:pP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CaCl</a:t>
            </a:r>
            <a:r>
              <a:rPr lang="en-US" sz="3600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2</a:t>
            </a:r>
            <a:r>
              <a:rPr 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</a:t>
            </a:r>
            <a:endParaRPr lang="en-US" sz="3600" baseline="-25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z="44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071814" y="1773238"/>
            <a:ext cx="1296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SCl</a:t>
            </a:r>
            <a:r>
              <a:rPr lang="en-US" sz="3600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6</a:t>
            </a:r>
            <a:r>
              <a:rPr 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</a:t>
            </a:r>
            <a:endParaRPr lang="ru-RU" sz="3600" baseline="-25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1847850" y="1844675"/>
            <a:ext cx="1512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CuO</a:t>
            </a:r>
            <a:r>
              <a:rPr 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440238" y="2565400"/>
            <a:ext cx="187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Comic Sans MS" pitchFamily="66" charset="0"/>
              </a:rPr>
              <a:t>H</a:t>
            </a:r>
            <a:r>
              <a:rPr lang="en-US" sz="36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sz="3600">
                <a:solidFill>
                  <a:srgbClr val="000000"/>
                </a:solidFill>
                <a:latin typeface="Comic Sans MS" pitchFamily="66" charset="0"/>
              </a:rPr>
              <a:t>SO</a:t>
            </a:r>
            <a:r>
              <a:rPr lang="en-US" sz="3600" baseline="-2500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lang="ru-RU" sz="3600">
                <a:solidFill>
                  <a:srgbClr val="000000"/>
                </a:solidFill>
                <a:latin typeface="Comic Sans MS" pitchFamily="66" charset="0"/>
              </a:rPr>
              <a:t>,</a:t>
            </a:r>
            <a:endParaRPr lang="ru-RU" sz="3600" baseline="-250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6959600" y="1773238"/>
            <a:ext cx="1728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Comic Sans MS" pitchFamily="66" charset="0"/>
              </a:rPr>
              <a:t>NaOH</a:t>
            </a:r>
            <a:r>
              <a:rPr lang="ru-RU" sz="3600">
                <a:solidFill>
                  <a:srgbClr val="000000"/>
                </a:solidFill>
                <a:latin typeface="Comic Sans MS" pitchFamily="66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659462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0.05826 L -0.004 0.391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59 0.04948 L 0.071 0.3956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17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11746 L 0.03924 0.4950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18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6867 L 8.33333E-7 0.4016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997 0.07583 C -0.07396 0.0652 -0.08802 0.05456 -0.09289 0.05456 C -0.12396 0.05456 -0.15591 0.22104 -0.15591 0.38751 C -0.15591 0.30358 -0.17188 0.22104 -0.18698 0.22104 C -0.20295 0.22104 -0.21806 0.30497 -0.21806 0.38751 C -0.21806 0.34612 -0.22604 0.30358 -0.23403 0.30358 C -0.24202 0.30358 -0.25 0.34497 -0.25 0.38751 C -0.25 0.36624 -0.254 0.34612 -0.25799 0.34612 C -0.26198 0.34612 -0.26598 0.36739 -0.26598 0.38751 C -0.26598 0.37687 -0.26806 0.36624 -0.26997 0.36624 C -0.27101 0.36624 -0.27396 0.37687 -0.27396 0.38751 C -0.27396 0.38219 -0.275 0.37687 -0.27604 0.37687 C -0.27604 0.37549 -0.27813 0.38219 -0.27813 0.38751 C -0.27813 0.38474 -0.27813 0.38219 -0.27917 0.38219 C -0.27917 0.38358 -0.28021 0.38497 -0.28021 0.38751 C -0.28021 0.38612 -0.28021 0.38474 -0.28021 0.38358 C -0.28125 0.38358 -0.28125 0.38497 -0.28125 0.38635 C -0.28229 0.38635 -0.28229 0.38497 -0.28229 0.38358 C -0.28334 0.38358 -0.28334 0.38497 -0.28334 0.38635 " pathEditMode="relative" rAng="0" ptsTypes="fffffffffffffffffff">
                                      <p:cBhvr>
                                        <p:cTn id="14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" y="14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031 0.15283 C 0.3743 0.1422 0.38837 0.13156 0.39323 0.13156 C 0.4243 0.13156 0.45625 0.29804 0.45625 0.46451 C 0.45625 0.38058 0.47222 0.29804 0.48733 0.29804 C 0.5033 0.29804 0.5184 0.38197 0.5184 0.46451 C 0.5184 0.42312 0.52639 0.38058 0.53437 0.38058 C 0.54236 0.38058 0.55035 0.42197 0.55035 0.46451 C 0.55035 0.44324 0.55434 0.42312 0.55833 0.42312 C 0.56233 0.42312 0.56632 0.44439 0.56632 0.46451 C 0.56632 0.45387 0.5684 0.44324 0.57031 0.44324 C 0.57135 0.44324 0.5743 0.45387 0.5743 0.46451 C 0.5743 0.45919 0.57535 0.45387 0.57639 0.45387 C 0.57639 0.45526 0.57847 0.45919 0.57847 0.46451 C 0.57847 0.46174 0.57847 0.45919 0.57951 0.45919 C 0.57951 0.46058 0.58055 0.46197 0.58055 0.46451 C 0.58055 0.46312 0.58055 0.46174 0.58055 0.46058 C 0.5816 0.46058 0.5816 0.46197 0.5816 0.46335 C 0.58264 0.46335 0.58264 0.46197 0.58264 0.46058 C 0.58368 0.46058 0.58368 0.46197 0.58368 0.46335 " pathEditMode="relative" rAng="0" ptsTypes="fffffffffffffffffff">
                                      <p:cBhvr>
                                        <p:cTn id="16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14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809 0.13179 C -0.45209 0.12116 -0.46615 0.11052 -0.47101 0.11052 C -0.50209 0.11052 -0.53403 0.277 -0.53403 0.44347 C -0.53403 0.35954 -0.55 0.277 -0.56511 0.277 C -0.58108 0.277 -0.59618 0.36093 -0.59618 0.44347 C -0.59618 0.40208 -0.60417 0.35954 -0.61216 0.35954 C -0.62014 0.35954 -0.62813 0.40093 -0.62813 0.44347 C -0.62813 0.4222 -0.63212 0.40208 -0.63611 0.40208 C -0.64011 0.40208 -0.6441 0.42335 -0.6441 0.44347 C -0.6441 0.43283 -0.64618 0.4222 -0.64809 0.4222 C -0.64913 0.4222 -0.65209 0.43283 -0.65209 0.44347 C -0.65209 0.43815 -0.65313 0.43283 -0.65417 0.43283 C -0.65417 0.43145 -0.65625 0.43815 -0.65625 0.44347 C -0.65625 0.4407 -0.65625 0.43815 -0.65729 0.43815 C -0.65729 0.43954 -0.65834 0.44093 -0.65834 0.44347 C -0.65834 0.44208 -0.65834 0.4407 -0.65834 0.43954 C -0.65938 0.43954 -0.65938 0.44093 -0.65938 0.44231 C -0.66042 0.44231 -0.66042 0.44093 -0.66042 0.43954 C -0.66146 0.43954 -0.66146 0.44093 -0.66146 0.44231 " pathEditMode="relative" rAng="0" ptsTypes="fffffffffffffffffff">
                                      <p:cBhvr>
                                        <p:cTn id="18" dur="2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" y="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0" grpId="0"/>
      <p:bldP spid="10251" grpId="0"/>
      <p:bldP spid="10252" grpId="0"/>
      <p:bldP spid="10253" grpId="0"/>
      <p:bldP spid="10254" grpId="0"/>
      <p:bldP spid="102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2"/>
          <p:cNvGrpSpPr>
            <a:grpSpLocks noChangeAspect="1"/>
          </p:cNvGrpSpPr>
          <p:nvPr/>
        </p:nvGrpSpPr>
        <p:grpSpPr bwMode="auto">
          <a:xfrm>
            <a:off x="1992313" y="404813"/>
            <a:ext cx="8208962" cy="5903912"/>
            <a:chOff x="272" y="151"/>
            <a:chExt cx="1856" cy="1152"/>
          </a:xfrm>
        </p:grpSpPr>
        <p:cxnSp>
          <p:nvCxnSpPr>
            <p:cNvPr id="1028" name="_s1028"/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rot="16200000">
              <a:off x="1625" y="94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16200000">
              <a:off x="633" y="94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1376" y="263"/>
              <a:ext cx="144" cy="496"/>
            </a:xfrm>
            <a:prstGeom prst="bentConnector3">
              <a:avLst>
                <a:gd name="adj1" fmla="val 1548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880" y="263"/>
              <a:ext cx="144" cy="496"/>
            </a:xfrm>
            <a:prstGeom prst="bentConnector3">
              <a:avLst>
                <a:gd name="adj1" fmla="val 1548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2"/>
            <p:cNvSpPr>
              <a:spLocks noChangeArrowheads="1"/>
            </p:cNvSpPr>
            <p:nvPr/>
          </p:nvSpPr>
          <p:spPr bwMode="auto">
            <a:xfrm>
              <a:off x="768" y="1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33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Оксиды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3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Э</a:t>
              </a:r>
              <a:r>
                <a:rPr kumimoji="0" lang="ru-RU" altLang="ru-RU" sz="33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х</a:t>
              </a:r>
              <a:r>
                <a:rPr kumimoji="0" lang="ru-RU" altLang="ru-RU" sz="33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О</a:t>
              </a:r>
              <a:r>
                <a:rPr kumimoji="0" lang="ru-RU" altLang="ru-RU" sz="33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у</a:t>
              </a:r>
            </a:p>
          </p:txBody>
        </p:sp>
        <p:sp>
          <p:nvSpPr>
            <p:cNvPr id="4" name="_s1033"/>
            <p:cNvSpPr>
              <a:spLocks noChangeArrowheads="1"/>
            </p:cNvSpPr>
            <p:nvPr/>
          </p:nvSpPr>
          <p:spPr bwMode="auto">
            <a:xfrm>
              <a:off x="272" y="58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32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anose="020B0604020202020204" pitchFamily="34" charset="0"/>
                </a:rPr>
                <a:t>Основные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3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оксиды металлов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3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с.о. +1,+2</a:t>
              </a:r>
            </a:p>
          </p:txBody>
        </p:sp>
        <p:sp>
          <p:nvSpPr>
            <p:cNvPr id="5" name="_s1034"/>
            <p:cNvSpPr>
              <a:spLocks noChangeArrowheads="1"/>
            </p:cNvSpPr>
            <p:nvPr/>
          </p:nvSpPr>
          <p:spPr bwMode="auto">
            <a:xfrm>
              <a:off x="1264" y="58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32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Кислотные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Оксиды неметаллов,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оксиды металлов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(с.о.+5,+6+7)</a:t>
              </a:r>
            </a:p>
          </p:txBody>
        </p:sp>
        <p:sp>
          <p:nvSpPr>
            <p:cNvPr id="6" name="_s1035"/>
            <p:cNvSpPr>
              <a:spLocks noChangeArrowheads="1"/>
            </p:cNvSpPr>
            <p:nvPr/>
          </p:nvSpPr>
          <p:spPr bwMode="auto">
            <a:xfrm>
              <a:off x="272" y="101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2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CaO</a:t>
              </a:r>
              <a:r>
                <a:rPr kumimoji="0" lang="ru-RU" altLang="ru-RU" sz="2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, </a:t>
              </a:r>
              <a:r>
                <a:rPr kumimoji="0" lang="en-US" altLang="ru-RU" sz="2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FeO</a:t>
              </a:r>
              <a:r>
                <a:rPr kumimoji="0" lang="ru-RU" altLang="ru-RU" sz="2700" b="1" i="0" u="none" strike="noStrike" cap="none" normalizeH="0" baseline="0" smtClean="0">
                  <a:ln>
                    <a:noFill/>
                  </a:ln>
                  <a:solidFill>
                    <a:srgbClr val="CC0099"/>
                  </a:solidFill>
                  <a:effectLst/>
                  <a:latin typeface="Arial" panose="020B0604020202020204" pitchFamily="34" charset="0"/>
                </a:rPr>
                <a:t>, </a:t>
              </a:r>
              <a:r>
                <a:rPr kumimoji="0" lang="en-US" altLang="ru-RU" sz="2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CuO</a:t>
              </a:r>
              <a:endParaRPr kumimoji="0" lang="ru-RU" altLang="ru-RU" sz="2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2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Na</a:t>
              </a:r>
              <a:r>
                <a:rPr kumimoji="0" lang="en-US" altLang="ru-RU" sz="27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</a:t>
              </a:r>
              <a:r>
                <a:rPr kumimoji="0" lang="en-US" altLang="ru-RU" sz="2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O</a:t>
              </a:r>
              <a:endParaRPr kumimoji="0" lang="ru-RU" altLang="ru-RU" sz="2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_s1036"/>
            <p:cNvSpPr>
              <a:spLocks noChangeArrowheads="1"/>
            </p:cNvSpPr>
            <p:nvPr/>
          </p:nvSpPr>
          <p:spPr bwMode="auto">
            <a:xfrm>
              <a:off x="1264" y="101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2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SO</a:t>
              </a:r>
              <a:r>
                <a:rPr kumimoji="0" lang="en-US" altLang="ru-RU" sz="27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3</a:t>
              </a:r>
              <a:r>
                <a:rPr kumimoji="0" lang="ru-RU" altLang="ru-RU" sz="2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, </a:t>
              </a:r>
              <a:r>
                <a:rPr kumimoji="0" lang="en-US" altLang="ru-RU" sz="2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Cl</a:t>
              </a:r>
              <a:r>
                <a:rPr kumimoji="0" lang="en-US" altLang="ru-RU" sz="27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</a:t>
              </a:r>
              <a:r>
                <a:rPr kumimoji="0" lang="en-US" altLang="ru-RU" sz="2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O</a:t>
              </a:r>
              <a:r>
                <a:rPr kumimoji="0" lang="en-US" altLang="ru-RU" sz="27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7</a:t>
              </a:r>
              <a:r>
                <a:rPr kumimoji="0" lang="ru-RU" altLang="ru-RU" sz="2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, </a:t>
              </a:r>
              <a:r>
                <a:rPr kumimoji="0" lang="en-US" altLang="ru-RU" sz="2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WO</a:t>
              </a:r>
              <a:r>
                <a:rPr kumimoji="0" lang="en-US" altLang="ru-RU" sz="27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3</a:t>
              </a:r>
              <a:r>
                <a:rPr kumimoji="0" lang="ru-RU" altLang="ru-RU" sz="27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,</a:t>
              </a:r>
              <a:endParaRPr kumimoji="0" lang="en-US" altLang="ru-RU" sz="27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2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Mn</a:t>
              </a:r>
              <a:r>
                <a:rPr kumimoji="0" lang="en-US" altLang="ru-RU" sz="27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2</a:t>
              </a:r>
              <a:r>
                <a:rPr kumimoji="0" lang="en-US" altLang="ru-RU" sz="2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O</a:t>
              </a:r>
              <a:r>
                <a:rPr kumimoji="0" lang="en-US" altLang="ru-RU" sz="27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7</a:t>
              </a:r>
              <a:r>
                <a:rPr kumimoji="0" lang="en-US" altLang="ru-RU" sz="2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, CO</a:t>
              </a:r>
              <a:r>
                <a:rPr kumimoji="0" lang="en-US" altLang="ru-RU" sz="27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2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7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endParaRPr>
            </a:p>
          </p:txBody>
        </p:sp>
      </p:grpSp>
      <p:sp>
        <p:nvSpPr>
          <p:cNvPr id="59411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472488" y="6426200"/>
            <a:ext cx="431800" cy="431800"/>
          </a:xfrm>
          <a:prstGeom prst="actionButtonBackPrevious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9412" name="AutoShape 20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9478963" y="6426200"/>
            <a:ext cx="431800" cy="431800"/>
          </a:xfrm>
          <a:prstGeom prst="actionButtonForwardNex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9413" name="AutoShape 2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975726" y="6426200"/>
            <a:ext cx="360363" cy="431800"/>
          </a:xfrm>
          <a:prstGeom prst="actionButtonHome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992314" y="1700213"/>
            <a:ext cx="8351837" cy="20875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628776"/>
            <a:ext cx="8351837" cy="4176713"/>
          </a:xfrm>
        </p:spPr>
        <p:txBody>
          <a:bodyPr/>
          <a:lstStyle/>
          <a:p>
            <a:r>
              <a:rPr lang="ru-RU" b="1" i="1">
                <a:solidFill>
                  <a:srgbClr val="CC3300"/>
                </a:solidFill>
              </a:rPr>
              <a:t>Основания </a:t>
            </a:r>
            <a:r>
              <a:rPr lang="ru-RU" b="1"/>
              <a:t>– это сложные вещества, состоящие из ионов металлов и связанных с ними одного или нескольких </a:t>
            </a:r>
            <a:r>
              <a:rPr lang="ru-RU" b="1" i="1"/>
              <a:t>гидроксид-ионов (</a:t>
            </a:r>
            <a:r>
              <a:rPr lang="ru-RU" b="1" i="1">
                <a:solidFill>
                  <a:srgbClr val="CC3300"/>
                </a:solidFill>
              </a:rPr>
              <a:t>ОН</a:t>
            </a:r>
            <a:r>
              <a:rPr lang="ru-RU" b="1" i="1"/>
              <a:t>  )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2208213" y="476250"/>
            <a:ext cx="7848600" cy="86518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Основания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191625" y="292417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>
                <a:solidFill>
                  <a:srgbClr val="CC3300"/>
                </a:solidFill>
                <a:latin typeface="Comic Sans MS" pitchFamily="66" charset="0"/>
              </a:rPr>
              <a:t>-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063751" y="3789363"/>
            <a:ext cx="251936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4400">
                <a:solidFill>
                  <a:srgbClr val="CC3300"/>
                </a:solidFill>
                <a:latin typeface="Comic Sans MS" pitchFamily="66" charset="0"/>
              </a:rPr>
              <a:t>М(ОН)</a:t>
            </a:r>
            <a:r>
              <a:rPr lang="en-US" sz="4400" baseline="-25000">
                <a:solidFill>
                  <a:srgbClr val="CC3300"/>
                </a:solidFill>
                <a:latin typeface="Comic Sans MS" pitchFamily="66" charset="0"/>
              </a:rPr>
              <a:t>n</a:t>
            </a:r>
            <a:r>
              <a:rPr lang="ru-RU" sz="4400" baseline="-2500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en-US" sz="4400" baseline="-25000">
              <a:solidFill>
                <a:srgbClr val="000000"/>
              </a:solidFill>
              <a:latin typeface="Comic Sans MS" pitchFamily="66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4400" baseline="-25000">
                <a:solidFill>
                  <a:srgbClr val="000000"/>
                </a:solidFill>
                <a:latin typeface="Comic Sans MS" pitchFamily="66" charset="0"/>
              </a:rPr>
              <a:t>__</a:t>
            </a:r>
            <a:r>
              <a:rPr lang="en-US" sz="4400" baseline="-2500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ru-RU" sz="4400" baseline="-250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872039" y="3789364"/>
            <a:ext cx="5400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000">
                <a:solidFill>
                  <a:srgbClr val="000000"/>
                </a:solidFill>
                <a:latin typeface="Comic Sans MS" pitchFamily="66" charset="0"/>
              </a:rPr>
              <a:t>где </a:t>
            </a:r>
            <a:r>
              <a:rPr lang="ru-RU" sz="2000">
                <a:solidFill>
                  <a:srgbClr val="CC3300"/>
                </a:solidFill>
                <a:latin typeface="Comic Sans MS" pitchFamily="66" charset="0"/>
              </a:rPr>
              <a:t>М </a:t>
            </a:r>
            <a:r>
              <a:rPr lang="ru-RU" sz="2000">
                <a:solidFill>
                  <a:srgbClr val="000000"/>
                </a:solidFill>
                <a:latin typeface="Comic Sans MS" pitchFamily="66" charset="0"/>
              </a:rPr>
              <a:t>– металл, </a:t>
            </a:r>
            <a:r>
              <a:rPr lang="en-US" sz="2000">
                <a:solidFill>
                  <a:srgbClr val="CC3300"/>
                </a:solidFill>
                <a:latin typeface="Comic Sans MS" pitchFamily="66" charset="0"/>
              </a:rPr>
              <a:t>n</a:t>
            </a:r>
            <a:r>
              <a:rPr lang="ru-RU" sz="2000">
                <a:solidFill>
                  <a:srgbClr val="000000"/>
                </a:solidFill>
                <a:latin typeface="Comic Sans MS" pitchFamily="66" charset="0"/>
              </a:rPr>
              <a:t> – число групп </a:t>
            </a:r>
            <a:r>
              <a:rPr lang="ru-RU" sz="2000">
                <a:solidFill>
                  <a:srgbClr val="CC3300"/>
                </a:solidFill>
                <a:latin typeface="Comic Sans MS" pitchFamily="66" charset="0"/>
              </a:rPr>
              <a:t>ОН</a:t>
            </a:r>
            <a:r>
              <a:rPr lang="ru-RU" sz="2000">
                <a:solidFill>
                  <a:srgbClr val="000000"/>
                </a:solidFill>
                <a:latin typeface="Comic Sans MS" pitchFamily="66" charset="0"/>
              </a:rPr>
              <a:t> и в то же время заряд иона металла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135188" y="5013325"/>
            <a:ext cx="7777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400">
                <a:solidFill>
                  <a:srgbClr val="000000"/>
                </a:solidFill>
                <a:latin typeface="Comic Sans MS" pitchFamily="66" charset="0"/>
              </a:rPr>
              <a:t>NaOH     Ca(OH)</a:t>
            </a:r>
            <a:r>
              <a:rPr lang="en-US" sz="44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sz="4400">
                <a:solidFill>
                  <a:srgbClr val="000000"/>
                </a:solidFill>
                <a:latin typeface="Comic Sans MS" pitchFamily="66" charset="0"/>
              </a:rPr>
              <a:t>     Fe(OH)</a:t>
            </a:r>
            <a:r>
              <a:rPr lang="en-US" sz="4400" baseline="-25000">
                <a:solidFill>
                  <a:srgbClr val="000000"/>
                </a:solidFill>
                <a:latin typeface="Comic Sans MS" pitchFamily="66" charset="0"/>
              </a:rPr>
              <a:t>3</a:t>
            </a:r>
            <a:endParaRPr lang="ru-RU" sz="4400" baseline="-250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640013" y="4700589"/>
            <a:ext cx="3794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+</a:t>
            </a:r>
            <a:endParaRPr lang="ru-RU" sz="32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943475" y="4724400"/>
            <a:ext cx="51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+2</a:t>
            </a:r>
            <a:endParaRPr lang="ru-RU" sz="24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896225" y="4724400"/>
            <a:ext cx="51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+3</a:t>
            </a:r>
            <a:endParaRPr lang="ru-RU" sz="24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279650" y="4581526"/>
            <a:ext cx="1944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z="28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847850" y="5949950"/>
            <a:ext cx="6408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3200">
                <a:solidFill>
                  <a:srgbClr val="000000"/>
                </a:solidFill>
                <a:latin typeface="Comic Sans MS" pitchFamily="66" charset="0"/>
              </a:rPr>
              <a:t>Называем: </a:t>
            </a:r>
            <a:r>
              <a:rPr lang="ru-RU" sz="3200">
                <a:solidFill>
                  <a:srgbClr val="E24F06"/>
                </a:solidFill>
                <a:latin typeface="Comic Sans MS" pitchFamily="66" charset="0"/>
              </a:rPr>
              <a:t>гидроксид</a:t>
            </a:r>
            <a:r>
              <a:rPr lang="ru-RU" sz="3200">
                <a:solidFill>
                  <a:srgbClr val="000000"/>
                </a:solidFill>
                <a:latin typeface="Comic Sans MS" pitchFamily="66" charset="0"/>
              </a:rPr>
              <a:t> металла</a:t>
            </a:r>
          </a:p>
        </p:txBody>
      </p:sp>
      <p:sp>
        <p:nvSpPr>
          <p:cNvPr id="11278" name="AutoShape 1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9983788" y="6092825"/>
            <a:ext cx="431800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279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975725" y="6092825"/>
            <a:ext cx="431800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280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80551" y="6092825"/>
            <a:ext cx="360363" cy="431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0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92313" y="3284539"/>
            <a:ext cx="7842250" cy="30241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2000" i="1" u="sng"/>
          </a:p>
          <a:p>
            <a:pPr>
              <a:lnSpc>
                <a:spcPct val="80000"/>
              </a:lnSpc>
              <a:buFontTx/>
              <a:buNone/>
            </a:pPr>
            <a:endParaRPr lang="ru-RU" sz="2000" i="1" u="sng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i="1" u="sng"/>
              <a:t>Щелочи</a:t>
            </a:r>
            <a:r>
              <a:rPr lang="ru-RU" sz="2000" b="1" u="sng"/>
              <a:t> </a:t>
            </a:r>
            <a:r>
              <a:rPr lang="ru-RU" sz="2000" b="1"/>
              <a:t>образованы металлами </a:t>
            </a:r>
            <a:r>
              <a:rPr lang="en-US" sz="2000" b="1">
                <a:solidFill>
                  <a:srgbClr val="FF3300"/>
                </a:solidFill>
              </a:rPr>
              <a:t>I </a:t>
            </a:r>
            <a:r>
              <a:rPr lang="ru-RU" sz="2000" b="1">
                <a:solidFill>
                  <a:srgbClr val="FF3300"/>
                </a:solidFill>
              </a:rPr>
              <a:t>группы</a:t>
            </a:r>
            <a:r>
              <a:rPr lang="en-US" sz="2000" b="1"/>
              <a:t> </a:t>
            </a:r>
            <a:r>
              <a:rPr lang="ru-RU" sz="2000" b="1"/>
              <a:t>гл. подгруппы, </a:t>
            </a:r>
            <a:r>
              <a:rPr lang="en-US" sz="2000" b="1">
                <a:solidFill>
                  <a:srgbClr val="FF3300"/>
                </a:solidFill>
              </a:rPr>
              <a:t>II</a:t>
            </a:r>
            <a:r>
              <a:rPr lang="ru-RU" sz="2000" b="1">
                <a:solidFill>
                  <a:srgbClr val="FF3300"/>
                </a:solidFill>
              </a:rPr>
              <a:t> группы</a:t>
            </a:r>
            <a:r>
              <a:rPr lang="ru-RU" sz="2000" b="1"/>
              <a:t> главной подгруппы (кроме </a:t>
            </a:r>
            <a:r>
              <a:rPr lang="en-US" sz="2000" b="1"/>
              <a:t>Be)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/>
              <a:t>NaOH –</a:t>
            </a:r>
            <a:r>
              <a:rPr lang="ru-RU" sz="2000" b="1"/>
              <a:t> гидроксид натрия (едкий натр)</a:t>
            </a:r>
            <a:endParaRPr lang="en-US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/>
              <a:t>KOH</a:t>
            </a:r>
            <a:r>
              <a:rPr lang="ru-RU" sz="2000" b="1"/>
              <a:t> – гидроксид калия (едкое кали)</a:t>
            </a:r>
            <a:endParaRPr lang="en-US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/>
              <a:t>Ca(OH)</a:t>
            </a:r>
            <a:r>
              <a:rPr lang="en-US" sz="2000" b="1" baseline="-25000"/>
              <a:t>2</a:t>
            </a:r>
            <a:r>
              <a:rPr lang="ru-RU" sz="2000" b="1" baseline="-25000"/>
              <a:t> </a:t>
            </a:r>
            <a:r>
              <a:rPr lang="ru-RU" sz="2000" b="1"/>
              <a:t>– гидроксид кальция (гашеная известь, известковое молоко, известковая вода)</a:t>
            </a:r>
            <a:endParaRPr lang="en-US" sz="2000" b="1" baseline="-25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/>
              <a:t>Ba(OH)</a:t>
            </a:r>
            <a:r>
              <a:rPr lang="en-US" sz="2000" b="1" baseline="-25000"/>
              <a:t>2</a:t>
            </a:r>
            <a:r>
              <a:rPr lang="ru-RU" sz="2000" b="1" baseline="-25000"/>
              <a:t> </a:t>
            </a:r>
            <a:r>
              <a:rPr lang="ru-RU" sz="2000" b="1"/>
              <a:t>- </a:t>
            </a:r>
            <a:r>
              <a:rPr lang="en-US" sz="2000" b="1" baseline="-25000"/>
              <a:t> </a:t>
            </a:r>
            <a:r>
              <a:rPr lang="ru-RU" sz="2000" b="1"/>
              <a:t>гидроксид бария</a:t>
            </a:r>
            <a:endParaRPr lang="en-US" sz="2000" b="1" baseline="-25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/>
              <a:t>LiOH</a:t>
            </a:r>
            <a:r>
              <a:rPr lang="ru-RU" sz="2000" b="1"/>
              <a:t> - </a:t>
            </a:r>
            <a:r>
              <a:rPr lang="en-US" sz="2000" b="1"/>
              <a:t> </a:t>
            </a:r>
            <a:r>
              <a:rPr lang="ru-RU" sz="2000" b="1"/>
              <a:t>гидроксид лития</a:t>
            </a:r>
          </a:p>
        </p:txBody>
      </p:sp>
      <p:sp>
        <p:nvSpPr>
          <p:cNvPr id="1229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78963" y="6021388"/>
            <a:ext cx="431800" cy="431800"/>
          </a:xfrm>
          <a:prstGeom prst="actionButtonForwardNex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294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470900" y="6021388"/>
            <a:ext cx="431800" cy="431800"/>
          </a:xfrm>
          <a:prstGeom prst="actionButtonBackPrevious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295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975726" y="6021388"/>
            <a:ext cx="360363" cy="431800"/>
          </a:xfrm>
          <a:prstGeom prst="actionButtonHom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727575" y="260350"/>
            <a:ext cx="2374900" cy="719138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  <a:latin typeface="Arial" pitchFamily="34" charset="0"/>
              </a:rPr>
              <a:t>Основания 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2495551" y="1557339"/>
            <a:ext cx="3095625" cy="935037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  <a:latin typeface="Arial" pitchFamily="34" charset="0"/>
              </a:rPr>
              <a:t>Нерастворимые 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6024564" y="1557339"/>
            <a:ext cx="3095625" cy="935037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  <a:latin typeface="Arial" pitchFamily="34" charset="0"/>
              </a:rPr>
              <a:t>Растворимые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FF5050"/>
                </a:solidFill>
                <a:latin typeface="Arial" pitchFamily="34" charset="0"/>
              </a:rPr>
              <a:t>(щелочи)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4008439" y="981076"/>
            <a:ext cx="719137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7104064" y="981076"/>
            <a:ext cx="9366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6024564" y="2781300"/>
            <a:ext cx="30956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NaOH</a:t>
            </a:r>
            <a:r>
              <a:rPr lang="ru-RU" b="1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KOH</a:t>
            </a:r>
            <a:r>
              <a:rPr lang="ru-RU" b="1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Ba(OH)</a:t>
            </a:r>
            <a:r>
              <a:rPr lang="en-US" b="1" baseline="-25000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ru-RU" b="1" baseline="-25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2495551" y="2781300"/>
            <a:ext cx="30956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2835276" y="2944813"/>
            <a:ext cx="2041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Fe(OH)</a:t>
            </a:r>
            <a:r>
              <a:rPr lang="en-US" b="1" baseline="-25000">
                <a:solidFill>
                  <a:srgbClr val="000000"/>
                </a:solidFill>
                <a:latin typeface="Arial" pitchFamily="34" charset="0"/>
              </a:rPr>
              <a:t>3</a:t>
            </a:r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, Cu(OH)</a:t>
            </a:r>
            <a:r>
              <a:rPr lang="en-US" b="1" baseline="-25000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ru-RU" b="1" baseline="-25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4008438" y="2492376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7391400" y="2492376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2314" name="Picture 2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LPHRG01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311900" y="1916113"/>
            <a:ext cx="304800" cy="304800"/>
          </a:xfrm>
          <a:prstGeom prst="rect">
            <a:avLst/>
          </a:prstGeom>
          <a:noFill/>
        </p:spPr>
      </p:pic>
      <p:pic>
        <p:nvPicPr>
          <p:cNvPr id="12315" name="Picture 2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LPHRG01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16500" y="1916113"/>
            <a:ext cx="304800" cy="30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833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23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 tmFilter="0, 0; .2, .5; .8, .5; 1, 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123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2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123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14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14"/>
                </p:tgtEl>
              </p:cMediaNode>
            </p:audio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3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" fill="hold"/>
                                        <p:tgtEl>
                                          <p:spTgt spid="123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15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15"/>
                </p:tgtEl>
              </p:cMediaNode>
            </p:audio>
          </p:childTnLst>
        </p:cTn>
      </p:par>
    </p:tnLst>
    <p:bldLst>
      <p:bldP spid="12300" grpId="0" animBg="1"/>
      <p:bldP spid="1230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Оформление по умолчанию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</a:themeOverride>
</file>

<file path=ppt/theme/themeOverride2.xml><?xml version="1.0" encoding="utf-8"?>
<a:themeOverride xmlns:a="http://schemas.openxmlformats.org/drawingml/2006/main">
  <a:clrScheme name="Равновесие 8">
    <a:dk1>
      <a:srgbClr val="000000"/>
    </a:dk1>
    <a:lt1>
      <a:srgbClr val="DDDDDD"/>
    </a:lt1>
    <a:dk2>
      <a:srgbClr val="000000"/>
    </a:dk2>
    <a:lt2>
      <a:srgbClr val="B8B7D1"/>
    </a:lt2>
    <a:accent1>
      <a:srgbClr val="F1F0F4"/>
    </a:accent1>
    <a:accent2>
      <a:srgbClr val="C1BCFC"/>
    </a:accent2>
    <a:accent3>
      <a:srgbClr val="EBEBEB"/>
    </a:accent3>
    <a:accent4>
      <a:srgbClr val="000000"/>
    </a:accent4>
    <a:accent5>
      <a:srgbClr val="F7F6F8"/>
    </a:accent5>
    <a:accent6>
      <a:srgbClr val="AFAAE4"/>
    </a:accent6>
    <a:hlink>
      <a:srgbClr val="5454C6"/>
    </a:hlink>
    <a:folHlink>
      <a:srgbClr val="6A6F86"/>
    </a:folHlink>
  </a:clrScheme>
</a:themeOverride>
</file>

<file path=ppt/theme/themeOverride3.xml><?xml version="1.0" encoding="utf-8"?>
<a:themeOverride xmlns:a="http://schemas.openxmlformats.org/drawingml/2006/main">
  <a:clrScheme name="Равновесие 8">
    <a:dk1>
      <a:srgbClr val="000000"/>
    </a:dk1>
    <a:lt1>
      <a:srgbClr val="DDDDDD"/>
    </a:lt1>
    <a:dk2>
      <a:srgbClr val="000000"/>
    </a:dk2>
    <a:lt2>
      <a:srgbClr val="B8B7D1"/>
    </a:lt2>
    <a:accent1>
      <a:srgbClr val="F1F0F4"/>
    </a:accent1>
    <a:accent2>
      <a:srgbClr val="C1BCFC"/>
    </a:accent2>
    <a:accent3>
      <a:srgbClr val="EBEBEB"/>
    </a:accent3>
    <a:accent4>
      <a:srgbClr val="000000"/>
    </a:accent4>
    <a:accent5>
      <a:srgbClr val="F7F6F8"/>
    </a:accent5>
    <a:accent6>
      <a:srgbClr val="AFAAE4"/>
    </a:accent6>
    <a:hlink>
      <a:srgbClr val="5454C6"/>
    </a:hlink>
    <a:folHlink>
      <a:srgbClr val="6A6F86"/>
    </a:folHlink>
  </a:clrScheme>
</a:themeOverride>
</file>

<file path=ppt/theme/themeOverride4.xml><?xml version="1.0" encoding="utf-8"?>
<a:themeOverride xmlns:a="http://schemas.openxmlformats.org/drawingml/2006/main">
  <a:clrScheme name="Равновесие 8">
    <a:dk1>
      <a:srgbClr val="000000"/>
    </a:dk1>
    <a:lt1>
      <a:srgbClr val="DDDDDD"/>
    </a:lt1>
    <a:dk2>
      <a:srgbClr val="000000"/>
    </a:dk2>
    <a:lt2>
      <a:srgbClr val="B8B7D1"/>
    </a:lt2>
    <a:accent1>
      <a:srgbClr val="F1F0F4"/>
    </a:accent1>
    <a:accent2>
      <a:srgbClr val="C1BCFC"/>
    </a:accent2>
    <a:accent3>
      <a:srgbClr val="EBEBEB"/>
    </a:accent3>
    <a:accent4>
      <a:srgbClr val="000000"/>
    </a:accent4>
    <a:accent5>
      <a:srgbClr val="F7F6F8"/>
    </a:accent5>
    <a:accent6>
      <a:srgbClr val="AFAAE4"/>
    </a:accent6>
    <a:hlink>
      <a:srgbClr val="5454C6"/>
    </a:hlink>
    <a:folHlink>
      <a:srgbClr val="6A6F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885</Words>
  <Application>Microsoft Office PowerPoint</Application>
  <PresentationFormat>Широкоэкранный</PresentationFormat>
  <Paragraphs>232</Paragraphs>
  <Slides>30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30</vt:i4>
      </vt:variant>
    </vt:vector>
  </HeadingPairs>
  <TitlesOfParts>
    <vt:vector size="41" baseType="lpstr">
      <vt:lpstr>Arial</vt:lpstr>
      <vt:lpstr>Calibri</vt:lpstr>
      <vt:lpstr>Calibri Light</vt:lpstr>
      <vt:lpstr>Comic Sans MS</vt:lpstr>
      <vt:lpstr>Impact</vt:lpstr>
      <vt:lpstr>Tahoma</vt:lpstr>
      <vt:lpstr>Times New Roman</vt:lpstr>
      <vt:lpstr>Wingdings</vt:lpstr>
      <vt:lpstr>Тема Office</vt:lpstr>
      <vt:lpstr>Оформление по умолчанию</vt:lpstr>
      <vt:lpstr>Равновесие</vt:lpstr>
      <vt:lpstr>Презентация PowerPoint</vt:lpstr>
      <vt:lpstr>Презентация PowerPoint</vt:lpstr>
      <vt:lpstr>Презентация PowerPoint</vt:lpstr>
      <vt:lpstr>Основные классы сложных веществ:</vt:lpstr>
      <vt:lpstr>Презентация PowerPoint</vt:lpstr>
      <vt:lpstr>Задание 1 Выберите из списка веществ оксиды: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Распределите вещества по классам</vt:lpstr>
      <vt:lpstr>Задание 2 Распределите вещества по классам:</vt:lpstr>
      <vt:lpstr>Проверьте себя:</vt:lpstr>
      <vt:lpstr>Презентация PowerPoint</vt:lpstr>
      <vt:lpstr>Презентация PowerPoint</vt:lpstr>
      <vt:lpstr>Презентация PowerPoint</vt:lpstr>
      <vt:lpstr>Презентация PowerPoint</vt:lpstr>
      <vt:lpstr>Что наблюдали?</vt:lpstr>
      <vt:lpstr>Гидроксид – вещество, где есть гидроксогруппа -ОН</vt:lpstr>
      <vt:lpstr>Гидроксид алюминия можно записать как основание и как кислоту</vt:lpstr>
      <vt:lpstr>Презентация PowerPoint</vt:lpstr>
      <vt:lpstr>Презентация PowerPoint</vt:lpstr>
      <vt:lpstr>Презентация PowerPoint</vt:lpstr>
      <vt:lpstr>Презентация PowerPoint</vt:lpstr>
      <vt:lpstr>Какие из групп веществ проявляют амфотерные свойства?</vt:lpstr>
      <vt:lpstr>Допишите уравнение реакции: Zn(OH)2 + 2NaOH      в результате образуются</vt:lpstr>
      <vt:lpstr>Презентация PowerPoint</vt:lpstr>
      <vt:lpstr>Презентация PowerPoint</vt:lpstr>
      <vt:lpstr>Генетический ряд алюминия. Осуществите превращения: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1</cp:revision>
  <dcterms:created xsi:type="dcterms:W3CDTF">2020-04-20T17:20:26Z</dcterms:created>
  <dcterms:modified xsi:type="dcterms:W3CDTF">2020-04-20T17:22:16Z</dcterms:modified>
</cp:coreProperties>
</file>