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2" r:id="rId3"/>
    <p:sldId id="273" r:id="rId4"/>
    <p:sldId id="283" r:id="rId5"/>
    <p:sldId id="274" r:id="rId6"/>
    <p:sldId id="284" r:id="rId7"/>
    <p:sldId id="275" r:id="rId8"/>
    <p:sldId id="276" r:id="rId9"/>
    <p:sldId id="277" r:id="rId10"/>
    <p:sldId id="282" r:id="rId11"/>
    <p:sldId id="278" r:id="rId12"/>
    <p:sldId id="279" r:id="rId13"/>
    <p:sldId id="280" r:id="rId14"/>
    <p:sldId id="264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625D-F679-4601-8C66-324B2DB139BC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54DC-9A07-4E2B-AB3A-104532D7D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56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625D-F679-4601-8C66-324B2DB139BC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54DC-9A07-4E2B-AB3A-104532D7D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3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625D-F679-4601-8C66-324B2DB139BC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54DC-9A07-4E2B-AB3A-104532D7D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531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8B2A01-5C68-44EE-8330-A5344DEA46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7339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7E372-DE8E-46DF-96CE-D81F73B5DE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3946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A9D06-FF1C-4CE5-B81D-B89B477AC1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5903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2A461B-5704-4EB9-8355-4FB7A458F2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6264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87892-3FB2-49F9-960C-C47788C567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2096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6B459-1103-4700-8718-9C47D04AAA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1637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8B110B-7FE3-47F2-8358-930034015E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5522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F815EE-B439-4DAE-9267-78D7B92739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983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625D-F679-4601-8C66-324B2DB139BC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54DC-9A07-4E2B-AB3A-104532D7D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7182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A3D293-22DB-4535-9BF5-A352B96436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6735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F9E7AE-B83C-466B-913F-CEE8D7C347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82770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889A5-8249-460E-8116-4EE88BD08A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067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625D-F679-4601-8C66-324B2DB139BC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54DC-9A07-4E2B-AB3A-104532D7D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025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625D-F679-4601-8C66-324B2DB139BC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54DC-9A07-4E2B-AB3A-104532D7D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67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625D-F679-4601-8C66-324B2DB139BC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54DC-9A07-4E2B-AB3A-104532D7D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9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625D-F679-4601-8C66-324B2DB139BC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54DC-9A07-4E2B-AB3A-104532D7D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864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625D-F679-4601-8C66-324B2DB139BC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54DC-9A07-4E2B-AB3A-104532D7D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2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625D-F679-4601-8C66-324B2DB139BC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54DC-9A07-4E2B-AB3A-104532D7D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35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625D-F679-4601-8C66-324B2DB139BC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354DC-9A07-4E2B-AB3A-104532D7D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20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2625D-F679-4601-8C66-324B2DB139BC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354DC-9A07-4E2B-AB3A-104532D7DF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94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21D15F-5B5A-41F0-B176-44CAB548E0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014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 rot="21351115">
            <a:off x="1847850" y="1773239"/>
            <a:ext cx="8135938" cy="13684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29778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640000" scaled="1"/>
                </a:gradFill>
                <a:latin typeface="Impact" panose="020B0806030902050204" pitchFamily="34" charset="0"/>
              </a:rPr>
              <a:t>аминокислоты</a:t>
            </a:r>
          </a:p>
        </p:txBody>
      </p:sp>
    </p:spTree>
    <p:extLst>
      <p:ext uri="{BB962C8B-B14F-4D97-AF65-F5344CB8AC3E}">
        <p14:creationId xmlns:p14="http://schemas.microsoft.com/office/powerpoint/2010/main" val="116287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28600"/>
            <a:ext cx="8763000" cy="6324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ru-RU" sz="2800" b="1"/>
              <a:t>  </a:t>
            </a:r>
            <a:r>
              <a:rPr lang="en-US" altLang="ru-RU" sz="2800" b="1">
                <a:cs typeface="Times New Roman" panose="02020603050405020304" pitchFamily="18" charset="0"/>
              </a:rPr>
              <a:t> O    H</a:t>
            </a:r>
            <a:r>
              <a:rPr lang="ru-RU" altLang="ru-RU" sz="2800" b="1"/>
              <a:t>           </a:t>
            </a:r>
            <a:r>
              <a:rPr lang="ru-RU" altLang="ru-RU" smtClean="0"/>
              <a:t> </a:t>
            </a:r>
            <a:endParaRPr lang="ru-RU" altLang="ru-RU" sz="2800" b="1"/>
          </a:p>
          <a:p>
            <a:pPr marL="0" indent="0" eaLnBrk="1" hangingPunct="1">
              <a:buNone/>
            </a:pPr>
            <a:r>
              <a:rPr lang="en-US" altLang="ru-RU" sz="2800" b="1">
                <a:cs typeface="Times New Roman" panose="02020603050405020304" pitchFamily="18" charset="0"/>
              </a:rPr>
              <a:t>   ║     |</a:t>
            </a:r>
            <a:endParaRPr lang="ru-RU" altLang="ru-RU" sz="2800" b="1"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Char char="-"/>
            </a:pPr>
            <a:r>
              <a:rPr lang="en-US" altLang="ru-RU" sz="2800" b="1">
                <a:cs typeface="Times New Roman" panose="02020603050405020304" pitchFamily="18" charset="0"/>
              </a:rPr>
              <a:t>C –  N –</a:t>
            </a:r>
            <a:r>
              <a:rPr lang="ru-RU" altLang="ru-RU" sz="2800" b="1">
                <a:cs typeface="Times New Roman" panose="02020603050405020304" pitchFamily="18" charset="0"/>
              </a:rPr>
              <a:t>   пептидная связь</a:t>
            </a:r>
            <a:endParaRPr lang="ru-RU" altLang="ru-RU" sz="2800" b="1"/>
          </a:p>
          <a:p>
            <a:pPr marL="0" indent="0" eaLnBrk="1" hangingPunct="1">
              <a:buNone/>
            </a:pPr>
            <a:endParaRPr lang="ru-RU" altLang="ru-RU" sz="2800" b="1"/>
          </a:p>
          <a:p>
            <a:pPr marL="0" indent="0" eaLnBrk="1" hangingPunct="1">
              <a:buNone/>
            </a:pPr>
            <a:r>
              <a:rPr lang="ru-RU" altLang="ru-RU" sz="2800" b="1">
                <a:solidFill>
                  <a:srgbClr val="800000"/>
                </a:solidFill>
              </a:rPr>
              <a:t>           Применение аминокислот</a:t>
            </a:r>
          </a:p>
          <a:p>
            <a:pPr marL="0" indent="0" eaLnBrk="1" hangingPunct="1">
              <a:buNone/>
            </a:pPr>
            <a:r>
              <a:rPr lang="ru-RU" altLang="ru-RU" sz="2800" b="1">
                <a:solidFill>
                  <a:srgbClr val="800000"/>
                </a:solidFill>
              </a:rPr>
              <a:t> </a:t>
            </a:r>
            <a:r>
              <a:rPr lang="ru-RU" altLang="ru-RU" sz="2800" b="1">
                <a:solidFill>
                  <a:schemeClr val="tx2"/>
                </a:solidFill>
              </a:rPr>
              <a:t>-пищевая промышленность</a:t>
            </a:r>
          </a:p>
          <a:p>
            <a:pPr marL="0" indent="0" eaLnBrk="1" hangingPunct="1">
              <a:buFontTx/>
              <a:buChar char="-"/>
            </a:pPr>
            <a:r>
              <a:rPr lang="ru-RU" altLang="ru-RU" sz="2800" b="1">
                <a:solidFill>
                  <a:schemeClr val="tx2"/>
                </a:solidFill>
              </a:rPr>
              <a:t>медицина (глицин)</a:t>
            </a:r>
          </a:p>
          <a:p>
            <a:pPr marL="0" indent="0" eaLnBrk="1" hangingPunct="1">
              <a:buFontTx/>
              <a:buChar char="-"/>
            </a:pPr>
            <a:r>
              <a:rPr lang="ru-RU" altLang="ru-RU" sz="2800" b="1"/>
              <a:t> микробиология</a:t>
            </a:r>
          </a:p>
          <a:p>
            <a:pPr marL="0" indent="0" eaLnBrk="1" hangingPunct="1">
              <a:buFontTx/>
              <a:buChar char="-"/>
            </a:pPr>
            <a:r>
              <a:rPr lang="ru-RU" altLang="ru-RU" sz="2800" b="1"/>
              <a:t> химическая промышленность</a:t>
            </a:r>
          </a:p>
          <a:p>
            <a:pPr marL="0" indent="0" eaLnBrk="1" hangingPunct="1">
              <a:buNone/>
            </a:pPr>
            <a:endParaRPr lang="ru-RU" altLang="ru-RU" sz="2800" b="1"/>
          </a:p>
        </p:txBody>
      </p:sp>
      <p:sp>
        <p:nvSpPr>
          <p:cNvPr id="8195" name="Line 6"/>
          <p:cNvSpPr>
            <a:spLocks noChangeShapeType="1"/>
          </p:cNvSpPr>
          <p:nvPr/>
        </p:nvSpPr>
        <p:spPr bwMode="auto">
          <a:xfrm>
            <a:off x="1524000" y="3048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Line 7"/>
          <p:cNvSpPr>
            <a:spLocks noChangeShapeType="1"/>
          </p:cNvSpPr>
          <p:nvPr/>
        </p:nvSpPr>
        <p:spPr bwMode="auto">
          <a:xfrm>
            <a:off x="3886200" y="22860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Line 8"/>
          <p:cNvSpPr>
            <a:spLocks noChangeShapeType="1"/>
          </p:cNvSpPr>
          <p:nvPr/>
        </p:nvSpPr>
        <p:spPr bwMode="auto">
          <a:xfrm flipH="1">
            <a:off x="6096000" y="2286000"/>
            <a:ext cx="2743200" cy="3663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Line 9"/>
          <p:cNvSpPr>
            <a:spLocks noChangeShapeType="1"/>
          </p:cNvSpPr>
          <p:nvPr/>
        </p:nvSpPr>
        <p:spPr bwMode="auto">
          <a:xfrm flipV="1">
            <a:off x="1524001" y="1773238"/>
            <a:ext cx="5364163" cy="20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Line 10"/>
          <p:cNvSpPr>
            <a:spLocks noChangeShapeType="1"/>
          </p:cNvSpPr>
          <p:nvPr/>
        </p:nvSpPr>
        <p:spPr bwMode="auto">
          <a:xfrm flipH="1">
            <a:off x="6888164" y="304800"/>
            <a:ext cx="1944687" cy="146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0" name="Line 11"/>
          <p:cNvSpPr>
            <a:spLocks noChangeShapeType="1"/>
          </p:cNvSpPr>
          <p:nvPr/>
        </p:nvSpPr>
        <p:spPr bwMode="auto">
          <a:xfrm>
            <a:off x="1774826" y="5229226"/>
            <a:ext cx="432117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1" name="Line 12"/>
          <p:cNvSpPr>
            <a:spLocks noChangeShapeType="1"/>
          </p:cNvSpPr>
          <p:nvPr/>
        </p:nvSpPr>
        <p:spPr bwMode="auto">
          <a:xfrm flipH="1">
            <a:off x="1524000" y="2286000"/>
            <a:ext cx="2362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2" name="Line 13"/>
          <p:cNvSpPr>
            <a:spLocks noChangeShapeType="1"/>
          </p:cNvSpPr>
          <p:nvPr/>
        </p:nvSpPr>
        <p:spPr bwMode="auto">
          <a:xfrm>
            <a:off x="1524001" y="2565401"/>
            <a:ext cx="250825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203" name="Picture 14" descr="Рисунок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5400676"/>
            <a:ext cx="1452563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5" descr="Рисунок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3284538"/>
            <a:ext cx="13684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021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28600"/>
            <a:ext cx="8610600" cy="5360988"/>
          </a:xfrm>
        </p:spPr>
        <p:txBody>
          <a:bodyPr/>
          <a:lstStyle/>
          <a:p>
            <a:pPr marL="0" indent="0" eaLnBrk="1" hangingPunct="1">
              <a:buNone/>
              <a:tabLst>
                <a:tab pos="2768600" algn="l"/>
              </a:tabLst>
            </a:pPr>
            <a:r>
              <a:rPr lang="ru-RU" altLang="ru-RU" sz="2800" b="1" i="1"/>
              <a:t>1806г. Луи Воклен и Пьер Робике</a:t>
            </a:r>
          </a:p>
          <a:p>
            <a:pPr marL="0" indent="0" eaLnBrk="1" hangingPunct="1">
              <a:buNone/>
              <a:tabLst>
                <a:tab pos="2768600" algn="l"/>
              </a:tabLst>
            </a:pPr>
            <a:r>
              <a:rPr lang="ru-RU" altLang="ru-RU" sz="2800" b="1"/>
              <a:t>Сок спаржи        выделили белое кристаллическое вещество – аспарагин (первая аминокислота, выделенная химиками из природных объектов)</a:t>
            </a:r>
          </a:p>
          <a:p>
            <a:pPr marL="0" indent="0" eaLnBrk="1" hangingPunct="1">
              <a:buNone/>
              <a:tabLst>
                <a:tab pos="2768600" algn="l"/>
              </a:tabLst>
            </a:pPr>
            <a:endParaRPr lang="ru-RU" altLang="ru-RU" sz="2800" b="1"/>
          </a:p>
          <a:p>
            <a:pPr marL="0" indent="0" eaLnBrk="1" hangingPunct="1">
              <a:buNone/>
              <a:tabLst>
                <a:tab pos="2768600" algn="l"/>
              </a:tabLst>
            </a:pPr>
            <a:endParaRPr lang="ru-RU" altLang="ru-RU" sz="2800" b="1"/>
          </a:p>
          <a:p>
            <a:pPr marL="0" indent="0" eaLnBrk="1" hangingPunct="1">
              <a:buNone/>
              <a:tabLst>
                <a:tab pos="2768600" algn="l"/>
              </a:tabLst>
            </a:pPr>
            <a:r>
              <a:rPr lang="ru-RU" altLang="ru-RU" sz="2800" b="1" i="1"/>
              <a:t>1848г. Рафаэль Пириа</a:t>
            </a:r>
          </a:p>
          <a:p>
            <a:pPr marL="0" indent="0" eaLnBrk="1" hangingPunct="1">
              <a:buNone/>
              <a:tabLst>
                <a:tab pos="2768600" algn="l"/>
              </a:tabLst>
            </a:pPr>
            <a:r>
              <a:rPr lang="ru-RU" altLang="ru-RU" sz="2800" b="1"/>
              <a:t>Гидролиз аспарагина         аспарагиновая кислота</a:t>
            </a:r>
          </a:p>
          <a:p>
            <a:pPr marL="0" indent="0" eaLnBrk="1" hangingPunct="1">
              <a:buNone/>
              <a:tabLst>
                <a:tab pos="2768600" algn="l"/>
              </a:tabLst>
            </a:pPr>
            <a:r>
              <a:rPr lang="ru-RU" altLang="ru-RU" sz="2400" b="1">
                <a:cs typeface="Times New Roman" panose="02020603050405020304" pitchFamily="18" charset="0"/>
              </a:rPr>
              <a:t>НО-С-СН</a:t>
            </a:r>
            <a:r>
              <a:rPr lang="ru-RU" altLang="ru-RU" sz="2400" b="1" baseline="-30000">
                <a:cs typeface="Times New Roman" panose="02020603050405020304" pitchFamily="18" charset="0"/>
              </a:rPr>
              <a:t>2</a:t>
            </a:r>
            <a:r>
              <a:rPr lang="ru-RU" altLang="ru-RU" sz="2400" b="1">
                <a:cs typeface="Times New Roman" panose="02020603050405020304" pitchFamily="18" charset="0"/>
              </a:rPr>
              <a:t>-СН-СООН</a:t>
            </a:r>
            <a:r>
              <a:rPr lang="ru-RU" altLang="ru-RU" sz="2400" b="1"/>
              <a:t> </a:t>
            </a:r>
          </a:p>
          <a:p>
            <a:pPr marL="0" indent="0" eaLnBrk="1" hangingPunct="1">
              <a:buNone/>
              <a:tabLst>
                <a:tab pos="2768600" algn="l"/>
              </a:tabLst>
            </a:pPr>
            <a:r>
              <a:rPr lang="ru-RU" altLang="ru-RU" sz="2400" b="1"/>
              <a:t>       </a:t>
            </a:r>
            <a:r>
              <a:rPr lang="en-US" altLang="ru-RU" sz="2400" b="1">
                <a:cs typeface="Times New Roman" panose="02020603050405020304" pitchFamily="18" charset="0"/>
              </a:rPr>
              <a:t>║</a:t>
            </a:r>
            <a:r>
              <a:rPr lang="ru-RU" altLang="ru-RU" sz="2400" b="1">
                <a:solidFill>
                  <a:schemeClr val="tx2"/>
                </a:solidFill>
              </a:rPr>
              <a:t>            </a:t>
            </a:r>
            <a:r>
              <a:rPr lang="de-DE" altLang="ru-RU" sz="2400" b="1">
                <a:solidFill>
                  <a:schemeClr val="tx2"/>
                </a:solidFill>
                <a:cs typeface="Times New Roman" panose="02020603050405020304" pitchFamily="18" charset="0"/>
              </a:rPr>
              <a:t>|</a:t>
            </a:r>
            <a:r>
              <a:rPr lang="en-US" altLang="ru-RU" sz="2400" b="1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endParaRPr lang="ru-RU" altLang="ru-RU" sz="2400" b="1"/>
          </a:p>
          <a:p>
            <a:pPr marL="0" indent="0" eaLnBrk="1" hangingPunct="1">
              <a:buNone/>
              <a:tabLst>
                <a:tab pos="2768600" algn="l"/>
              </a:tabLst>
            </a:pPr>
            <a:r>
              <a:rPr lang="ru-RU" altLang="ru-RU" sz="2400" b="1"/>
              <a:t>       </a:t>
            </a:r>
            <a:r>
              <a:rPr lang="ru-RU" altLang="ru-RU" sz="2400" b="1">
                <a:cs typeface="Times New Roman" panose="02020603050405020304" pitchFamily="18" charset="0"/>
              </a:rPr>
              <a:t>О</a:t>
            </a:r>
            <a:r>
              <a:rPr lang="ru-RU" altLang="ru-RU" sz="2400" b="1"/>
              <a:t>        </a:t>
            </a:r>
            <a:r>
              <a:rPr lang="en-US" altLang="ru-RU" sz="2400" b="1">
                <a:solidFill>
                  <a:schemeClr val="tx2"/>
                </a:solidFill>
                <a:cs typeface="Times New Roman" panose="02020603050405020304" pitchFamily="18" charset="0"/>
              </a:rPr>
              <a:t>NH</a:t>
            </a:r>
            <a:r>
              <a:rPr lang="ru-RU" altLang="ru-RU" sz="2400" b="1" baseline="-30000">
                <a:solidFill>
                  <a:schemeClr val="tx2"/>
                </a:solidFill>
                <a:cs typeface="Times New Roman" panose="02020603050405020304" pitchFamily="18" charset="0"/>
              </a:rPr>
              <a:t>2</a:t>
            </a:r>
            <a:endParaRPr lang="ru-RU" altLang="ru-RU" sz="4000" b="1" baseline="-30000">
              <a:solidFill>
                <a:schemeClr val="tx2"/>
              </a:solidFill>
            </a:endParaRPr>
          </a:p>
        </p:txBody>
      </p:sp>
      <p:sp>
        <p:nvSpPr>
          <p:cNvPr id="9219" name="Line 4"/>
          <p:cNvSpPr>
            <a:spLocks noChangeShapeType="1"/>
          </p:cNvSpPr>
          <p:nvPr/>
        </p:nvSpPr>
        <p:spPr bwMode="auto">
          <a:xfrm>
            <a:off x="3962400" y="106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0" name="Line 5"/>
          <p:cNvSpPr>
            <a:spLocks noChangeShapeType="1"/>
          </p:cNvSpPr>
          <p:nvPr/>
        </p:nvSpPr>
        <p:spPr bwMode="auto">
          <a:xfrm>
            <a:off x="5562600" y="3962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1752600" y="304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2" name="Line 7"/>
          <p:cNvSpPr>
            <a:spLocks noChangeShapeType="1"/>
          </p:cNvSpPr>
          <p:nvPr/>
        </p:nvSpPr>
        <p:spPr bwMode="auto">
          <a:xfrm>
            <a:off x="1752600" y="22098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3" name="Line 8"/>
          <p:cNvSpPr>
            <a:spLocks noChangeShapeType="1"/>
          </p:cNvSpPr>
          <p:nvPr/>
        </p:nvSpPr>
        <p:spPr bwMode="auto">
          <a:xfrm flipH="1">
            <a:off x="1752600" y="32004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4" name="Line 9"/>
          <p:cNvSpPr>
            <a:spLocks noChangeShapeType="1"/>
          </p:cNvSpPr>
          <p:nvPr/>
        </p:nvSpPr>
        <p:spPr bwMode="auto">
          <a:xfrm>
            <a:off x="1752600" y="32004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5" name="Line 10"/>
          <p:cNvSpPr>
            <a:spLocks noChangeShapeType="1"/>
          </p:cNvSpPr>
          <p:nvPr/>
        </p:nvSpPr>
        <p:spPr bwMode="auto">
          <a:xfrm flipV="1">
            <a:off x="1752600" y="4038600"/>
            <a:ext cx="8610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6" name="Line 11"/>
          <p:cNvSpPr>
            <a:spLocks noChangeShapeType="1"/>
          </p:cNvSpPr>
          <p:nvPr/>
        </p:nvSpPr>
        <p:spPr bwMode="auto">
          <a:xfrm>
            <a:off x="5486400" y="3200400"/>
            <a:ext cx="480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227" name="Picture 13" descr="8485584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8" y="2349501"/>
            <a:ext cx="10080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14" descr="81775564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1" y="5516563"/>
            <a:ext cx="100806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749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28600"/>
            <a:ext cx="8610600" cy="6400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ru-RU" b="1" i="1" smtClean="0"/>
              <a:t>1909г. К. Икеда</a:t>
            </a:r>
            <a:r>
              <a:rPr lang="ru-RU" altLang="ru-RU" smtClean="0"/>
              <a:t> </a:t>
            </a:r>
          </a:p>
          <a:p>
            <a:pPr marL="0" indent="0" eaLnBrk="1" hangingPunct="1">
              <a:buNone/>
            </a:pPr>
            <a:r>
              <a:rPr lang="ru-RU" altLang="ru-RU" sz="2800" b="1"/>
              <a:t>Сушеные водоросли – усиливают аромат и вкус пищи – пищевые добавки.</a:t>
            </a:r>
          </a:p>
          <a:p>
            <a:pPr marL="0" indent="0" eaLnBrk="1" hangingPunct="1">
              <a:buNone/>
            </a:pPr>
            <a:r>
              <a:rPr lang="ru-RU" altLang="ru-RU" sz="2800" b="1"/>
              <a:t>Е 621, Е 620, Е 622-625</a:t>
            </a:r>
          </a:p>
          <a:p>
            <a:pPr marL="0" indent="0" eaLnBrk="1" hangingPunct="1">
              <a:buNone/>
            </a:pPr>
            <a:endParaRPr lang="ru-RU" altLang="ru-RU" sz="2800" b="1"/>
          </a:p>
          <a:p>
            <a:pPr marL="0" indent="0" eaLnBrk="1" hangingPunct="1">
              <a:buNone/>
            </a:pPr>
            <a:r>
              <a:rPr lang="ru-RU" altLang="ru-RU" sz="2800" b="1">
                <a:solidFill>
                  <a:srgbClr val="800000"/>
                </a:solidFill>
              </a:rPr>
              <a:t>Назвать кислоту, записать уравнения реакций взаимодействия данной аминокислоты с кислотой, основанием, спиртом</a:t>
            </a:r>
          </a:p>
          <a:p>
            <a:pPr marL="0" indent="0" eaLnBrk="1" hangingPunct="1">
              <a:buNone/>
            </a:pPr>
            <a:r>
              <a:rPr lang="ru-RU" altLang="ru-RU" sz="2800" b="1">
                <a:solidFill>
                  <a:srgbClr val="800000"/>
                </a:solidFill>
                <a:cs typeface="Times New Roman" panose="02020603050405020304" pitchFamily="18" charset="0"/>
              </a:rPr>
              <a:t> СН</a:t>
            </a:r>
            <a:r>
              <a:rPr lang="ru-RU" altLang="ru-RU" sz="2800" b="1" baseline="-30000">
                <a:solidFill>
                  <a:srgbClr val="800000"/>
                </a:solidFill>
                <a:cs typeface="Times New Roman" panose="02020603050405020304" pitchFamily="18" charset="0"/>
              </a:rPr>
              <a:t>3 </a:t>
            </a:r>
            <a:r>
              <a:rPr lang="ru-RU" altLang="ru-RU" sz="2800" b="1">
                <a:solidFill>
                  <a:srgbClr val="800000"/>
                </a:solidFill>
                <a:cs typeface="Times New Roman" panose="02020603050405020304" pitchFamily="18" charset="0"/>
              </a:rPr>
              <a:t>– СН - СООН </a:t>
            </a:r>
            <a:r>
              <a:rPr lang="ru-RU" altLang="ru-RU" sz="2800" b="1">
                <a:solidFill>
                  <a:srgbClr val="800000"/>
                </a:solidFill>
              </a:rPr>
              <a:t> </a:t>
            </a:r>
            <a:r>
              <a:rPr lang="ru-RU" altLang="ru-RU" sz="2800" b="1">
                <a:solidFill>
                  <a:srgbClr val="8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b="1">
                <a:solidFill>
                  <a:srgbClr val="800000"/>
                </a:solidFill>
              </a:rPr>
              <a:t>  </a:t>
            </a:r>
          </a:p>
          <a:p>
            <a:pPr marL="0" indent="0" eaLnBrk="1" hangingPunct="1">
              <a:buNone/>
            </a:pPr>
            <a:r>
              <a:rPr lang="ru-RU" altLang="ru-RU" sz="2800" b="1">
                <a:solidFill>
                  <a:srgbClr val="800000"/>
                </a:solidFill>
                <a:cs typeface="Times New Roman" panose="02020603050405020304" pitchFamily="18" charset="0"/>
              </a:rPr>
              <a:t>             |</a:t>
            </a:r>
          </a:p>
          <a:p>
            <a:pPr marL="0" indent="0" eaLnBrk="1" hangingPunct="1">
              <a:buNone/>
            </a:pPr>
            <a:r>
              <a:rPr lang="ru-RU" altLang="ru-RU" sz="2800" b="1">
                <a:solidFill>
                  <a:srgbClr val="800000"/>
                </a:solidFill>
                <a:cs typeface="Times New Roman" panose="02020603050405020304" pitchFamily="18" charset="0"/>
              </a:rPr>
              <a:t>             </a:t>
            </a:r>
            <a:r>
              <a:rPr lang="en-US" altLang="ru-RU" sz="2800" b="1">
                <a:solidFill>
                  <a:srgbClr val="800000"/>
                </a:solidFill>
                <a:cs typeface="Times New Roman" panose="02020603050405020304" pitchFamily="18" charset="0"/>
              </a:rPr>
              <a:t>NH</a:t>
            </a:r>
            <a:r>
              <a:rPr lang="ru-RU" altLang="ru-RU" sz="2800" b="1" baseline="-30000">
                <a:solidFill>
                  <a:srgbClr val="800000"/>
                </a:solidFill>
                <a:cs typeface="Times New Roman" panose="02020603050405020304" pitchFamily="18" charset="0"/>
              </a:rPr>
              <a:t>2</a:t>
            </a:r>
            <a:endParaRPr lang="ru-RU" altLang="ru-RU" sz="2800" b="1">
              <a:solidFill>
                <a:srgbClr val="800000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ru-RU" altLang="ru-RU" sz="2800" b="1">
                <a:solidFill>
                  <a:srgbClr val="800000"/>
                </a:solidFill>
                <a:cs typeface="Times New Roman" panose="02020603050405020304" pitchFamily="18" charset="0"/>
              </a:rPr>
              <a:t>               </a:t>
            </a:r>
            <a:r>
              <a:rPr lang="ru-RU" altLang="ru-RU" sz="2800" b="1">
                <a:solidFill>
                  <a:srgbClr val="800000"/>
                </a:solidFill>
              </a:rPr>
              <a:t>                           </a:t>
            </a:r>
            <a:r>
              <a:rPr lang="en-US" altLang="ru-RU" sz="2800" b="1">
                <a:solidFill>
                  <a:srgbClr val="800000"/>
                </a:solidFill>
                <a:cs typeface="Times New Roman" panose="02020603050405020304" pitchFamily="18" charset="0"/>
              </a:rPr>
              <a:t>NH</a:t>
            </a:r>
            <a:r>
              <a:rPr lang="ru-RU" altLang="ru-RU" sz="2800" b="1" baseline="-30000">
                <a:solidFill>
                  <a:srgbClr val="800000"/>
                </a:solidFill>
                <a:cs typeface="Times New Roman" panose="02020603050405020304" pitchFamily="18" charset="0"/>
              </a:rPr>
              <a:t>2</a:t>
            </a:r>
            <a:r>
              <a:rPr lang="ru-RU" altLang="ru-RU" sz="2800" b="1">
                <a:solidFill>
                  <a:srgbClr val="800000"/>
                </a:solidFill>
                <a:cs typeface="Times New Roman" panose="02020603050405020304" pitchFamily="18" charset="0"/>
              </a:rPr>
              <a:t> – С</a:t>
            </a:r>
            <a:r>
              <a:rPr lang="ru-RU" altLang="ru-RU" sz="2800" b="1" baseline="-30000">
                <a:solidFill>
                  <a:srgbClr val="800000"/>
                </a:solidFill>
                <a:cs typeface="Times New Roman" panose="02020603050405020304" pitchFamily="18" charset="0"/>
              </a:rPr>
              <a:t>2</a:t>
            </a:r>
            <a:r>
              <a:rPr lang="ru-RU" altLang="ru-RU" sz="2800" b="1">
                <a:solidFill>
                  <a:srgbClr val="800000"/>
                </a:solidFill>
                <a:cs typeface="Times New Roman" panose="02020603050405020304" pitchFamily="18" charset="0"/>
              </a:rPr>
              <a:t>Н</a:t>
            </a:r>
            <a:r>
              <a:rPr lang="ru-RU" altLang="ru-RU" sz="2800" b="1" baseline="-30000">
                <a:solidFill>
                  <a:srgbClr val="800000"/>
                </a:solidFill>
                <a:cs typeface="Times New Roman" panose="02020603050405020304" pitchFamily="18" charset="0"/>
              </a:rPr>
              <a:t>4</a:t>
            </a:r>
            <a:r>
              <a:rPr lang="ru-RU" altLang="ru-RU" sz="2800" b="1">
                <a:solidFill>
                  <a:srgbClr val="800000"/>
                </a:solidFill>
                <a:cs typeface="Times New Roman" panose="02020603050405020304" pitchFamily="18" charset="0"/>
              </a:rPr>
              <a:t> -  СООН</a:t>
            </a:r>
            <a:r>
              <a:rPr lang="ru-RU" altLang="ru-RU" sz="2800" b="1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7696200" y="6019801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cs typeface="Times New Roman" panose="02020603050405020304" pitchFamily="18" charset="0"/>
              </a:rPr>
              <a:t>(аланин)</a:t>
            </a:r>
          </a:p>
        </p:txBody>
      </p:sp>
      <p:sp>
        <p:nvSpPr>
          <p:cNvPr id="10244" name="Line 5"/>
          <p:cNvSpPr>
            <a:spLocks noChangeShapeType="1"/>
          </p:cNvSpPr>
          <p:nvPr/>
        </p:nvSpPr>
        <p:spPr bwMode="auto">
          <a:xfrm flipH="1">
            <a:off x="1828800" y="404814"/>
            <a:ext cx="19050" cy="1957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5" name="Line 6"/>
          <p:cNvSpPr>
            <a:spLocks noChangeShapeType="1"/>
          </p:cNvSpPr>
          <p:nvPr/>
        </p:nvSpPr>
        <p:spPr bwMode="auto">
          <a:xfrm flipV="1">
            <a:off x="1828800" y="2057400"/>
            <a:ext cx="800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 flipV="1">
            <a:off x="1847850" y="381001"/>
            <a:ext cx="5619750" cy="23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 flipV="1">
            <a:off x="9829800" y="692150"/>
            <a:ext cx="298450" cy="136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8" name="Line 9"/>
          <p:cNvSpPr>
            <a:spLocks noChangeShapeType="1"/>
          </p:cNvSpPr>
          <p:nvPr/>
        </p:nvSpPr>
        <p:spPr bwMode="auto">
          <a:xfrm>
            <a:off x="7467600" y="381000"/>
            <a:ext cx="2667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49" name="Picture 10" descr="три ученика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1" y="3933825"/>
            <a:ext cx="2233613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44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09720" y="908051"/>
            <a:ext cx="3494118" cy="1317625"/>
          </a:xfrm>
        </p:spPr>
        <p:txBody>
          <a:bodyPr/>
          <a:lstStyle/>
          <a:p>
            <a:r>
              <a:rPr lang="ru-RU" sz="3800" dirty="0"/>
              <a:t>лабораторный 	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9" y="1844676"/>
            <a:ext cx="5761037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уксусная кислота </a:t>
            </a:r>
            <a:r>
              <a:rPr lang="ru-RU" sz="2400">
                <a:cs typeface="Arial" charset="0"/>
              </a:rPr>
              <a:t>→хлоруксусная кислота→аминоуксусная кислота</a:t>
            </a:r>
          </a:p>
          <a:p>
            <a:pPr>
              <a:lnSpc>
                <a:spcPct val="90000"/>
              </a:lnSpc>
            </a:pPr>
            <a:r>
              <a:rPr lang="ru-RU" sz="2400">
                <a:cs typeface="Arial" charset="0"/>
              </a:rPr>
              <a:t>СН</a:t>
            </a:r>
            <a:r>
              <a:rPr lang="ru-RU" sz="2400" baseline="-25000">
                <a:cs typeface="Arial" charset="0"/>
              </a:rPr>
              <a:t>3</a:t>
            </a:r>
            <a:r>
              <a:rPr lang="ru-RU" sz="2400">
                <a:cs typeface="Arial" charset="0"/>
              </a:rPr>
              <a:t>-СООН + С</a:t>
            </a:r>
            <a:r>
              <a:rPr lang="en-US" sz="2400">
                <a:cs typeface="Arial" charset="0"/>
              </a:rPr>
              <a:t>l</a:t>
            </a:r>
            <a:r>
              <a:rPr lang="ru-RU" sz="2400" baseline="-25000">
                <a:cs typeface="Arial" charset="0"/>
              </a:rPr>
              <a:t>2</a:t>
            </a:r>
            <a:r>
              <a:rPr lang="ru-RU" sz="2400" baseline="30000">
                <a:cs typeface="Arial" charset="0"/>
              </a:rPr>
              <a:t> </a:t>
            </a:r>
            <a:r>
              <a:rPr lang="ru-RU" sz="2400">
                <a:cs typeface="Arial" charset="0"/>
              </a:rPr>
              <a:t>→ СН</a:t>
            </a:r>
            <a:r>
              <a:rPr lang="ru-RU" sz="2400" baseline="-25000">
                <a:cs typeface="Arial" charset="0"/>
              </a:rPr>
              <a:t>2</a:t>
            </a:r>
            <a:r>
              <a:rPr lang="ru-RU" sz="2400">
                <a:cs typeface="Arial" charset="0"/>
              </a:rPr>
              <a:t>-СООН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cs typeface="Arial" charset="0"/>
              </a:rPr>
              <a:t>                                     </a:t>
            </a:r>
            <a:r>
              <a:rPr lang="en-US" sz="2400">
                <a:cs typeface="Arial" charset="0"/>
              </a:rPr>
              <a:t>|</a:t>
            </a:r>
            <a:r>
              <a:rPr lang="ru-RU" sz="2400">
                <a:cs typeface="Arial" charset="0"/>
              </a:rPr>
              <a:t>                          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				   Cl</a:t>
            </a:r>
          </a:p>
          <a:p>
            <a:pPr>
              <a:lnSpc>
                <a:spcPct val="90000"/>
              </a:lnSpc>
            </a:pPr>
            <a:r>
              <a:rPr lang="ru-RU" sz="2400">
                <a:cs typeface="Arial" charset="0"/>
              </a:rPr>
              <a:t>СН</a:t>
            </a:r>
            <a:r>
              <a:rPr lang="ru-RU" sz="2400" baseline="-25000">
                <a:cs typeface="Arial" charset="0"/>
              </a:rPr>
              <a:t>2</a:t>
            </a:r>
            <a:r>
              <a:rPr lang="ru-RU" sz="2400">
                <a:cs typeface="Arial" charset="0"/>
              </a:rPr>
              <a:t>-СООН + </a:t>
            </a:r>
            <a:r>
              <a:rPr lang="ru-RU" sz="2400"/>
              <a:t> </a:t>
            </a:r>
            <a:r>
              <a:rPr lang="en-US" sz="2400"/>
              <a:t>NH</a:t>
            </a:r>
            <a:r>
              <a:rPr lang="ru-RU" sz="2400" baseline="-25000"/>
              <a:t>3</a:t>
            </a:r>
            <a:r>
              <a:rPr lang="en-US" sz="2400"/>
              <a:t> </a:t>
            </a:r>
            <a:r>
              <a:rPr lang="en-US" sz="2400">
                <a:cs typeface="Arial" charset="0"/>
              </a:rPr>
              <a:t>→</a:t>
            </a:r>
            <a:r>
              <a:rPr lang="ru-RU" sz="2400">
                <a:cs typeface="Arial" charset="0"/>
              </a:rPr>
              <a:t> СН</a:t>
            </a:r>
            <a:r>
              <a:rPr lang="ru-RU" sz="2400" baseline="-25000">
                <a:cs typeface="Arial" charset="0"/>
              </a:rPr>
              <a:t>2</a:t>
            </a:r>
            <a:r>
              <a:rPr lang="ru-RU" sz="2400">
                <a:cs typeface="Arial" charset="0"/>
              </a:rPr>
              <a:t>-СООН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cs typeface="Arial" charset="0"/>
              </a:rPr>
              <a:t>    </a:t>
            </a:r>
            <a:r>
              <a:rPr lang="en-US" sz="2400">
                <a:cs typeface="Arial" charset="0"/>
              </a:rPr>
              <a:t>|</a:t>
            </a:r>
            <a:r>
              <a:rPr lang="ru-RU" sz="2400">
                <a:cs typeface="Arial" charset="0"/>
              </a:rPr>
              <a:t>                                    </a:t>
            </a:r>
            <a:r>
              <a:rPr lang="en-US" sz="2400">
                <a:cs typeface="Arial" charset="0"/>
              </a:rPr>
              <a:t>|</a:t>
            </a:r>
            <a:r>
              <a:rPr lang="ru-RU" sz="2400">
                <a:cs typeface="Arial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>
                <a:cs typeface="Arial" charset="0"/>
              </a:rPr>
              <a:t>   С</a:t>
            </a:r>
            <a:r>
              <a:rPr lang="en-US" sz="2400">
                <a:cs typeface="Arial" charset="0"/>
              </a:rPr>
              <a:t>l</a:t>
            </a:r>
            <a:r>
              <a:rPr lang="ru-RU" sz="2400">
                <a:cs typeface="Arial" charset="0"/>
              </a:rPr>
              <a:t>                                  </a:t>
            </a:r>
            <a:r>
              <a:rPr lang="en-US" sz="2400"/>
              <a:t>NH</a:t>
            </a:r>
            <a:r>
              <a:rPr lang="en-US" sz="2400" baseline="-25000"/>
              <a:t>2</a:t>
            </a:r>
            <a:r>
              <a:rPr lang="ru-RU" sz="2400">
                <a:cs typeface="Arial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>
              <a:cs typeface="Arial" charset="0"/>
            </a:endParaRPr>
          </a:p>
          <a:p>
            <a:pPr>
              <a:lnSpc>
                <a:spcPct val="90000"/>
              </a:lnSpc>
            </a:pPr>
            <a:endParaRPr lang="ru-RU" sz="2400">
              <a:cs typeface="Arial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440239" y="260350"/>
            <a:ext cx="388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chemeClr val="tx2"/>
                </a:solidFill>
              </a:rPr>
              <a:t>способы получения</a:t>
            </a:r>
            <a:r>
              <a:rPr lang="ru-RU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4511676" y="692150"/>
            <a:ext cx="504825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672264" y="692150"/>
            <a:ext cx="504825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792538" y="1557339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8616950" y="16287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8183564" y="2060575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гидролиз белков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6527801" y="974726"/>
            <a:ext cx="35401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800">
                <a:solidFill>
                  <a:schemeClr val="tx2"/>
                </a:solidFill>
                <a:latin typeface="Garamond" pitchFamily="18" charset="0"/>
              </a:rPr>
              <a:t>промышленный:</a:t>
            </a:r>
          </a:p>
        </p:txBody>
      </p:sp>
    </p:spTree>
    <p:extLst>
      <p:ext uri="{BB962C8B-B14F-4D97-AF65-F5344CB8AC3E}">
        <p14:creationId xmlns:p14="http://schemas.microsoft.com/office/powerpoint/2010/main" val="15458823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8196" grpId="0"/>
      <p:bldP spid="8197" grpId="0" animBg="1"/>
      <p:bldP spid="8198" grpId="0" animBg="1"/>
      <p:bldP spid="8199" grpId="0" animBg="1"/>
      <p:bldP spid="8200" grpId="0" animBg="1"/>
      <p:bldP spid="8201" grpId="0"/>
      <p:bldP spid="820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5697538" y="188913"/>
            <a:ext cx="497046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400"/>
              <a:t>В живых организмах: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sz="2400"/>
              <a:t>Природные аминокислоты (около 150)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sz="2400"/>
              <a:t>Протеиногенные аминокислоты (около 20) в белках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sz="2400"/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1703388" y="3789363"/>
            <a:ext cx="467995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400"/>
              <a:t>Незаменимые: </a:t>
            </a:r>
            <a:endParaRPr lang="en-US" sz="2400"/>
          </a:p>
          <a:p>
            <a:r>
              <a:rPr lang="ru-RU" sz="2400"/>
              <a:t>валин, лейцин, лизин, треонин, цистеин и др.</a:t>
            </a:r>
          </a:p>
          <a:p>
            <a:pPr>
              <a:buFontTx/>
              <a:buChar char="•"/>
            </a:pPr>
            <a:r>
              <a:rPr lang="ru-RU" sz="2400"/>
              <a:t>Антибиотики (пенициллин)</a:t>
            </a:r>
          </a:p>
          <a:p>
            <a:pPr>
              <a:buFontTx/>
              <a:buChar char="•"/>
            </a:pPr>
            <a:r>
              <a:rPr lang="ru-RU" sz="2400"/>
              <a:t>Полиамидные смолы (капрон, нейлон)</a:t>
            </a:r>
          </a:p>
          <a:p>
            <a:pPr>
              <a:buFontTx/>
              <a:buChar char="•"/>
            </a:pPr>
            <a:r>
              <a:rPr lang="ru-RU" sz="2400"/>
              <a:t>*Добавка к корму </a:t>
            </a:r>
          </a:p>
        </p:txBody>
      </p:sp>
      <p:pic>
        <p:nvPicPr>
          <p:cNvPr id="149514" name="Picture 10" descr="бел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9289" y="260350"/>
            <a:ext cx="3565525" cy="2457450"/>
          </a:xfrm>
          <a:prstGeom prst="rect">
            <a:avLst/>
          </a:prstGeom>
          <a:noFill/>
        </p:spPr>
      </p:pic>
      <p:pic>
        <p:nvPicPr>
          <p:cNvPr id="149515" name="Picture 11" descr="коммен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19288" y="2565401"/>
            <a:ext cx="3600450" cy="1292225"/>
          </a:xfrm>
          <a:prstGeom prst="rect">
            <a:avLst/>
          </a:prstGeom>
          <a:noFill/>
        </p:spPr>
      </p:pic>
      <p:pic>
        <p:nvPicPr>
          <p:cNvPr id="149516" name="Picture 12" descr="блюд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0463" y="2852738"/>
            <a:ext cx="4121150" cy="3846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994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64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/>
      <p:bldP spid="1495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аминокислот</a:t>
            </a: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4" descr="zu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596" y="1643050"/>
            <a:ext cx="8351838" cy="501173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576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этом уроке вы узнали, что: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Аминокислотами называются органические соединения. В молекулах которых содержатся одновременно аминогруппа и карбоксильная группа;</a:t>
            </a:r>
          </a:p>
          <a:p>
            <a:r>
              <a:rPr lang="ru-RU" b="1" dirty="0" smtClean="0"/>
              <a:t>Аминокислоты проявляют основные и кислотные свойства, являются </a:t>
            </a:r>
            <a:r>
              <a:rPr lang="ru-RU" b="1" dirty="0" err="1" smtClean="0"/>
              <a:t>амфотерными</a:t>
            </a:r>
            <a:r>
              <a:rPr lang="ru-RU" b="1" dirty="0" smtClean="0"/>
              <a:t> органическими соединениями.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13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Составьте формулу 3 – амино-2,3 – </a:t>
            </a:r>
            <a:r>
              <a:rPr lang="ru-RU" b="1" dirty="0" err="1" smtClean="0"/>
              <a:t>диметилбутановой</a:t>
            </a:r>
            <a:r>
              <a:rPr lang="ru-RU" b="1" dirty="0" smtClean="0"/>
              <a:t> кислоты.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2031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762000"/>
            <a:ext cx="8534400" cy="5791200"/>
          </a:xfrm>
        </p:spPr>
        <p:txBody>
          <a:bodyPr/>
          <a:lstStyle/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  <a:p>
            <a:pPr eaLnBrk="1" hangingPunct="1">
              <a:buFontTx/>
              <a:buNone/>
            </a:pPr>
            <a:r>
              <a:rPr lang="ru-RU" altLang="ru-RU" smtClean="0"/>
              <a:t> </a:t>
            </a:r>
            <a:r>
              <a:rPr lang="en-US" altLang="ru-RU" sz="2800" b="1">
                <a:cs typeface="Times New Roman" panose="02020603050405020304" pitchFamily="18" charset="0"/>
              </a:rPr>
              <a:t>NH</a:t>
            </a:r>
            <a:r>
              <a:rPr lang="en-US" altLang="ru-RU" sz="2800" b="1" baseline="-30000">
                <a:cs typeface="Times New Roman" panose="02020603050405020304" pitchFamily="18" charset="0"/>
              </a:rPr>
              <a:t>2 </a:t>
            </a:r>
            <a:r>
              <a:rPr lang="en-US" altLang="ru-RU" sz="2800" b="1">
                <a:cs typeface="Times New Roman" panose="02020603050405020304" pitchFamily="18" charset="0"/>
              </a:rPr>
              <a:t>– CH - COOH</a:t>
            </a:r>
            <a:endParaRPr lang="ru-RU" altLang="ru-RU" sz="2800" b="1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ru-RU" sz="2800" b="1">
                <a:cs typeface="Times New Roman" panose="02020603050405020304" pitchFamily="18" charset="0"/>
              </a:rPr>
              <a:t>         </a:t>
            </a:r>
            <a:r>
              <a:rPr lang="ru-RU" altLang="ru-RU" sz="2800" b="1"/>
              <a:t>  </a:t>
            </a:r>
            <a:r>
              <a:rPr lang="en-US" altLang="ru-RU" sz="2800" b="1">
                <a:cs typeface="Times New Roman" panose="02020603050405020304" pitchFamily="18" charset="0"/>
              </a:rPr>
              <a:t> </a:t>
            </a:r>
            <a:r>
              <a:rPr lang="ru-RU" altLang="ru-RU" sz="2800" b="1">
                <a:cs typeface="Times New Roman" panose="02020603050405020304" pitchFamily="18" charset="0"/>
              </a:rPr>
              <a:t> </a:t>
            </a:r>
            <a:r>
              <a:rPr lang="en-US" altLang="ru-RU" sz="2800" b="1">
                <a:cs typeface="Times New Roman" panose="02020603050405020304" pitchFamily="18" charset="0"/>
              </a:rPr>
              <a:t>| </a:t>
            </a:r>
            <a:endParaRPr lang="ru-RU" altLang="ru-RU" sz="2800" b="1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ru-RU" sz="2800" b="1">
                <a:cs typeface="Times New Roman" panose="02020603050405020304" pitchFamily="18" charset="0"/>
              </a:rPr>
              <a:t>         </a:t>
            </a:r>
            <a:r>
              <a:rPr lang="ru-RU" altLang="ru-RU" sz="2800" b="1"/>
              <a:t>   </a:t>
            </a:r>
            <a:r>
              <a:rPr lang="en-US" altLang="ru-RU" sz="2800" b="1">
                <a:cs typeface="Times New Roman" panose="02020603050405020304" pitchFamily="18" charset="0"/>
              </a:rPr>
              <a:t>R</a:t>
            </a:r>
            <a:r>
              <a:rPr lang="ru-RU" altLang="ru-RU" smtClean="0"/>
              <a:t> 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2238376" y="857250"/>
            <a:ext cx="7643813" cy="152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381251" y="838200"/>
            <a:ext cx="735806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b="1">
                <a:solidFill>
                  <a:srgbClr val="000000"/>
                </a:solidFill>
              </a:rPr>
              <a:t>Органические соединения, в молекулах которых содержатся карбоксильная группа   СООН  и   аминогруппа   </a:t>
            </a:r>
            <a:r>
              <a:rPr lang="en-US" altLang="ru-RU" sz="2800" b="1">
                <a:solidFill>
                  <a:srgbClr val="000000"/>
                </a:solidFill>
                <a:cs typeface="Times New Roman" panose="02020603050405020304" pitchFamily="18" charset="0"/>
              </a:rPr>
              <a:t>NH</a:t>
            </a:r>
            <a:r>
              <a:rPr lang="en-US" altLang="ru-RU" sz="2800" b="1" baseline="-3000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ru-RU" altLang="ru-RU" b="1">
                <a:solidFill>
                  <a:srgbClr val="000000"/>
                </a:solidFill>
              </a:rPr>
              <a:t>, связанные углеводородным радикалом  </a:t>
            </a:r>
            <a:r>
              <a:rPr lang="en-US" altLang="ru-RU" b="1">
                <a:solidFill>
                  <a:srgbClr val="000000"/>
                </a:solidFill>
              </a:rPr>
              <a:t>R</a:t>
            </a:r>
            <a:r>
              <a:rPr lang="ru-RU" altLang="ru-RU" b="1">
                <a:solidFill>
                  <a:srgbClr val="000000"/>
                </a:solidFill>
              </a:rPr>
              <a:t> </a:t>
            </a:r>
            <a:r>
              <a:rPr lang="en-US" altLang="ru-RU">
                <a:solidFill>
                  <a:srgbClr val="000000"/>
                </a:solidFill>
              </a:rPr>
              <a:t> 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4876800" y="2514600"/>
            <a:ext cx="5105400" cy="1905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486400" y="2667001"/>
            <a:ext cx="39624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b="1">
                <a:solidFill>
                  <a:srgbClr val="000000"/>
                </a:solidFill>
              </a:rPr>
              <a:t>Производные карбоновых кислот, у которых атом Н в радикале замещен на аминогруппу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b="1">
                <a:solidFill>
                  <a:srgbClr val="000000"/>
                </a:solidFill>
              </a:rPr>
              <a:t>             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419600" y="4343400"/>
            <a:ext cx="62484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b="1">
                <a:solidFill>
                  <a:srgbClr val="000000"/>
                </a:solidFill>
                <a:cs typeface="Times New Roman" panose="02020603050405020304" pitchFamily="18" charset="0"/>
              </a:rPr>
              <a:t>СН</a:t>
            </a:r>
            <a:r>
              <a:rPr lang="ru-RU" altLang="ru-RU" b="1" baseline="-3000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ru-RU" altLang="ru-RU" b="1">
                <a:solidFill>
                  <a:srgbClr val="000000"/>
                </a:solidFill>
                <a:cs typeface="Times New Roman" panose="02020603050405020304" pitchFamily="18" charset="0"/>
              </a:rPr>
              <a:t>СООН     уксусная кислота   </a:t>
            </a:r>
            <a:endParaRPr lang="ru-RU" altLang="ru-RU" b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>
                <a:solidFill>
                  <a:srgbClr val="000000"/>
                </a:solidFill>
                <a:cs typeface="Times New Roman" panose="02020603050405020304" pitchFamily="18" charset="0"/>
              </a:rPr>
              <a:t>     </a:t>
            </a:r>
            <a:r>
              <a:rPr lang="en-US" altLang="ru-RU" b="1">
                <a:solidFill>
                  <a:srgbClr val="000000"/>
                </a:solidFill>
                <a:cs typeface="Times New Roman" panose="02020603050405020304" pitchFamily="18" charset="0"/>
              </a:rPr>
              <a:t>H</a:t>
            </a:r>
            <a:r>
              <a:rPr lang="en-US" altLang="ru-RU" b="1" baseline="-300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b="1">
                <a:solidFill>
                  <a:srgbClr val="000000"/>
                </a:solidFill>
                <a:cs typeface="Times New Roman" panose="02020603050405020304" pitchFamily="18" charset="0"/>
              </a:rPr>
              <a:t>– СН - СООН  аминоуксусная кислота </a:t>
            </a:r>
            <a:r>
              <a:rPr lang="ru-RU" altLang="ru-RU" b="1">
                <a:solidFill>
                  <a:srgbClr val="000000"/>
                </a:solidFill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>
                <a:solidFill>
                  <a:srgbClr val="000000"/>
                </a:solidFill>
                <a:cs typeface="Times New Roman" panose="02020603050405020304" pitchFamily="18" charset="0"/>
              </a:rPr>
              <a:t>             </a:t>
            </a:r>
            <a:r>
              <a:rPr lang="en-US" altLang="ru-RU" b="1">
                <a:solidFill>
                  <a:srgbClr val="000000"/>
                </a:solidFill>
                <a:cs typeface="Times New Roman" panose="02020603050405020304" pitchFamily="18" charset="0"/>
              </a:rPr>
              <a:t>|</a:t>
            </a:r>
            <a:endParaRPr lang="ru-RU" altLang="ru-RU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>
                <a:solidFill>
                  <a:srgbClr val="000000"/>
                </a:solidFill>
                <a:cs typeface="Times New Roman" panose="02020603050405020304" pitchFamily="18" charset="0"/>
              </a:rPr>
              <a:t>          </a:t>
            </a:r>
            <a:r>
              <a:rPr lang="en-US" altLang="ru-RU" b="1">
                <a:solidFill>
                  <a:srgbClr val="000000"/>
                </a:solidFill>
                <a:cs typeface="Times New Roman" panose="02020603050405020304" pitchFamily="18" charset="0"/>
              </a:rPr>
              <a:t>NH</a:t>
            </a:r>
            <a:r>
              <a:rPr lang="ru-RU" altLang="ru-RU" b="1" baseline="-3000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ru-RU" altLang="ru-RU" sz="28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7596188" y="5500688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>
                <a:solidFill>
                  <a:srgbClr val="000000"/>
                </a:solidFill>
              </a:rPr>
              <a:t>(</a:t>
            </a:r>
            <a:r>
              <a:rPr lang="ru-RU" altLang="ru-RU" b="1">
                <a:solidFill>
                  <a:srgbClr val="000000"/>
                </a:solidFill>
                <a:cs typeface="Times New Roman" panose="02020603050405020304" pitchFamily="18" charset="0"/>
              </a:rPr>
              <a:t>глицин</a:t>
            </a:r>
            <a:r>
              <a:rPr lang="ru-RU" altLang="ru-RU" b="1">
                <a:solidFill>
                  <a:srgbClr val="000000"/>
                </a:solidFill>
              </a:rPr>
              <a:t>)</a:t>
            </a:r>
          </a:p>
        </p:txBody>
      </p:sp>
      <p:pic>
        <p:nvPicPr>
          <p:cNvPr id="3081" name="Picture 12" descr="dr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4437064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8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4" grpId="0"/>
      <p:bldP spid="2055" grpId="0" animBg="1"/>
      <p:bldP spid="2056" grpId="0"/>
      <p:bldP spid="20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c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89075" y="444560"/>
            <a:ext cx="9144000" cy="6867525"/>
          </a:xfrm>
          <a:noFill/>
          <a:ln/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808664" y="44450"/>
            <a:ext cx="42559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Аминокислоты. Биологическая роль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863726" y="765176"/>
            <a:ext cx="8228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Аминокислоты, в отличие от ранее изученных органических веществ, содержат две функциональные группы.</a:t>
            </a:r>
          </a:p>
        </p:txBody>
      </p:sp>
      <p:pic>
        <p:nvPicPr>
          <p:cNvPr id="4101" name="Picture 5" descr="702px-AminoAcidba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84925" y="4167189"/>
            <a:ext cx="4248150" cy="2357437"/>
          </a:xfrm>
          <a:prstGeom prst="rect">
            <a:avLst/>
          </a:prstGeom>
          <a:noFill/>
        </p:spPr>
      </p:pic>
      <p:graphicFrame>
        <p:nvGraphicFramePr>
          <p:cNvPr id="4102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1882775" y="1665289"/>
          <a:ext cx="4573588" cy="306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Image" r:id="rId5" imgW="6526984" imgH="4368254" progId="Photoshop.Image.9">
                  <p:embed/>
                </p:oleObj>
              </mc:Choice>
              <mc:Fallback>
                <p:oleObj name="Image" r:id="rId5" imgW="6526984" imgH="4368254" progId="Photoshop.Image.9">
                  <p:embed/>
                  <p:pic>
                    <p:nvPicPr>
                      <p:cNvPr id="41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775" y="1665289"/>
                        <a:ext cx="4573588" cy="3062287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4825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52400"/>
            <a:ext cx="8915400" cy="6477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ru-RU" smtClean="0"/>
              <a:t>                  </a:t>
            </a:r>
            <a:r>
              <a:rPr lang="ru-RU" altLang="ru-RU" sz="4000" b="1">
                <a:solidFill>
                  <a:schemeClr val="accent2"/>
                </a:solidFill>
              </a:rPr>
              <a:t>Аминокислоты</a:t>
            </a:r>
          </a:p>
          <a:p>
            <a:pPr marL="0" indent="0" eaLnBrk="1" hangingPunct="1">
              <a:buNone/>
            </a:pPr>
            <a:r>
              <a:rPr lang="ru-RU" altLang="ru-RU" sz="3600" b="1">
                <a:solidFill>
                  <a:srgbClr val="800000"/>
                </a:solidFill>
              </a:rPr>
              <a:t>Природные </a:t>
            </a:r>
            <a:r>
              <a:rPr lang="ru-RU" altLang="ru-RU" sz="3600"/>
              <a:t>                       </a:t>
            </a:r>
            <a:r>
              <a:rPr lang="ru-RU" altLang="ru-RU" sz="3600" b="1">
                <a:solidFill>
                  <a:srgbClr val="800000"/>
                </a:solidFill>
              </a:rPr>
              <a:t>Синтетические</a:t>
            </a:r>
          </a:p>
          <a:p>
            <a:pPr marL="0" indent="0" eaLnBrk="1" hangingPunct="1">
              <a:buNone/>
            </a:pPr>
            <a:r>
              <a:rPr lang="ru-RU" altLang="ru-RU" b="1" smtClean="0"/>
              <a:t>(в живых организмах)         (синтезированы) протеиногенные  </a:t>
            </a:r>
          </a:p>
          <a:p>
            <a:pPr marL="0" indent="0" eaLnBrk="1" hangingPunct="1">
              <a:buNone/>
            </a:pPr>
            <a:r>
              <a:rPr lang="ru-RU" altLang="ru-RU" b="1" smtClean="0"/>
              <a:t>всего около 20 </a:t>
            </a:r>
          </a:p>
          <a:p>
            <a:pPr marL="0" indent="0" eaLnBrk="1" hangingPunct="1">
              <a:buNone/>
            </a:pPr>
            <a:r>
              <a:rPr lang="ru-RU" altLang="ru-RU" b="1" smtClean="0">
                <a:solidFill>
                  <a:srgbClr val="D60093"/>
                </a:solidFill>
              </a:rPr>
              <a:t>незаменимые</a:t>
            </a:r>
            <a:r>
              <a:rPr lang="ru-RU" altLang="ru-RU" b="1" smtClean="0">
                <a:solidFill>
                  <a:schemeClr val="accent1"/>
                </a:solidFill>
              </a:rPr>
              <a:t> </a:t>
            </a:r>
            <a:r>
              <a:rPr lang="ru-RU" altLang="ru-RU" b="1" smtClean="0"/>
              <a:t>(около половины из) </a:t>
            </a:r>
          </a:p>
          <a:p>
            <a:pPr marL="0" indent="0" eaLnBrk="1" hangingPunct="1">
              <a:buNone/>
            </a:pPr>
            <a:r>
              <a:rPr lang="ru-RU" altLang="ru-RU" b="1" smtClean="0"/>
              <a:t>поступают с пищей</a:t>
            </a:r>
          </a:p>
          <a:p>
            <a:pPr marL="0" indent="0" eaLnBrk="1" hangingPunct="1">
              <a:buNone/>
            </a:pPr>
            <a:r>
              <a:rPr lang="ru-RU" altLang="ru-RU" b="1" smtClean="0"/>
              <a:t>не синтезируются в организме</a:t>
            </a:r>
            <a:endParaRPr lang="ru-RU" altLang="ru-RU" smtClean="0"/>
          </a:p>
        </p:txBody>
      </p:sp>
      <p:sp>
        <p:nvSpPr>
          <p:cNvPr id="4099" name="Line 4"/>
          <p:cNvSpPr>
            <a:spLocks noChangeShapeType="1"/>
          </p:cNvSpPr>
          <p:nvPr/>
        </p:nvSpPr>
        <p:spPr bwMode="auto">
          <a:xfrm>
            <a:off x="3216275" y="7651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0" name="Line 5"/>
          <p:cNvSpPr>
            <a:spLocks noChangeShapeType="1"/>
          </p:cNvSpPr>
          <p:nvPr/>
        </p:nvSpPr>
        <p:spPr bwMode="auto">
          <a:xfrm>
            <a:off x="7896225" y="7651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1" name="Line 6"/>
          <p:cNvSpPr>
            <a:spLocks noChangeShapeType="1"/>
          </p:cNvSpPr>
          <p:nvPr/>
        </p:nvSpPr>
        <p:spPr bwMode="auto">
          <a:xfrm>
            <a:off x="3216275" y="765175"/>
            <a:ext cx="4679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2" name="Line 7"/>
          <p:cNvSpPr>
            <a:spLocks noChangeShapeType="1"/>
          </p:cNvSpPr>
          <p:nvPr/>
        </p:nvSpPr>
        <p:spPr bwMode="auto">
          <a:xfrm>
            <a:off x="3143250" y="1412876"/>
            <a:ext cx="209550" cy="26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3" name="Line 8"/>
          <p:cNvSpPr>
            <a:spLocks noChangeShapeType="1"/>
          </p:cNvSpPr>
          <p:nvPr/>
        </p:nvSpPr>
        <p:spPr bwMode="auto">
          <a:xfrm>
            <a:off x="81534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4" name="Line 10"/>
          <p:cNvSpPr>
            <a:spLocks noChangeShapeType="1"/>
          </p:cNvSpPr>
          <p:nvPr/>
        </p:nvSpPr>
        <p:spPr bwMode="auto">
          <a:xfrm>
            <a:off x="3071813" y="2492376"/>
            <a:ext cx="3603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5" name="Line 11"/>
          <p:cNvSpPr>
            <a:spLocks noChangeShapeType="1"/>
          </p:cNvSpPr>
          <p:nvPr/>
        </p:nvSpPr>
        <p:spPr bwMode="auto">
          <a:xfrm flipH="1" flipV="1">
            <a:off x="4419600" y="2971800"/>
            <a:ext cx="2971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6" name="Line 12"/>
          <p:cNvSpPr>
            <a:spLocks noChangeShapeType="1"/>
          </p:cNvSpPr>
          <p:nvPr/>
        </p:nvSpPr>
        <p:spPr bwMode="auto">
          <a:xfrm>
            <a:off x="4114800" y="914400"/>
            <a:ext cx="46482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 flipH="1">
            <a:off x="6400801" y="3213100"/>
            <a:ext cx="2359025" cy="2501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8" name="Line 14"/>
          <p:cNvSpPr>
            <a:spLocks noChangeShapeType="1"/>
          </p:cNvSpPr>
          <p:nvPr/>
        </p:nvSpPr>
        <p:spPr bwMode="auto">
          <a:xfrm flipH="1" flipV="1">
            <a:off x="1752600" y="5029200"/>
            <a:ext cx="464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9" name="Line 15"/>
          <p:cNvSpPr>
            <a:spLocks noChangeShapeType="1"/>
          </p:cNvSpPr>
          <p:nvPr/>
        </p:nvSpPr>
        <p:spPr bwMode="auto">
          <a:xfrm flipH="1">
            <a:off x="1828800" y="914400"/>
            <a:ext cx="2286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110" name="Picture 16" descr="1028555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1" y="5373688"/>
            <a:ext cx="12239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06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008188" y="1628776"/>
            <a:ext cx="8659812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 количеству функциональных групп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моноаминомонокарбоновые</a:t>
            </a: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диаминомонокарбоновые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С-С-С-С-С -СООН</a:t>
            </a: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׀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             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׀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                                                 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NH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ru-RU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NH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 </a:t>
            </a:r>
            <a:r>
              <a:rPr kumimoji="0" lang="ru-RU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лизин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063750" y="404813"/>
            <a:ext cx="7848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ИЗОМЕРИЯ :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По месту  расположения функциональной группы 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β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,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γ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 – С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С – С – СООН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 – С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С – С – СООН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 – С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С – С – СООН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|		             |			     |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NH2                            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NH2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NH2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063750" y="3644900"/>
            <a:ext cx="3778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2, 6 – диаминогексановая   кислота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063751" y="4149726"/>
            <a:ext cx="71659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моноаминодикарбоновые</a:t>
            </a: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НООС-С-С-С-СООН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				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|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	 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NH2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7967664" y="5013325"/>
            <a:ext cx="15333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глутаминовая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2135188" y="5229226"/>
            <a:ext cx="424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2-аминопентандиовая кислота</a:t>
            </a:r>
            <a:endParaRPr kumimoji="0" lang="el-G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21930" y="1905506"/>
            <a:ext cx="23251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оптическая изомерия: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СН</a:t>
            </a:r>
            <a:r>
              <a:rPr kumimoji="0" lang="ru-RU" sz="2400" b="0" i="0" u="none" strike="noStrike" kern="1200" cap="none" spc="0" normalizeH="0" baseline="-2500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he-IL" sz="2400" b="0" i="0" u="none" strike="noStrike" kern="1200" cap="none" spc="0" normalizeH="0" baseline="-25000" noProof="0" dirty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|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NH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C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*-Н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</a:t>
            </a:r>
            <a:r>
              <a:rPr kumimoji="0" lang="he-IL" sz="2400" b="0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׀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СООН</a:t>
            </a:r>
          </a:p>
        </p:txBody>
      </p:sp>
    </p:spTree>
    <p:extLst>
      <p:ext uri="{BB962C8B-B14F-4D97-AF65-F5344CB8AC3E}">
        <p14:creationId xmlns:p14="http://schemas.microsoft.com/office/powerpoint/2010/main" val="7480776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0" grpId="0"/>
      <p:bldP spid="6151" grpId="0"/>
      <p:bldP spid="6152" grpId="0"/>
      <p:bldP spid="6153" grpId="0"/>
      <p:bldP spid="61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8382000" cy="1524000"/>
          </a:xfrm>
        </p:spPr>
        <p:txBody>
          <a:bodyPr/>
          <a:lstStyle/>
          <a:p>
            <a:pPr algn="just" eaLnBrk="1" hangingPunct="1"/>
            <a:r>
              <a:rPr lang="ru-RU" altLang="ru-RU" sz="2800" b="1">
                <a:solidFill>
                  <a:srgbClr val="800080"/>
                </a:solidFill>
              </a:rPr>
              <a:t>Б/ц кристаллические вещества, температура плавления </a:t>
            </a:r>
            <a:r>
              <a:rPr lang="ru-RU" altLang="ru-RU" sz="2800" b="1">
                <a:solidFill>
                  <a:srgbClr val="800080"/>
                </a:solidFill>
                <a:cs typeface="Times New Roman" panose="02020603050405020304" pitchFamily="18" charset="0"/>
              </a:rPr>
              <a:t>&gt;</a:t>
            </a:r>
            <a:r>
              <a:rPr lang="ru-RU" altLang="ru-RU" sz="2800" b="1">
                <a:solidFill>
                  <a:srgbClr val="800080"/>
                </a:solidFill>
              </a:rPr>
              <a:t> 200</a:t>
            </a:r>
            <a:r>
              <a:rPr lang="ru-RU" altLang="ru-RU" sz="2800" b="1" baseline="46000">
                <a:solidFill>
                  <a:srgbClr val="800080"/>
                </a:solidFill>
              </a:rPr>
              <a:t>0</a:t>
            </a:r>
            <a:r>
              <a:rPr lang="ru-RU" altLang="ru-RU" sz="2800" b="1">
                <a:solidFill>
                  <a:srgbClr val="800080"/>
                </a:solidFill>
              </a:rPr>
              <a:t>, растворимы, сладкие, горькие, безвкусные (от состава радикала)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2897188"/>
            <a:ext cx="8534400" cy="3960812"/>
          </a:xfrm>
          <a:solidFill>
            <a:schemeClr val="folHlink"/>
          </a:solidFill>
          <a:ln>
            <a:solidFill>
              <a:srgbClr val="CCFFFF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altLang="ru-RU" b="1" smtClean="0"/>
              <a:t>                   </a:t>
            </a:r>
            <a:r>
              <a:rPr lang="ru-RU" altLang="ru-RU" b="1" smtClean="0">
                <a:solidFill>
                  <a:schemeClr val="accent2"/>
                </a:solidFill>
              </a:rPr>
              <a:t>Аминокислоты – амфотеры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altLang="ru-RU" sz="2800" b="1"/>
              <a:t>      </a:t>
            </a:r>
            <a:r>
              <a:rPr lang="ru-RU" altLang="ru-RU" sz="2800" b="1">
                <a:solidFill>
                  <a:srgbClr val="800000"/>
                </a:solidFill>
              </a:rPr>
              <a:t>Как кислоты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altLang="ru-RU" sz="2800" b="1"/>
              <a:t>а) с основаниями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altLang="ru-RU" sz="2800" b="1">
                <a:cs typeface="Times New Roman" panose="02020603050405020304" pitchFamily="18" charset="0"/>
              </a:rPr>
              <a:t>NH</a:t>
            </a:r>
            <a:r>
              <a:rPr lang="en-US" altLang="ru-RU" sz="2800" b="1" baseline="-30000">
                <a:cs typeface="Times New Roman" panose="02020603050405020304" pitchFamily="18" charset="0"/>
              </a:rPr>
              <a:t>2</a:t>
            </a:r>
            <a:r>
              <a:rPr lang="ru-RU" altLang="ru-RU" sz="2800" b="1"/>
              <a:t>-</a:t>
            </a:r>
            <a:r>
              <a:rPr lang="en-US" altLang="ru-RU" sz="2800" b="1">
                <a:cs typeface="Times New Roman" panose="02020603050405020304" pitchFamily="18" charset="0"/>
              </a:rPr>
              <a:t>CH</a:t>
            </a:r>
            <a:r>
              <a:rPr lang="ru-RU" altLang="ru-RU" sz="2800" b="1"/>
              <a:t>-</a:t>
            </a:r>
            <a:r>
              <a:rPr lang="en-US" altLang="ru-RU" sz="2800" b="1">
                <a:cs typeface="Times New Roman" panose="02020603050405020304" pitchFamily="18" charset="0"/>
              </a:rPr>
              <a:t>COOH</a:t>
            </a:r>
            <a:r>
              <a:rPr lang="ru-RU" altLang="ru-RU" sz="2800" b="1"/>
              <a:t> </a:t>
            </a:r>
            <a:r>
              <a:rPr lang="en-US" altLang="ru-RU" sz="2800" b="1">
                <a:cs typeface="Times New Roman" panose="02020603050405020304" pitchFamily="18" charset="0"/>
              </a:rPr>
              <a:t>+</a:t>
            </a:r>
            <a:r>
              <a:rPr lang="ru-RU" altLang="ru-RU" sz="2800" b="1"/>
              <a:t> </a:t>
            </a:r>
            <a:r>
              <a:rPr lang="en-US" altLang="ru-RU" sz="2800" b="1">
                <a:cs typeface="Times New Roman" panose="02020603050405020304" pitchFamily="18" charset="0"/>
              </a:rPr>
              <a:t>NaOH    </a:t>
            </a:r>
            <a:r>
              <a:rPr lang="ru-RU" altLang="ru-RU" sz="2800" b="1"/>
              <a:t>  </a:t>
            </a:r>
            <a:r>
              <a:rPr lang="en-US" altLang="ru-RU" sz="2800" b="1">
                <a:cs typeface="Times New Roman" panose="02020603050405020304" pitchFamily="18" charset="0"/>
              </a:rPr>
              <a:t>NH</a:t>
            </a:r>
            <a:r>
              <a:rPr lang="en-US" altLang="ru-RU" sz="2800" b="1" baseline="-30000">
                <a:cs typeface="Times New Roman" panose="02020603050405020304" pitchFamily="18" charset="0"/>
              </a:rPr>
              <a:t>2</a:t>
            </a:r>
            <a:r>
              <a:rPr lang="ru-RU" altLang="ru-RU" sz="2800" b="1"/>
              <a:t>-</a:t>
            </a:r>
            <a:r>
              <a:rPr lang="en-US" altLang="ru-RU" sz="2800" b="1">
                <a:cs typeface="Times New Roman" panose="02020603050405020304" pitchFamily="18" charset="0"/>
              </a:rPr>
              <a:t>CH</a:t>
            </a:r>
            <a:r>
              <a:rPr lang="ru-RU" altLang="ru-RU" sz="2800" b="1"/>
              <a:t>-</a:t>
            </a:r>
            <a:r>
              <a:rPr lang="en-US" altLang="ru-RU" sz="2800" b="1">
                <a:cs typeface="Times New Roman" panose="02020603050405020304" pitchFamily="18" charset="0"/>
              </a:rPr>
              <a:t>COONa</a:t>
            </a:r>
            <a:r>
              <a:rPr lang="ru-RU" altLang="ru-RU" sz="2800" b="1"/>
              <a:t> </a:t>
            </a:r>
            <a:r>
              <a:rPr lang="en-US" altLang="ru-RU" sz="2800" b="1">
                <a:cs typeface="Times New Roman" panose="02020603050405020304" pitchFamily="18" charset="0"/>
              </a:rPr>
              <a:t>+ H</a:t>
            </a:r>
            <a:r>
              <a:rPr lang="en-US" altLang="ru-RU" sz="2800" b="1" baseline="-30000">
                <a:cs typeface="Times New Roman" panose="02020603050405020304" pitchFamily="18" charset="0"/>
              </a:rPr>
              <a:t>2</a:t>
            </a:r>
            <a:r>
              <a:rPr lang="en-US" altLang="ru-RU" sz="2800" b="1">
                <a:cs typeface="Times New Roman" panose="02020603050405020304" pitchFamily="18" charset="0"/>
              </a:rPr>
              <a:t>O </a:t>
            </a:r>
            <a:endParaRPr lang="ru-RU" altLang="ru-RU" sz="2800" b="1">
              <a:cs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en-US" altLang="ru-RU" sz="2800" b="1">
                <a:cs typeface="Times New Roman" panose="02020603050405020304" pitchFamily="18" charset="0"/>
              </a:rPr>
              <a:t>       </a:t>
            </a:r>
            <a:r>
              <a:rPr lang="ru-RU" altLang="ru-RU" sz="2800" b="1"/>
              <a:t>  </a:t>
            </a:r>
            <a:r>
              <a:rPr lang="ru-RU" altLang="ru-RU" sz="2800" b="1">
                <a:cs typeface="Times New Roman" panose="02020603050405020304" pitchFamily="18" charset="0"/>
              </a:rPr>
              <a:t>|                                                </a:t>
            </a:r>
            <a:r>
              <a:rPr lang="ru-RU" altLang="ru-RU" sz="2800" b="1"/>
              <a:t>  </a:t>
            </a:r>
            <a:r>
              <a:rPr lang="ru-RU" altLang="ru-RU" sz="2800" b="1">
                <a:cs typeface="Times New Roman" panose="02020603050405020304" pitchFamily="18" charset="0"/>
              </a:rPr>
              <a:t>| 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altLang="ru-RU" sz="2800" b="1"/>
              <a:t>         </a:t>
            </a:r>
            <a:r>
              <a:rPr lang="en-US" altLang="ru-RU" sz="2800" b="1">
                <a:cs typeface="Times New Roman" panose="02020603050405020304" pitchFamily="18" charset="0"/>
              </a:rPr>
              <a:t>R</a:t>
            </a:r>
            <a:r>
              <a:rPr lang="ru-RU" altLang="ru-RU" sz="2800" b="1">
                <a:cs typeface="Times New Roman" panose="02020603050405020304" pitchFamily="18" charset="0"/>
              </a:rPr>
              <a:t>                                           </a:t>
            </a:r>
            <a:r>
              <a:rPr lang="ru-RU" altLang="ru-RU" sz="2800" b="1"/>
              <a:t>   </a:t>
            </a:r>
            <a:r>
              <a:rPr lang="ru-RU" altLang="ru-RU" sz="2800" b="1">
                <a:cs typeface="Times New Roman" panose="02020603050405020304" pitchFamily="18" charset="0"/>
              </a:rPr>
              <a:t>  </a:t>
            </a:r>
            <a:r>
              <a:rPr lang="en-US" altLang="ru-RU" sz="2800" b="1">
                <a:cs typeface="Times New Roman" panose="02020603050405020304" pitchFamily="18" charset="0"/>
              </a:rPr>
              <a:t>R</a:t>
            </a:r>
            <a:endParaRPr lang="ru-RU" altLang="ru-RU" sz="2800" b="1">
              <a:cs typeface="Times New Roman" panose="02020603050405020304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altLang="ru-RU" sz="2800" b="1">
                <a:cs typeface="Times New Roman" panose="02020603050405020304" pitchFamily="18" charset="0"/>
              </a:rPr>
              <a:t>                                                 натриевая соль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ru-RU" altLang="ru-RU" sz="2800" b="1">
                <a:cs typeface="Times New Roman" panose="02020603050405020304" pitchFamily="18" charset="0"/>
              </a:rPr>
              <a:t>                                                 аминокислоты</a:t>
            </a:r>
            <a:r>
              <a:rPr lang="ru-RU" altLang="ru-RU" sz="2800" b="1"/>
              <a:t> 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5880100" y="45815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125" name="Picture 5" descr="editne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4" y="4868864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524000" y="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200" b="1">
                <a:solidFill>
                  <a:srgbClr val="800000"/>
                </a:solidFill>
              </a:rPr>
              <a:t>Физические свойства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524000" y="2214564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altLang="ru-RU" sz="3200" b="1">
                <a:solidFill>
                  <a:srgbClr val="800000"/>
                </a:solidFill>
              </a:rPr>
              <a:t>Химические свойства</a:t>
            </a:r>
          </a:p>
        </p:txBody>
      </p:sp>
    </p:spTree>
    <p:extLst>
      <p:ext uri="{BB962C8B-B14F-4D97-AF65-F5344CB8AC3E}">
        <p14:creationId xmlns:p14="http://schemas.microsoft.com/office/powerpoint/2010/main" val="328608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 animBg="1"/>
      <p:bldP spid="4099" grpId="1" build="p" animBg="1"/>
      <p:bldP spid="4103" grpId="0"/>
      <p:bldP spid="41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28600"/>
            <a:ext cx="8991600" cy="6629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sz="2800" b="1">
                <a:solidFill>
                  <a:schemeClr val="tx2"/>
                </a:solidFill>
              </a:rPr>
              <a:t>б) со спиртами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NH</a:t>
            </a:r>
            <a:r>
              <a:rPr lang="ru-RU" altLang="ru-RU" sz="2800" b="1" baseline="-30000">
                <a:solidFill>
                  <a:schemeClr val="tx2"/>
                </a:solidFill>
                <a:cs typeface="Times New Roman" panose="02020603050405020304" pitchFamily="18" charset="0"/>
              </a:rPr>
              <a:t>2</a:t>
            </a:r>
            <a:r>
              <a:rPr lang="ru-RU" altLang="ru-RU" sz="2800" b="1">
                <a:solidFill>
                  <a:schemeClr val="tx2"/>
                </a:solidFill>
              </a:rPr>
              <a:t>-</a:t>
            </a:r>
            <a:r>
              <a:rPr lang="en-US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CH</a:t>
            </a:r>
            <a:r>
              <a:rPr lang="ru-RU" altLang="ru-RU" sz="2800" b="1">
                <a:solidFill>
                  <a:schemeClr val="tx2"/>
                </a:solidFill>
              </a:rPr>
              <a:t>-</a:t>
            </a:r>
            <a:r>
              <a:rPr lang="en-US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COOH</a:t>
            </a:r>
            <a:r>
              <a:rPr lang="ru-RU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+С</a:t>
            </a:r>
            <a:r>
              <a:rPr lang="ru-RU" altLang="ru-RU" sz="2800" b="1" baseline="-30000">
                <a:solidFill>
                  <a:schemeClr val="tx2"/>
                </a:solidFill>
                <a:cs typeface="Times New Roman" panose="02020603050405020304" pitchFamily="18" charset="0"/>
              </a:rPr>
              <a:t>2</a:t>
            </a:r>
            <a:r>
              <a:rPr lang="ru-RU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Н</a:t>
            </a:r>
            <a:r>
              <a:rPr lang="ru-RU" altLang="ru-RU" sz="2800" b="1" baseline="-30000">
                <a:solidFill>
                  <a:schemeClr val="tx2"/>
                </a:solidFill>
                <a:cs typeface="Times New Roman" panose="02020603050405020304" pitchFamily="18" charset="0"/>
              </a:rPr>
              <a:t>5</a:t>
            </a:r>
            <a:r>
              <a:rPr lang="ru-RU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ОН    </a:t>
            </a:r>
            <a:r>
              <a:rPr lang="en-US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NH</a:t>
            </a:r>
            <a:r>
              <a:rPr lang="ru-RU" altLang="ru-RU" sz="2800" b="1" baseline="-30000">
                <a:solidFill>
                  <a:schemeClr val="tx2"/>
                </a:solidFill>
                <a:cs typeface="Times New Roman" panose="02020603050405020304" pitchFamily="18" charset="0"/>
              </a:rPr>
              <a:t>2</a:t>
            </a:r>
            <a:r>
              <a:rPr lang="ru-RU" altLang="ru-RU" sz="2800" b="1">
                <a:solidFill>
                  <a:schemeClr val="tx2"/>
                </a:solidFill>
              </a:rPr>
              <a:t>-</a:t>
            </a:r>
            <a:r>
              <a:rPr lang="en-US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CH</a:t>
            </a:r>
            <a:r>
              <a:rPr lang="ru-RU" altLang="ru-RU" sz="2800" b="1">
                <a:solidFill>
                  <a:schemeClr val="tx2"/>
                </a:solidFill>
              </a:rPr>
              <a:t>-</a:t>
            </a:r>
            <a:r>
              <a:rPr lang="en-US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COO</a:t>
            </a:r>
            <a:r>
              <a:rPr lang="ru-RU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С</a:t>
            </a:r>
            <a:r>
              <a:rPr lang="ru-RU" altLang="ru-RU" sz="2800" b="1" baseline="-30000">
                <a:solidFill>
                  <a:schemeClr val="tx2"/>
                </a:solidFill>
                <a:cs typeface="Times New Roman" panose="02020603050405020304" pitchFamily="18" charset="0"/>
              </a:rPr>
              <a:t>2</a:t>
            </a:r>
            <a:r>
              <a:rPr lang="ru-RU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Н</a:t>
            </a:r>
            <a:r>
              <a:rPr lang="ru-RU" altLang="ru-RU" sz="2800" b="1" baseline="-30000">
                <a:solidFill>
                  <a:schemeClr val="tx2"/>
                </a:solidFill>
                <a:cs typeface="Times New Roman" panose="02020603050405020304" pitchFamily="18" charset="0"/>
              </a:rPr>
              <a:t>5</a:t>
            </a:r>
            <a:r>
              <a:rPr lang="ru-RU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b="1">
                <a:solidFill>
                  <a:schemeClr val="tx2"/>
                </a:solidFill>
              </a:rPr>
              <a:t>+ </a:t>
            </a:r>
            <a:r>
              <a:rPr lang="en-US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H</a:t>
            </a:r>
            <a:r>
              <a:rPr lang="en-US" altLang="ru-RU" sz="2800" b="1" baseline="-30000">
                <a:solidFill>
                  <a:schemeClr val="tx2"/>
                </a:solidFill>
                <a:cs typeface="Times New Roman" panose="02020603050405020304" pitchFamily="18" charset="0"/>
              </a:rPr>
              <a:t>2</a:t>
            </a:r>
            <a:r>
              <a:rPr lang="en-US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O</a:t>
            </a:r>
            <a:r>
              <a:rPr lang="ru-RU" altLang="ru-RU" sz="2800" b="1">
                <a:solidFill>
                  <a:schemeClr val="tx2"/>
                </a:solidFill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          </a:t>
            </a:r>
            <a:r>
              <a:rPr lang="en-US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| </a:t>
            </a:r>
            <a:r>
              <a:rPr lang="ru-RU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    </a:t>
            </a:r>
            <a:r>
              <a:rPr lang="ru-RU" altLang="ru-RU" sz="2800" b="1">
                <a:solidFill>
                  <a:schemeClr val="tx2"/>
                </a:solidFill>
              </a:rPr>
              <a:t> </a:t>
            </a:r>
            <a:r>
              <a:rPr lang="ru-RU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                                          </a:t>
            </a:r>
            <a:r>
              <a:rPr lang="en-US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|</a:t>
            </a:r>
            <a:r>
              <a:rPr lang="ru-RU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b="1">
                <a:solidFill>
                  <a:schemeClr val="tx2"/>
                </a:solidFill>
              </a:rPr>
              <a:t>               </a:t>
            </a:r>
            <a:r>
              <a:rPr lang="en-US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endParaRPr lang="ru-RU" altLang="ru-RU" sz="2800" b="1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          R</a:t>
            </a:r>
            <a:r>
              <a:rPr lang="ru-RU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                    </a:t>
            </a:r>
            <a:r>
              <a:rPr lang="en-US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          </a:t>
            </a:r>
            <a:r>
              <a:rPr lang="ru-RU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                </a:t>
            </a:r>
            <a:r>
              <a:rPr lang="en-US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R</a:t>
            </a:r>
            <a:endParaRPr lang="ru-RU" altLang="ru-RU" sz="2800" b="1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800" b="1">
                <a:solidFill>
                  <a:schemeClr val="tx2"/>
                </a:solidFill>
              </a:rPr>
              <a:t>                                           </a:t>
            </a:r>
            <a:r>
              <a:rPr lang="ru-RU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этиловый эфир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sz="2800" b="1">
                <a:solidFill>
                  <a:schemeClr val="tx2"/>
                </a:solidFill>
                <a:cs typeface="Times New Roman" panose="02020603050405020304" pitchFamily="18" charset="0"/>
              </a:rPr>
              <a:t>                                                      аминокислоты</a:t>
            </a:r>
            <a:endParaRPr lang="ru-RU" altLang="ru-RU" sz="2800" b="1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sz="2800" b="1">
                <a:solidFill>
                  <a:srgbClr val="800000"/>
                </a:solidFill>
              </a:rPr>
              <a:t>     2) Как основания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sz="2800" b="1"/>
              <a:t>а) с кислотами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ru-RU" sz="2800" b="1">
                <a:cs typeface="Times New Roman" panose="02020603050405020304" pitchFamily="18" charset="0"/>
              </a:rPr>
              <a:t>NH</a:t>
            </a:r>
            <a:r>
              <a:rPr lang="en-US" altLang="ru-RU" sz="2800" b="1" baseline="-30000">
                <a:cs typeface="Times New Roman" panose="02020603050405020304" pitchFamily="18" charset="0"/>
              </a:rPr>
              <a:t>2 </a:t>
            </a:r>
            <a:r>
              <a:rPr lang="en-US" altLang="ru-RU" sz="2800" b="1">
                <a:cs typeface="Times New Roman" panose="02020603050405020304" pitchFamily="18" charset="0"/>
              </a:rPr>
              <a:t>– CH – COOH +HCl   </a:t>
            </a:r>
            <a:r>
              <a:rPr lang="ru-RU" altLang="ru-RU" sz="2800" b="1"/>
              <a:t>   </a:t>
            </a:r>
            <a:r>
              <a:rPr lang="en-US" altLang="ru-RU" sz="2800" b="1">
                <a:cs typeface="Times New Roman" panose="02020603050405020304" pitchFamily="18" charset="0"/>
              </a:rPr>
              <a:t> [ NH</a:t>
            </a:r>
            <a:r>
              <a:rPr lang="en-US" altLang="ru-RU" sz="2800" b="1" baseline="-30000">
                <a:cs typeface="Times New Roman" panose="02020603050405020304" pitchFamily="18" charset="0"/>
              </a:rPr>
              <a:t>3 </a:t>
            </a:r>
            <a:r>
              <a:rPr lang="en-US" altLang="ru-RU" sz="2800" b="1">
                <a:cs typeface="Times New Roman" panose="02020603050405020304" pitchFamily="18" charset="0"/>
              </a:rPr>
              <a:t>– CH – COOH]</a:t>
            </a:r>
            <a:r>
              <a:rPr lang="en-US" altLang="ru-RU" sz="2800" b="1" baseline="30000">
                <a:cs typeface="Times New Roman" panose="02020603050405020304" pitchFamily="18" charset="0"/>
              </a:rPr>
              <a:t>+</a:t>
            </a:r>
            <a:r>
              <a:rPr lang="ru-RU" altLang="ru-RU" sz="2800" b="1">
                <a:cs typeface="Times New Roman" panose="02020603050405020304" pitchFamily="18" charset="0"/>
              </a:rPr>
              <a:t>С</a:t>
            </a:r>
            <a:r>
              <a:rPr lang="en-US" altLang="ru-RU" sz="2800" b="1">
                <a:cs typeface="Times New Roman" panose="02020603050405020304" pitchFamily="18" charset="0"/>
              </a:rPr>
              <a:t>l</a:t>
            </a:r>
            <a:r>
              <a:rPr lang="en-US" altLang="ru-RU" sz="2800" b="1" baseline="30000">
                <a:cs typeface="Times New Roman" panose="02020603050405020304" pitchFamily="18" charset="0"/>
              </a:rPr>
              <a:t>-</a:t>
            </a:r>
            <a:endParaRPr lang="ru-RU" altLang="ru-RU" sz="2800" b="1"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ru-RU" sz="2800" b="1">
                <a:cs typeface="Times New Roman" panose="02020603050405020304" pitchFamily="18" charset="0"/>
              </a:rPr>
              <a:t>         </a:t>
            </a:r>
            <a:r>
              <a:rPr lang="ru-RU" altLang="ru-RU" sz="2800" b="1"/>
              <a:t>  </a:t>
            </a:r>
            <a:r>
              <a:rPr lang="en-US" altLang="ru-RU" sz="2800" b="1">
                <a:cs typeface="Times New Roman" panose="02020603050405020304" pitchFamily="18" charset="0"/>
              </a:rPr>
              <a:t> |                                              </a:t>
            </a:r>
            <a:r>
              <a:rPr lang="ru-RU" altLang="ru-RU" sz="2800" b="1"/>
              <a:t>     </a:t>
            </a:r>
            <a:r>
              <a:rPr lang="en-US" altLang="ru-RU" sz="2800" b="1">
                <a:cs typeface="Times New Roman" panose="02020603050405020304" pitchFamily="18" charset="0"/>
              </a:rPr>
              <a:t> |</a:t>
            </a:r>
            <a:endParaRPr lang="ru-RU" altLang="ru-RU" sz="2800" b="1"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ru-RU" sz="2800" b="1">
                <a:cs typeface="Times New Roman" panose="02020603050405020304" pitchFamily="18" charset="0"/>
              </a:rPr>
              <a:t>         </a:t>
            </a:r>
            <a:r>
              <a:rPr lang="ru-RU" altLang="ru-RU" sz="2800" b="1"/>
              <a:t>  </a:t>
            </a:r>
            <a:r>
              <a:rPr lang="en-US" altLang="ru-RU" sz="2800" b="1">
                <a:cs typeface="Times New Roman" panose="02020603050405020304" pitchFamily="18" charset="0"/>
              </a:rPr>
              <a:t> R</a:t>
            </a:r>
            <a:r>
              <a:rPr lang="ru-RU" altLang="ru-RU" sz="2800" b="1">
                <a:cs typeface="Times New Roman" panose="02020603050405020304" pitchFamily="18" charset="0"/>
              </a:rPr>
              <a:t>                                           </a:t>
            </a:r>
            <a:r>
              <a:rPr lang="ru-RU" altLang="ru-RU" sz="2800" b="1"/>
              <a:t>    </a:t>
            </a:r>
            <a:r>
              <a:rPr lang="ru-RU" altLang="ru-RU" sz="2800" b="1">
                <a:cs typeface="Times New Roman" panose="02020603050405020304" pitchFamily="18" charset="0"/>
              </a:rPr>
              <a:t> </a:t>
            </a:r>
            <a:r>
              <a:rPr lang="ru-RU" altLang="ru-RU" sz="2800" b="1"/>
              <a:t>  </a:t>
            </a:r>
            <a:r>
              <a:rPr lang="en-US" altLang="ru-RU" sz="2800" b="1">
                <a:cs typeface="Times New Roman" panose="02020603050405020304" pitchFamily="18" charset="0"/>
              </a:rPr>
              <a:t>R</a:t>
            </a:r>
            <a:endParaRPr lang="ru-RU" altLang="ru-RU" sz="2800" b="1"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sz="2800" b="1">
                <a:cs typeface="Times New Roman" panose="02020603050405020304" pitchFamily="18" charset="0"/>
              </a:rPr>
              <a:t>                                                    хлороводородная соль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sz="2800" b="1">
                <a:cs typeface="Times New Roman" panose="02020603050405020304" pitchFamily="18" charset="0"/>
              </a:rPr>
              <a:t>                                                       аминокислоты</a:t>
            </a:r>
            <a:r>
              <a:rPr lang="ru-RU" altLang="ru-RU" sz="2800" b="1"/>
              <a:t> 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5867400" y="914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5791200" y="99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5867400" y="4191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981200" y="30480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87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457" y="228600"/>
            <a:ext cx="10920549" cy="6400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b="1" dirty="0" smtClean="0">
                <a:solidFill>
                  <a:srgbClr val="800000"/>
                </a:solidFill>
              </a:rPr>
              <a:t>      Реакция </a:t>
            </a:r>
            <a:r>
              <a:rPr lang="ru-RU" altLang="ru-RU" b="1" dirty="0" smtClean="0">
                <a:solidFill>
                  <a:srgbClr val="800000"/>
                </a:solidFill>
              </a:rPr>
              <a:t>поликонденсации-специфическая реакция для аминокислот</a:t>
            </a:r>
            <a:endParaRPr lang="ru-RU" altLang="ru-RU" b="1" dirty="0" smtClean="0">
              <a:solidFill>
                <a:srgbClr val="80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sz="2800" b="1" dirty="0">
                <a:solidFill>
                  <a:schemeClr val="tx2"/>
                </a:solidFill>
              </a:rPr>
              <a:t>          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H</a:t>
            </a:r>
            <a:r>
              <a:rPr lang="ru-RU" altLang="ru-RU" sz="2800" b="1" dirty="0">
                <a:solidFill>
                  <a:schemeClr val="tx2"/>
                </a:solidFill>
              </a:rPr>
              <a:t>           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O </a:t>
            </a:r>
            <a:r>
              <a:rPr lang="ru-RU" altLang="ru-RU" sz="2400" b="1" dirty="0">
                <a:solidFill>
                  <a:schemeClr val="tx2"/>
                </a:solidFill>
              </a:rPr>
              <a:t>                              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H </a:t>
            </a:r>
            <a:r>
              <a:rPr lang="ru-RU" altLang="ru-RU" sz="2400" b="1" dirty="0">
                <a:solidFill>
                  <a:schemeClr val="tx2"/>
                </a:solidFill>
              </a:rPr>
              <a:t>             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O</a:t>
            </a:r>
            <a:endParaRPr lang="ru-RU" altLang="ru-RU" sz="2400" b="1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sz="2400" b="1" dirty="0">
                <a:solidFill>
                  <a:schemeClr val="tx2"/>
                </a:solidFill>
              </a:rPr>
              <a:t>            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| </a:t>
            </a:r>
            <a:r>
              <a:rPr lang="ru-RU" altLang="ru-RU" sz="2400" b="1" dirty="0">
                <a:solidFill>
                  <a:schemeClr val="tx2"/>
                </a:solidFill>
              </a:rPr>
              <a:t>              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║</a:t>
            </a:r>
            <a:r>
              <a:rPr lang="ru-RU" altLang="ru-RU" sz="2400" b="1" dirty="0">
                <a:solidFill>
                  <a:schemeClr val="tx2"/>
                </a:solidFill>
              </a:rPr>
              <a:t>                               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 |</a:t>
            </a:r>
            <a:r>
              <a:rPr lang="ru-RU" altLang="ru-RU" sz="2400" b="1" dirty="0">
                <a:solidFill>
                  <a:schemeClr val="tx2"/>
                </a:solidFill>
              </a:rPr>
              <a:t>               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║</a:t>
            </a:r>
            <a:endParaRPr lang="ru-RU" altLang="ru-RU" sz="2400" b="1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…H – N – CH – C – OH</a:t>
            </a:r>
            <a:r>
              <a:rPr lang="ru-RU" altLang="ru-RU" sz="2400" b="1" dirty="0">
                <a:solidFill>
                  <a:schemeClr val="tx2"/>
                </a:solidFill>
              </a:rPr>
              <a:t> 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 +</a:t>
            </a:r>
            <a:r>
              <a:rPr lang="ru-RU" altLang="ru-RU" sz="2400" b="1" dirty="0">
                <a:solidFill>
                  <a:schemeClr val="tx2"/>
                </a:solidFill>
              </a:rPr>
              <a:t>  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 …H </a:t>
            </a:r>
            <a:r>
              <a:rPr lang="ru-RU" altLang="ru-RU" sz="2400" b="1" dirty="0">
                <a:solidFill>
                  <a:schemeClr val="tx2"/>
                </a:solidFill>
              </a:rPr>
              <a:t>  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– N – CH – C – OH</a:t>
            </a:r>
            <a:endParaRPr lang="ru-RU" altLang="ru-RU" sz="2400" b="1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          </a:t>
            </a:r>
            <a:r>
              <a:rPr lang="ru-RU" altLang="ru-RU" sz="2400" b="1" dirty="0">
                <a:solidFill>
                  <a:schemeClr val="tx2"/>
                </a:solidFill>
              </a:rPr>
              <a:t> 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       |                                   </a:t>
            </a:r>
            <a:r>
              <a:rPr lang="ru-RU" altLang="ru-RU" sz="2400" b="1" dirty="0">
                <a:solidFill>
                  <a:schemeClr val="tx2"/>
                </a:solidFill>
              </a:rPr>
              <a:t>     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solidFill>
                  <a:schemeClr val="tx2"/>
                </a:solidFill>
              </a:rPr>
              <a:t> 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     </a:t>
            </a:r>
            <a:r>
              <a:rPr lang="ru-RU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 |                                                 </a:t>
            </a:r>
            <a:endParaRPr lang="ru-RU" altLang="ru-RU" sz="2400" b="1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         </a:t>
            </a:r>
            <a:r>
              <a:rPr lang="ru-RU" altLang="ru-RU" sz="2400" b="1" dirty="0">
                <a:solidFill>
                  <a:schemeClr val="tx2"/>
                </a:solidFill>
              </a:rPr>
              <a:t> 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      </a:t>
            </a:r>
            <a:r>
              <a:rPr lang="ru-RU" altLang="ru-RU" sz="2400" b="1" dirty="0">
                <a:solidFill>
                  <a:schemeClr val="tx2"/>
                </a:solidFill>
              </a:rPr>
              <a:t>  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R	</a:t>
            </a:r>
            <a:r>
              <a:rPr lang="ru-RU" altLang="ru-RU" sz="2400" b="1" dirty="0">
                <a:solidFill>
                  <a:schemeClr val="tx2"/>
                </a:solidFill>
              </a:rPr>
              <a:t>                                     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     </a:t>
            </a:r>
            <a:r>
              <a:rPr lang="ru-RU" altLang="ru-RU" sz="2400" b="1" dirty="0">
                <a:solidFill>
                  <a:schemeClr val="tx2"/>
                </a:solidFill>
              </a:rPr>
              <a:t>  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R</a:t>
            </a:r>
            <a:r>
              <a:rPr lang="en-US" altLang="ru-RU" sz="2400" b="1" baseline="-30000" dirty="0">
                <a:solidFill>
                  <a:schemeClr val="tx2"/>
                </a:solidFill>
                <a:cs typeface="Times New Roman" panose="02020603050405020304" pitchFamily="18" charset="0"/>
              </a:rPr>
              <a:t>1</a:t>
            </a:r>
            <a:endParaRPr lang="ru-RU" altLang="ru-RU" sz="2800" b="1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ru-RU" sz="2800" b="1" dirty="0">
                <a:solidFill>
                  <a:schemeClr val="tx2"/>
                </a:solidFill>
                <a:cs typeface="Times New Roman" panose="02020603050405020304" pitchFamily="18" charset="0"/>
              </a:rPr>
              <a:t> </a:t>
            </a:r>
            <a:endParaRPr lang="ru-RU" altLang="ru-RU" sz="2800" b="1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sz="2400" b="1" dirty="0">
                <a:solidFill>
                  <a:schemeClr val="tx2"/>
                </a:solidFill>
              </a:rPr>
              <a:t>              </a:t>
            </a:r>
            <a:r>
              <a:rPr lang="de-DE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H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solidFill>
                  <a:schemeClr val="tx2"/>
                </a:solidFill>
              </a:rPr>
              <a:t>             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O </a:t>
            </a:r>
            <a:r>
              <a:rPr lang="ru-RU" altLang="ru-RU" sz="2400" b="1" dirty="0">
                <a:solidFill>
                  <a:schemeClr val="tx2"/>
                </a:solidFill>
              </a:rPr>
              <a:t>    </a:t>
            </a:r>
            <a:r>
              <a:rPr lang="de-DE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H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solidFill>
                  <a:schemeClr val="tx2"/>
                </a:solidFill>
              </a:rPr>
              <a:t>            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O</a:t>
            </a:r>
            <a:endParaRPr lang="ru-RU" altLang="ru-RU" sz="2400" b="1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50000"/>
              </a:lnSpc>
              <a:buNone/>
            </a:pPr>
            <a:r>
              <a:rPr lang="ru-RU" altLang="ru-RU" sz="2400" b="1" dirty="0">
                <a:solidFill>
                  <a:schemeClr val="tx2"/>
                </a:solidFill>
              </a:rPr>
              <a:t>               </a:t>
            </a:r>
            <a:r>
              <a:rPr lang="de-DE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|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solidFill>
                  <a:schemeClr val="tx2"/>
                </a:solidFill>
              </a:rPr>
              <a:t>              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║</a:t>
            </a:r>
            <a:r>
              <a:rPr lang="ru-RU" altLang="ru-RU" sz="2400" b="1" dirty="0">
                <a:solidFill>
                  <a:schemeClr val="tx2"/>
                </a:solidFill>
              </a:rPr>
              <a:t>     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de-DE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|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solidFill>
                  <a:schemeClr val="tx2"/>
                </a:solidFill>
              </a:rPr>
              <a:t>              </a:t>
            </a:r>
            <a:r>
              <a:rPr lang="en-US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║</a:t>
            </a:r>
            <a:endParaRPr lang="ru-RU" altLang="ru-RU" sz="2400" b="1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sz="2400" b="1" dirty="0">
                <a:solidFill>
                  <a:schemeClr val="tx2"/>
                </a:solidFill>
              </a:rPr>
              <a:t>       </a:t>
            </a:r>
            <a:r>
              <a:rPr lang="de-DE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…– N – CH – C –  N – CH – C – … + H</a:t>
            </a:r>
            <a:r>
              <a:rPr lang="de-DE" altLang="ru-RU" sz="2400" b="1" baseline="-30000" dirty="0">
                <a:solidFill>
                  <a:schemeClr val="tx2"/>
                </a:solidFill>
                <a:cs typeface="Times New Roman" panose="02020603050405020304" pitchFamily="18" charset="0"/>
              </a:rPr>
              <a:t>2</a:t>
            </a:r>
            <a:r>
              <a:rPr lang="de-DE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O</a:t>
            </a:r>
            <a:endParaRPr lang="ru-RU" altLang="ru-RU" sz="2400" b="1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sz="2400" b="1" dirty="0">
                <a:solidFill>
                  <a:schemeClr val="tx2"/>
                </a:solidFill>
              </a:rPr>
              <a:t>  </a:t>
            </a:r>
            <a:r>
              <a:rPr lang="de-DE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        </a:t>
            </a:r>
            <a:r>
              <a:rPr lang="ru-RU" altLang="ru-RU" sz="2400" b="1" dirty="0">
                <a:solidFill>
                  <a:schemeClr val="tx2"/>
                </a:solidFill>
              </a:rPr>
              <a:t>            </a:t>
            </a:r>
            <a:r>
              <a:rPr lang="de-DE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|                </a:t>
            </a:r>
            <a:r>
              <a:rPr lang="ru-RU" altLang="ru-RU" sz="2400" b="1" dirty="0">
                <a:solidFill>
                  <a:schemeClr val="tx2"/>
                </a:solidFill>
              </a:rPr>
              <a:t> </a:t>
            </a:r>
            <a:r>
              <a:rPr lang="de-DE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       |                                                 </a:t>
            </a:r>
            <a:endParaRPr lang="ru-RU" altLang="ru-RU" sz="2400" b="1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de-DE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      </a:t>
            </a:r>
            <a:r>
              <a:rPr lang="ru-RU" altLang="ru-RU" sz="2400" b="1" dirty="0">
                <a:solidFill>
                  <a:schemeClr val="tx2"/>
                </a:solidFill>
              </a:rPr>
              <a:t>         </a:t>
            </a:r>
            <a:r>
              <a:rPr lang="de-DE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    </a:t>
            </a:r>
            <a:r>
              <a:rPr lang="ru-RU" altLang="ru-RU" sz="2400" b="1" dirty="0">
                <a:solidFill>
                  <a:schemeClr val="tx2"/>
                </a:solidFill>
              </a:rPr>
              <a:t>  </a:t>
            </a:r>
            <a:r>
              <a:rPr lang="de-DE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 R	   </a:t>
            </a:r>
            <a:r>
              <a:rPr lang="ru-RU" altLang="ru-RU" sz="2400" b="1" dirty="0">
                <a:solidFill>
                  <a:schemeClr val="tx2"/>
                </a:solidFill>
              </a:rPr>
              <a:t> </a:t>
            </a:r>
            <a:r>
              <a:rPr lang="de-DE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      </a:t>
            </a:r>
            <a:r>
              <a:rPr lang="ru-RU" altLang="ru-RU" sz="2400" b="1" dirty="0">
                <a:solidFill>
                  <a:schemeClr val="tx2"/>
                </a:solidFill>
              </a:rPr>
              <a:t> </a:t>
            </a:r>
            <a:r>
              <a:rPr lang="de-DE" altLang="ru-RU" sz="2400" b="1" dirty="0">
                <a:solidFill>
                  <a:schemeClr val="tx2"/>
                </a:solidFill>
                <a:cs typeface="Times New Roman" panose="02020603050405020304" pitchFamily="18" charset="0"/>
              </a:rPr>
              <a:t>R</a:t>
            </a:r>
            <a:r>
              <a:rPr lang="de-DE" altLang="ru-RU" sz="2400" b="1" baseline="-30000" dirty="0">
                <a:solidFill>
                  <a:schemeClr val="tx2"/>
                </a:solidFill>
                <a:cs typeface="Times New Roman" panose="02020603050405020304" pitchFamily="18" charset="0"/>
              </a:rPr>
              <a:t>1</a:t>
            </a:r>
            <a:endParaRPr lang="ru-RU" altLang="ru-RU" sz="2400" b="1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de-DE" altLang="ru-RU" sz="2400" b="1" dirty="0">
                <a:solidFill>
                  <a:srgbClr val="800000"/>
                </a:solidFill>
                <a:cs typeface="Times New Roman" panose="02020603050405020304" pitchFamily="18" charset="0"/>
              </a:rPr>
              <a:t>             </a:t>
            </a:r>
            <a:r>
              <a:rPr lang="ru-RU" altLang="ru-RU" sz="2400" b="1" dirty="0">
                <a:solidFill>
                  <a:srgbClr val="800000"/>
                </a:solidFill>
              </a:rPr>
              <a:t>       </a:t>
            </a:r>
            <a:r>
              <a:rPr lang="de-DE" altLang="ru-RU" sz="2400" b="1" dirty="0">
                <a:solidFill>
                  <a:srgbClr val="8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solidFill>
                  <a:srgbClr val="800000"/>
                </a:solidFill>
                <a:cs typeface="Times New Roman" panose="02020603050405020304" pitchFamily="18" charset="0"/>
              </a:rPr>
              <a:t>полипептид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sz="2000" b="1" dirty="0">
                <a:solidFill>
                  <a:srgbClr val="800000"/>
                </a:solidFill>
              </a:rPr>
              <a:t> </a:t>
            </a:r>
            <a:r>
              <a:rPr lang="ru-RU" altLang="ru-RU" sz="2800" b="1" dirty="0">
                <a:solidFill>
                  <a:srgbClr val="800000"/>
                </a:solidFill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ru-RU" altLang="ru-RU" sz="2800" b="1" dirty="0">
              <a:solidFill>
                <a:srgbClr val="800000"/>
              </a:solidFill>
            </a:endParaRPr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>
            <a:off x="9067800" y="1752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>
            <a:off x="1676400" y="4191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173" name="Picture 16" descr="Рисунок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725" y="3284538"/>
            <a:ext cx="130810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AutoShape 17"/>
          <p:cNvSpPr>
            <a:spLocks/>
          </p:cNvSpPr>
          <p:nvPr/>
        </p:nvSpPr>
        <p:spPr bwMode="auto">
          <a:xfrm>
            <a:off x="1919289" y="1628775"/>
            <a:ext cx="288925" cy="431800"/>
          </a:xfrm>
          <a:prstGeom prst="rightBracket">
            <a:avLst>
              <a:gd name="adj" fmla="val 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175" name="AutoShape 18"/>
          <p:cNvSpPr>
            <a:spLocks/>
          </p:cNvSpPr>
          <p:nvPr/>
        </p:nvSpPr>
        <p:spPr bwMode="auto">
          <a:xfrm flipH="1">
            <a:off x="8472489" y="1628775"/>
            <a:ext cx="503237" cy="431800"/>
          </a:xfrm>
          <a:prstGeom prst="rightBracket">
            <a:avLst>
              <a:gd name="adj" fmla="val 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grpSp>
        <p:nvGrpSpPr>
          <p:cNvPr id="7176" name="Group 21"/>
          <p:cNvGrpSpPr>
            <a:grpSpLocks/>
          </p:cNvGrpSpPr>
          <p:nvPr/>
        </p:nvGrpSpPr>
        <p:grpSpPr bwMode="auto">
          <a:xfrm>
            <a:off x="4656138" y="1628775"/>
            <a:ext cx="1655762" cy="431800"/>
            <a:chOff x="249" y="3929"/>
            <a:chExt cx="1316" cy="272"/>
          </a:xfrm>
        </p:grpSpPr>
        <p:sp>
          <p:nvSpPr>
            <p:cNvPr id="7177" name="AutoShape 19"/>
            <p:cNvSpPr>
              <a:spLocks noChangeArrowheads="1"/>
            </p:cNvSpPr>
            <p:nvPr/>
          </p:nvSpPr>
          <p:spPr bwMode="auto">
            <a:xfrm>
              <a:off x="249" y="3929"/>
              <a:ext cx="1316" cy="272"/>
            </a:xfrm>
            <a:prstGeom prst="bracketPair">
              <a:avLst>
                <a:gd name="adj" fmla="val 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7178" name="AutoShape 20"/>
            <p:cNvSpPr>
              <a:spLocks noChangeArrowheads="1"/>
            </p:cNvSpPr>
            <p:nvPr/>
          </p:nvSpPr>
          <p:spPr bwMode="auto">
            <a:xfrm rot="5400000">
              <a:off x="771" y="3407"/>
              <a:ext cx="272" cy="1316"/>
            </a:xfrm>
            <a:prstGeom prst="bracketPair">
              <a:avLst>
                <a:gd name="adj" fmla="val 283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224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ic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1"/>
            <a:ext cx="9144000" cy="6867525"/>
          </a:xfrm>
          <a:noFill/>
          <a:ln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869113" y="44450"/>
            <a:ext cx="33309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Образование полипептидов</a:t>
            </a:r>
          </a:p>
        </p:txBody>
      </p:sp>
      <p:pic>
        <p:nvPicPr>
          <p:cNvPr id="9220" name="Picture 4" descr="731px-Peptidformationb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4614" y="639764"/>
            <a:ext cx="6962775" cy="5705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2833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576</Words>
  <Application>Microsoft Office PowerPoint</Application>
  <PresentationFormat>Широкоэкранный</PresentationFormat>
  <Paragraphs>148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Garamond</vt:lpstr>
      <vt:lpstr>Impact</vt:lpstr>
      <vt:lpstr>Times New Roman</vt:lpstr>
      <vt:lpstr>Wingdings</vt:lpstr>
      <vt:lpstr>Тема Office</vt:lpstr>
      <vt:lpstr>Оформление по умолчанию</vt:lpstr>
      <vt:lpstr>Image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Б/ц кристаллические вещества, температура плавления &gt; 2000, растворимы, сладкие, горькие, безвкусные (от состава радикала)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лабораторный  </vt:lpstr>
      <vt:lpstr>Презентация PowerPoint</vt:lpstr>
      <vt:lpstr>Применение аминокислот</vt:lpstr>
      <vt:lpstr>На этом уроке вы узнали, что:</vt:lpstr>
      <vt:lpstr>Задание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</dc:creator>
  <cp:lastModifiedBy>Home</cp:lastModifiedBy>
  <cp:revision>6</cp:revision>
  <dcterms:created xsi:type="dcterms:W3CDTF">2018-04-11T04:51:02Z</dcterms:created>
  <dcterms:modified xsi:type="dcterms:W3CDTF">2020-04-11T17:57:36Z</dcterms:modified>
</cp:coreProperties>
</file>