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09" r:id="rId3"/>
    <p:sldId id="375" r:id="rId4"/>
    <p:sldId id="410" r:id="rId5"/>
    <p:sldId id="369" r:id="rId6"/>
    <p:sldId id="378" r:id="rId7"/>
    <p:sldId id="454" r:id="rId8"/>
    <p:sldId id="456" r:id="rId9"/>
    <p:sldId id="475" r:id="rId10"/>
    <p:sldId id="480" r:id="rId11"/>
    <p:sldId id="455" r:id="rId12"/>
    <p:sldId id="476" r:id="rId13"/>
    <p:sldId id="477" r:id="rId14"/>
    <p:sldId id="478" r:id="rId15"/>
    <p:sldId id="457" r:id="rId16"/>
    <p:sldId id="459" r:id="rId17"/>
    <p:sldId id="460" r:id="rId18"/>
    <p:sldId id="461" r:id="rId19"/>
    <p:sldId id="462" r:id="rId20"/>
    <p:sldId id="463" r:id="rId21"/>
    <p:sldId id="500" r:id="rId22"/>
    <p:sldId id="499" r:id="rId23"/>
    <p:sldId id="464" r:id="rId24"/>
    <p:sldId id="465" r:id="rId25"/>
    <p:sldId id="466" r:id="rId26"/>
    <p:sldId id="467" r:id="rId27"/>
    <p:sldId id="468" r:id="rId28"/>
    <p:sldId id="469" r:id="rId29"/>
    <p:sldId id="470" r:id="rId30"/>
    <p:sldId id="471" r:id="rId31"/>
    <p:sldId id="472" r:id="rId32"/>
    <p:sldId id="473" r:id="rId33"/>
    <p:sldId id="501" r:id="rId34"/>
    <p:sldId id="502" r:id="rId35"/>
    <p:sldId id="505" r:id="rId36"/>
    <p:sldId id="443" r:id="rId37"/>
    <p:sldId id="444" r:id="rId38"/>
    <p:sldId id="445" r:id="rId39"/>
    <p:sldId id="381" r:id="rId40"/>
    <p:sldId id="382" r:id="rId41"/>
    <p:sldId id="436" r:id="rId42"/>
    <p:sldId id="398" r:id="rId43"/>
    <p:sldId id="383" r:id="rId44"/>
    <p:sldId id="384" r:id="rId45"/>
    <p:sldId id="474" r:id="rId46"/>
    <p:sldId id="448" r:id="rId47"/>
    <p:sldId id="413" r:id="rId48"/>
    <p:sldId id="453" r:id="rId49"/>
    <p:sldId id="450" r:id="rId50"/>
    <p:sldId id="506" r:id="rId51"/>
    <p:sldId id="422" r:id="rId52"/>
    <p:sldId id="423" r:id="rId53"/>
    <p:sldId id="385" r:id="rId54"/>
    <p:sldId id="386" r:id="rId55"/>
    <p:sldId id="387" r:id="rId56"/>
    <p:sldId id="425" r:id="rId57"/>
    <p:sldId id="429" r:id="rId58"/>
    <p:sldId id="441" r:id="rId59"/>
    <p:sldId id="481" r:id="rId60"/>
    <p:sldId id="482" r:id="rId61"/>
    <p:sldId id="483" r:id="rId62"/>
    <p:sldId id="484" r:id="rId63"/>
    <p:sldId id="498" r:id="rId64"/>
    <p:sldId id="486" r:id="rId65"/>
    <p:sldId id="485" r:id="rId66"/>
    <p:sldId id="487" r:id="rId67"/>
    <p:sldId id="488" r:id="rId68"/>
    <p:sldId id="489" r:id="rId69"/>
    <p:sldId id="491" r:id="rId70"/>
    <p:sldId id="493" r:id="rId71"/>
    <p:sldId id="494" r:id="rId72"/>
    <p:sldId id="495" r:id="rId73"/>
    <p:sldId id="496" r:id="rId74"/>
    <p:sldId id="497" r:id="rId75"/>
    <p:sldId id="434" r:id="rId7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24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25D0-97B2-4AD6-A281-5FC03E8F08E7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F9FD-FDB8-4657-9EC3-8FB0DD52DC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087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25D0-97B2-4AD6-A281-5FC03E8F08E7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F9FD-FDB8-4657-9EC3-8FB0DD52DC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858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25D0-97B2-4AD6-A281-5FC03E8F08E7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F9FD-FDB8-4657-9EC3-8FB0DD52DC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71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25D0-97B2-4AD6-A281-5FC03E8F08E7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F9FD-FDB8-4657-9EC3-8FB0DD52DC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030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25D0-97B2-4AD6-A281-5FC03E8F08E7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F9FD-FDB8-4657-9EC3-8FB0DD52DC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51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25D0-97B2-4AD6-A281-5FC03E8F08E7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F9FD-FDB8-4657-9EC3-8FB0DD52DC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470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25D0-97B2-4AD6-A281-5FC03E8F08E7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F9FD-FDB8-4657-9EC3-8FB0DD52DC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170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25D0-97B2-4AD6-A281-5FC03E8F08E7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F9FD-FDB8-4657-9EC3-8FB0DD52DC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311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25D0-97B2-4AD6-A281-5FC03E8F08E7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F9FD-FDB8-4657-9EC3-8FB0DD52DC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293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25D0-97B2-4AD6-A281-5FC03E8F08E7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F9FD-FDB8-4657-9EC3-8FB0DD52DC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55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25D0-97B2-4AD6-A281-5FC03E8F08E7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F9FD-FDB8-4657-9EC3-8FB0DD52DC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70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B25D0-97B2-4AD6-A281-5FC03E8F08E7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8F9FD-FDB8-4657-9EC3-8FB0DD52DC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325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ips.ligazakon.net/document/view/t172145?ed=2024_08_16&amp;an=150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644073" y="240145"/>
            <a:ext cx="10058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6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Атестація </a:t>
            </a:r>
            <a:r>
              <a:rPr lang="uk-UA" sz="6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педагогічних </a:t>
            </a:r>
            <a:r>
              <a:rPr lang="uk-UA" sz="6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працівників: нормативно- правовий аспект</a:t>
            </a:r>
          </a:p>
          <a:p>
            <a:pPr algn="ctr"/>
            <a:endParaRPr lang="uk-UA" sz="5400" dirty="0" smtClean="0">
              <a:latin typeface="Times New Roman" panose="02020603050405020304" pitchFamily="18" charset="0"/>
            </a:endParaRPr>
          </a:p>
          <a:p>
            <a:pPr algn="ctr"/>
            <a:endParaRPr lang="uk-UA" sz="5400" dirty="0">
              <a:latin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1856" y="3463635"/>
            <a:ext cx="5033818" cy="250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290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0" y="0"/>
          <a:ext cx="12150436" cy="6330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50436">
                  <a:extLst>
                    <a:ext uri="{9D8B030D-6E8A-4147-A177-3AD203B41FA5}">
                      <a16:colId xmlns:a16="http://schemas.microsoft.com/office/drawing/2014/main" val="628042997"/>
                    </a:ext>
                  </a:extLst>
                </a:gridCol>
              </a:tblGrid>
              <a:tr h="498764">
                <a:tc>
                  <a:txBody>
                    <a:bodyPr/>
                    <a:lstStyle/>
                    <a:p>
                      <a:pPr marL="514350" marR="0" lvl="0" indent="-5143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romanUcPeriod"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Загальні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положення</a:t>
                      </a:r>
                      <a:endParaRPr kumimoji="0" lang="uk-UA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552780"/>
                  </a:ext>
                </a:extLst>
              </a:tr>
              <a:tr h="13670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8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3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7.</a:t>
                      </a: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3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Час </a:t>
                      </a:r>
                      <a:r>
                        <a:rPr lang="ru-RU" sz="37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перебування</a:t>
                      </a:r>
                      <a:r>
                        <a:rPr lang="ru-RU" sz="3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7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педагогічного</a:t>
                      </a:r>
                      <a:r>
                        <a:rPr lang="ru-RU" sz="3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7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працівника</a:t>
                      </a:r>
                      <a:r>
                        <a:rPr lang="ru-RU" sz="3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7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37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соціальних</a:t>
                      </a:r>
                      <a:r>
                        <a:rPr lang="ru-RU" sz="37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7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відпустках</a:t>
                      </a:r>
                      <a:r>
                        <a:rPr lang="ru-RU" sz="3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3700" b="1" i="1" dirty="0" err="1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відпустках</a:t>
                      </a:r>
                      <a:r>
                        <a:rPr lang="ru-RU" sz="3700" b="1" i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без </a:t>
                      </a:r>
                      <a:r>
                        <a:rPr lang="ru-RU" sz="3700" b="1" i="1" dirty="0" err="1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збереження</a:t>
                      </a:r>
                      <a:r>
                        <a:rPr lang="ru-RU" sz="3700" b="1" i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700" b="1" i="1" dirty="0" err="1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заробітної</a:t>
                      </a:r>
                      <a:r>
                        <a:rPr lang="ru-RU" sz="3700" b="1" i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плати </a:t>
                      </a:r>
                      <a:r>
                        <a:rPr lang="ru-RU" sz="3700" b="1" i="1" dirty="0" err="1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тривалістю</a:t>
                      </a:r>
                      <a:r>
                        <a:rPr lang="ru-RU" sz="3700" b="1" i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700" b="1" i="1" dirty="0" err="1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понад</a:t>
                      </a:r>
                      <a:r>
                        <a:rPr lang="ru-RU" sz="3700" b="1" i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ru-RU" sz="3700" b="1" i="1" dirty="0" err="1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рік</a:t>
                      </a:r>
                      <a:r>
                        <a:rPr lang="ru-RU" sz="3700" b="1" i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на </a:t>
                      </a:r>
                      <a:r>
                        <a:rPr lang="ru-RU" sz="3700" b="1" i="1" dirty="0" err="1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обліку</a:t>
                      </a:r>
                      <a:r>
                        <a:rPr lang="ru-RU" sz="3700" b="1" i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3700" b="1" i="1" dirty="0" err="1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службі</a:t>
                      </a:r>
                      <a:r>
                        <a:rPr lang="ru-RU" sz="3700" b="1" i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700" b="1" i="1" dirty="0" err="1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зайнятості</a:t>
                      </a:r>
                      <a:r>
                        <a:rPr lang="ru-RU" sz="3700" b="1" i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в </a:t>
                      </a:r>
                      <a:r>
                        <a:rPr lang="ru-RU" sz="3700" b="1" i="1" dirty="0" err="1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інших</a:t>
                      </a:r>
                      <a:r>
                        <a:rPr lang="ru-RU" sz="3700" b="1" i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700" b="1" i="1" dirty="0" err="1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випадках</a:t>
                      </a:r>
                      <a:r>
                        <a:rPr lang="ru-RU" sz="37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3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</a:t>
                      </a:r>
                      <a:r>
                        <a:rPr lang="ru-RU" sz="37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700" b="1" i="1" dirty="0" err="1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переривається</a:t>
                      </a:r>
                      <a:r>
                        <a:rPr lang="ru-RU" sz="3700" b="1" i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700" b="1" i="1" dirty="0" err="1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трудова</a:t>
                      </a:r>
                      <a:r>
                        <a:rPr lang="ru-RU" sz="3700" b="1" i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700" b="1" i="1" dirty="0" err="1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діяльність</a:t>
                      </a:r>
                      <a:r>
                        <a:rPr lang="ru-RU" sz="3700" b="1" i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3700" b="1" i="1" dirty="0" err="1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увільнення</a:t>
                      </a:r>
                      <a:r>
                        <a:rPr lang="ru-RU" sz="3700" b="1" i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700" b="1" i="1" dirty="0" err="1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працівника</a:t>
                      </a:r>
                      <a:r>
                        <a:rPr lang="ru-RU" sz="3700" b="1" i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від </a:t>
                      </a:r>
                      <a:r>
                        <a:rPr lang="ru-RU" sz="3700" b="1" i="1" dirty="0" err="1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виконання</a:t>
                      </a:r>
                      <a:r>
                        <a:rPr lang="ru-RU" sz="3700" b="1" i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700" b="1" i="1" dirty="0" err="1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обов'язків</a:t>
                      </a:r>
                      <a:r>
                        <a:rPr lang="ru-RU" sz="37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3700" b="1" i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 </a:t>
                      </a:r>
                      <a:r>
                        <a:rPr lang="ru-RU" sz="3700" b="1" i="1" dirty="0" err="1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зв'язку</a:t>
                      </a:r>
                      <a:r>
                        <a:rPr lang="ru-RU" sz="3700" b="1" i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3700" b="1" i="1" dirty="0" err="1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мобілізацією</a:t>
                      </a:r>
                      <a:r>
                        <a:rPr lang="ru-RU" sz="37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37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 </a:t>
                      </a:r>
                      <a:r>
                        <a:rPr lang="ru-RU" sz="37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також</a:t>
                      </a:r>
                      <a:r>
                        <a:rPr lang="ru-RU" sz="3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7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період</a:t>
                      </a:r>
                      <a:r>
                        <a:rPr lang="ru-RU" sz="3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37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37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який</a:t>
                      </a:r>
                      <a:r>
                        <a:rPr lang="ru-RU" sz="37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переноситься </a:t>
                      </a:r>
                      <a:r>
                        <a:rPr lang="ru-RU" sz="37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атестація</a:t>
                      </a:r>
                      <a:r>
                        <a:rPr lang="ru-RU" sz="37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7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</a:t>
                      </a:r>
                      <a:r>
                        <a:rPr lang="ru-RU" sz="3700" b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міжатестаційного</a:t>
                      </a:r>
                      <a:r>
                        <a:rPr lang="ru-RU" sz="37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700" b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періоду</a:t>
                      </a:r>
                      <a:r>
                        <a:rPr lang="ru-RU" sz="37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не </a:t>
                      </a:r>
                      <a:r>
                        <a:rPr lang="ru-RU" sz="3700" b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зараховуються</a:t>
                      </a:r>
                      <a:r>
                        <a:rPr lang="ru-RU" sz="37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58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4210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286" y="138793"/>
            <a:ext cx="11846378" cy="6647626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lvl="0" algn="ctr" defTabSz="457200">
              <a:defRPr/>
            </a:pPr>
            <a:r>
              <a:rPr lang="uk-UA" sz="2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2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Позачергова атестація</a:t>
            </a:r>
          </a:p>
          <a:p>
            <a:pPr lvl="0" algn="just" defTabSz="457200">
              <a:defRPr/>
            </a:pPr>
            <a:r>
              <a:rPr lang="ru-RU" sz="2500" b="1" i="1" dirty="0" smtClean="0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5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Абзаци </a:t>
            </a:r>
            <a:r>
              <a:rPr lang="uk-UA" sz="25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1,2 пункту 5</a:t>
            </a:r>
          </a:p>
          <a:p>
            <a:pPr lvl="0" algn="just" defTabSz="457200">
              <a:defRPr/>
            </a:pPr>
            <a:r>
              <a:rPr lang="ru-RU" sz="2500" dirty="0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5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Позачергова</a:t>
            </a:r>
            <a:r>
              <a:rPr lang="ru-RU" sz="25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атестація</a:t>
            </a:r>
            <a:r>
              <a:rPr lang="ru-RU" sz="25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проводиться </a:t>
            </a:r>
            <a:r>
              <a:rPr lang="ru-RU" sz="25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5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ініціативою</a:t>
            </a:r>
            <a:r>
              <a:rPr lang="ru-RU" sz="25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sz="25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sz="25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5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sz="25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sz="25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5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5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defTabSz="457200">
              <a:defRPr/>
            </a:pPr>
            <a:endParaRPr lang="ru-RU" sz="1000" dirty="0">
              <a:solidFill>
                <a:srgbClr val="BD582C">
                  <a:lumMod val="50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457200">
              <a:defRPr/>
            </a:pPr>
            <a:r>
              <a:rPr lang="ru-RU" sz="25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5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5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ініціативою</a:t>
            </a:r>
            <a:r>
              <a:rPr lang="ru-RU" sz="25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sz="25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sz="25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5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проводиться </a:t>
            </a:r>
            <a:r>
              <a:rPr lang="ru-RU" sz="25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позачергова</a:t>
            </a:r>
            <a:r>
              <a:rPr lang="ru-RU" sz="25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атестація</a:t>
            </a:r>
            <a:r>
              <a:rPr lang="ru-RU" sz="25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sz="25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sz="25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5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25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sz="25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підстав</a:t>
            </a:r>
            <a:r>
              <a:rPr lang="ru-RU" sz="25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5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свідчать</a:t>
            </a:r>
            <a:r>
              <a:rPr lang="ru-RU" sz="25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5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sz="25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5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5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sz="25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5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5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25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результатами </a:t>
            </a:r>
            <a:r>
              <a:rPr lang="ru-RU" sz="25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5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5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ним </a:t>
            </a:r>
            <a:r>
              <a:rPr lang="ru-RU" sz="25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посадових</a:t>
            </a:r>
            <a:r>
              <a:rPr lang="ru-RU" sz="25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обов'язків</a:t>
            </a:r>
            <a:r>
              <a:rPr lang="ru-RU" sz="25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передбачених</a:t>
            </a:r>
            <a:r>
              <a:rPr lang="ru-RU" sz="25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посадовою</a:t>
            </a:r>
            <a:r>
              <a:rPr lang="ru-RU" sz="25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інструкцією</a:t>
            </a:r>
            <a:r>
              <a:rPr lang="ru-RU" sz="25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uk-UA" sz="1000" b="1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5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Пункт 7.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5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Міжатестаційний</a:t>
            </a:r>
            <a:r>
              <a:rPr lang="ru-RU" sz="25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25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5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5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5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меншим</a:t>
            </a:r>
            <a:r>
              <a:rPr lang="ru-RU" sz="25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5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роки</a:t>
            </a:r>
            <a:r>
              <a:rPr lang="ru-RU" sz="25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5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випадків</a:t>
            </a:r>
            <a:r>
              <a:rPr lang="ru-RU" sz="25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5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позачергової</a:t>
            </a:r>
            <a:r>
              <a:rPr lang="ru-RU" sz="25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атестації</a:t>
            </a:r>
            <a:r>
              <a:rPr lang="ru-RU" sz="25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5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ініціативою</a:t>
            </a:r>
            <a:r>
              <a:rPr lang="ru-RU" sz="25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sz="25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sz="25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позачергової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передбачених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абзацами другим та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третім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пункту 5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розділу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засновник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уповноважена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особа)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закладу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10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поточного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року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подає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список таких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атестаційної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701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570843"/>
              </p:ext>
            </p:extLst>
          </p:nvPr>
        </p:nvGraphicFramePr>
        <p:xfrm>
          <a:off x="302079" y="253093"/>
          <a:ext cx="11552464" cy="6337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2464">
                  <a:extLst>
                    <a:ext uri="{9D8B030D-6E8A-4147-A177-3AD203B41FA5}">
                      <a16:colId xmlns:a16="http://schemas.microsoft.com/office/drawing/2014/main" val="628042997"/>
                    </a:ext>
                  </a:extLst>
                </a:gridCol>
              </a:tblGrid>
              <a:tr h="47297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ІІІ. Порядок проведення атестації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552780"/>
                  </a:ext>
                </a:extLst>
              </a:tr>
              <a:tr h="58543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800" b="1" i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Позачергова</a:t>
                      </a:r>
                      <a:r>
                        <a:rPr lang="uk-UA" sz="2800" b="1" i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атестація</a:t>
                      </a:r>
                      <a:endParaRPr lang="uk-UA" sz="2800" b="1" i="1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2.</a:t>
                      </a:r>
                      <a:endParaRPr lang="ru-RU" sz="2800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Для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проведення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позачергової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атестації</a:t>
                      </a:r>
                      <a:r>
                        <a:rPr lang="ru-RU" sz="28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ru-RU" sz="28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ініціативою</a:t>
                      </a:r>
                      <a:r>
                        <a:rPr lang="ru-RU" sz="28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педагогічного</a:t>
                      </a:r>
                      <a:r>
                        <a:rPr lang="ru-RU" sz="28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працівника</a:t>
                      </a:r>
                      <a:r>
                        <a:rPr lang="ru-RU" sz="28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ним до 20 </a:t>
                      </a:r>
                      <a:r>
                        <a:rPr lang="ru-RU" sz="28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грудня</a:t>
                      </a:r>
                      <a:r>
                        <a:rPr lang="ru-RU" sz="28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подається</a:t>
                      </a:r>
                      <a:r>
                        <a:rPr lang="ru-RU" sz="28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28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атестаційної</a:t>
                      </a:r>
                      <a:r>
                        <a:rPr lang="ru-RU" sz="28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комісії</a:t>
                      </a:r>
                      <a:r>
                        <a:rPr lang="ru-RU" sz="28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заява</a:t>
                      </a:r>
                      <a:r>
                        <a:rPr lang="ru-RU" sz="28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паперовій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електронній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формі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на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електронну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пошту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засобами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інформаційно-комунікаційних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систем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особисто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шляхом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надсилання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поштову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адресу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згідно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рішенням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суб'єкта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створення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атестаційної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комісії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за формою,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наведеною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додатку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 до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цього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Положення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8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Атестаційна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комісія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затверджує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окремий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список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педагогічних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працівників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підлягають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позачерговій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атестації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8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визначає</a:t>
                      </a:r>
                      <a:r>
                        <a:rPr lang="ru-RU" sz="2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строки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проведення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їх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атестації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8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подання</a:t>
                      </a:r>
                      <a:r>
                        <a:rPr lang="ru-RU" sz="2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ними </a:t>
                      </a:r>
                      <a:r>
                        <a:rPr lang="ru-RU" sz="28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документів</a:t>
                      </a:r>
                      <a:r>
                        <a:rPr lang="ru-RU" sz="2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 в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разі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потреби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може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внести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зміни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графіка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своїх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засідань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800" b="1" i="1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58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421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223242"/>
              </p:ext>
            </p:extLst>
          </p:nvPr>
        </p:nvGraphicFramePr>
        <p:xfrm>
          <a:off x="285749" y="547007"/>
          <a:ext cx="11634108" cy="5807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4108">
                  <a:extLst>
                    <a:ext uri="{9D8B030D-6E8A-4147-A177-3AD203B41FA5}">
                      <a16:colId xmlns:a16="http://schemas.microsoft.com/office/drawing/2014/main" val="628042997"/>
                    </a:ext>
                  </a:extLst>
                </a:gridCol>
              </a:tblGrid>
              <a:tr h="27468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552780"/>
                  </a:ext>
                </a:extLst>
              </a:tr>
              <a:tr h="55329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58697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455" y="1025236"/>
            <a:ext cx="10781290" cy="351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948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976050"/>
              </p:ext>
            </p:extLst>
          </p:nvPr>
        </p:nvGraphicFramePr>
        <p:xfrm>
          <a:off x="449036" y="105030"/>
          <a:ext cx="11364684" cy="6668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4684">
                  <a:extLst>
                    <a:ext uri="{9D8B030D-6E8A-4147-A177-3AD203B41FA5}">
                      <a16:colId xmlns:a16="http://schemas.microsoft.com/office/drawing/2014/main" val="6280429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552780"/>
                  </a:ext>
                </a:extLst>
              </a:tr>
              <a:tr h="64467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Прошу провести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позачергову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атестацію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 20__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році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для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присвоєння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зниження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позбавлення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):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Кваліфікаційної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категорії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_______________________________________________________________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Педагогічного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звання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__________________________________________________________________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Педагогічного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 ____________________________________________________________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                                                                                                (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прізвище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ім'я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по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батькові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(за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наявності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Повідомляю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такі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дані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_______________________________________________________________________________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                                                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(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відповідно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до </a:t>
                      </a:r>
                      <a:r>
                        <a:rPr lang="ru-RU" sz="1200" u="none" strike="noStrike" dirty="0" err="1">
                          <a:solidFill>
                            <a:srgbClr val="00ADF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частини</a:t>
                      </a:r>
                      <a:r>
                        <a:rPr lang="ru-RU" sz="1200" u="none" strike="noStrike" dirty="0">
                          <a:solidFill>
                            <a:srgbClr val="00ADF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 </a:t>
                      </a:r>
                      <a:r>
                        <a:rPr lang="ru-RU" sz="1200" u="none" strike="noStrike" dirty="0" err="1">
                          <a:solidFill>
                            <a:srgbClr val="00ADF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першої</a:t>
                      </a:r>
                      <a:r>
                        <a:rPr lang="ru-RU" sz="1200" u="none" strike="noStrike" dirty="0">
                          <a:solidFill>
                            <a:srgbClr val="00ADF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 </a:t>
                      </a:r>
                      <a:r>
                        <a:rPr lang="ru-RU" sz="1200" u="none" strike="noStrike" dirty="0" err="1">
                          <a:solidFill>
                            <a:srgbClr val="00ADF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статті</a:t>
                      </a:r>
                      <a:r>
                        <a:rPr lang="ru-RU" sz="1200" u="none" strike="noStrike" dirty="0">
                          <a:solidFill>
                            <a:srgbClr val="00ADF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 10 Закону </a:t>
                      </a:r>
                      <a:r>
                        <a:rPr lang="ru-RU" sz="1200" u="none" strike="noStrike" dirty="0" err="1">
                          <a:solidFill>
                            <a:srgbClr val="00ADF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України</a:t>
                      </a:r>
                      <a:r>
                        <a:rPr lang="ru-RU" sz="1200" u="none" strike="noStrike" dirty="0">
                          <a:solidFill>
                            <a:srgbClr val="00ADF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 "Про </a:t>
                      </a:r>
                      <a:r>
                        <a:rPr lang="ru-RU" sz="1200" u="none" strike="noStrike" dirty="0" err="1">
                          <a:solidFill>
                            <a:srgbClr val="00ADF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освіту</a:t>
                      </a:r>
                      <a:r>
                        <a:rPr lang="ru-RU" sz="1200" u="none" strike="noStrike" dirty="0">
                          <a:solidFill>
                            <a:srgbClr val="00ADF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"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Ступінь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освітньо-кваліфікаційний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рівень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вищої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___________________________________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                                                                        (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молодший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спеціаліст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бакалавр,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спеціаліст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магістр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Освітньо-науковий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освітньо-творчий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науковий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ступінь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(у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наявності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Вчене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звання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(у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наявності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__________________________________________________________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Найменування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закладу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який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видав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документ про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освіту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_______________________________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Спеціальність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зазначена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дипломі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_______________________________________________________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Кваліфікація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зазначена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дипломі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додатку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нього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_______________________________________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 посадах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педагогічних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працівників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_________________________________________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Підвищення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кваліфікації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___________________________________________________________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найменування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закладу (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закладів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у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якому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яких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педагогічний</a:t>
                      </a:r>
                      <a:r>
                        <a:rPr lang="ru-RU" sz="10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підвищував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кваліфікацію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кредитів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ЄКТС)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проходження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попередньої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атестації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______________________________________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Посада, за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якою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атестується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(яку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займає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педагогічний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_____________________________________________________________________________________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Навчальний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предмет (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інтегрований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курс,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дисципліна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тощо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який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викладає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педагогічний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____________________________________________________________________________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Підстави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для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позачергової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атестації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_____________________________________________________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58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966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286" y="138793"/>
            <a:ext cx="11846378" cy="6524863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lvl="0" algn="ctr" defTabSz="457200">
              <a:defRPr/>
            </a:pP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Позачергова атестація</a:t>
            </a:r>
          </a:p>
          <a:p>
            <a:pPr lvl="0" algn="just" defTabSz="457200">
              <a:defRPr/>
            </a:pPr>
            <a:r>
              <a:rPr lang="ru-RU" sz="2800" b="1" i="1" dirty="0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Пункт 6.</a:t>
            </a:r>
          </a:p>
          <a:p>
            <a:pPr lvl="0" algn="just" defTabSz="457200">
              <a:defRPr/>
            </a:pP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Позачергова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атестація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ініціативою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проводитися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освітній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стаж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посадах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відповідає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вимогам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визначеним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пунктах 8, 9 </a:t>
            </a:r>
            <a:r>
              <a:rPr lang="ru-RU" sz="32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розділу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однієї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таких умов:</a:t>
            </a:r>
          </a:p>
          <a:p>
            <a:pPr lvl="0" algn="just" defTabSz="457200">
              <a:defRPr/>
            </a:pPr>
            <a:endParaRPr lang="ru-RU" sz="1000" b="1" i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457200">
              <a:defRPr/>
            </a:pPr>
            <a:r>
              <a:rPr lang="ru-RU" sz="32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визнання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переможцем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лауреатом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фінальних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етапів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всеукраїнських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міжнародних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регіональних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фахових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конкурсів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 defTabSz="457200">
              <a:defRPr/>
            </a:pPr>
            <a:endParaRPr lang="ru-RU" sz="10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457200">
              <a:defRPr/>
            </a:pP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освітньо-наукового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освітньо-творчого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 defTabSz="457200">
              <a:defRPr/>
            </a:pPr>
            <a:endParaRPr lang="ru-RU" sz="10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457200">
              <a:defRPr/>
            </a:pP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успішного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проходження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сертифікації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 defTabSz="457200">
              <a:defRPr/>
            </a:pPr>
            <a:endParaRPr lang="ru-RU" sz="1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816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610166"/>
              </p:ext>
            </p:extLst>
          </p:nvPr>
        </p:nvGraphicFramePr>
        <p:xfrm>
          <a:off x="0" y="0"/>
          <a:ext cx="12164291" cy="6715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64291">
                  <a:extLst>
                    <a:ext uri="{9D8B030D-6E8A-4147-A177-3AD203B41FA5}">
                      <a16:colId xmlns:a16="http://schemas.microsoft.com/office/drawing/2014/main" val="628042997"/>
                    </a:ext>
                  </a:extLst>
                </a:gridCol>
              </a:tblGrid>
              <a:tr h="484909">
                <a:tc>
                  <a:txBody>
                    <a:bodyPr/>
                    <a:lstStyle/>
                    <a:p>
                      <a:pPr marL="514350" marR="0" lvl="0" indent="-51435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romanUcPeriod"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Загальні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положення</a:t>
                      </a:r>
                      <a:endParaRPr kumimoji="0" lang="uk-UA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552780"/>
                  </a:ext>
                </a:extLst>
              </a:tr>
              <a:tr h="13670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3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</a:t>
                      </a:r>
                      <a:r>
                        <a:rPr lang="uk-UA" sz="3200" b="1" i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8.</a:t>
                      </a:r>
                      <a:r>
                        <a:rPr lang="uk-UA" sz="32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32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8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30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Підвищення</a:t>
                      </a:r>
                      <a:r>
                        <a:rPr lang="ru-RU" sz="30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кваліфікації</a:t>
                      </a:r>
                      <a:r>
                        <a:rPr lang="ru-RU" sz="30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педагогічних</a:t>
                      </a:r>
                      <a:r>
                        <a:rPr lang="ru-RU" sz="30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працівників</a:t>
                      </a:r>
                      <a:r>
                        <a:rPr lang="ru-RU" sz="30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проводиться </a:t>
                      </a:r>
                      <a:r>
                        <a:rPr lang="ru-RU" sz="300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відповідно</a:t>
                      </a:r>
                      <a:r>
                        <a:rPr lang="ru-RU" sz="30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300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законодавства</a:t>
                      </a:r>
                      <a:r>
                        <a:rPr lang="ru-RU" sz="3000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та </a:t>
                      </a:r>
                      <a:r>
                        <a:rPr lang="ru-RU" sz="3000" b="1" i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є </a:t>
                      </a:r>
                      <a:r>
                        <a:rPr lang="ru-RU" sz="3000" b="1" i="1" kern="120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необхідною</a:t>
                      </a:r>
                      <a:r>
                        <a:rPr lang="ru-RU" sz="3000" b="1" i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b="1" i="1" kern="120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умовою</a:t>
                      </a:r>
                      <a:r>
                        <a:rPr lang="ru-RU" sz="3000" b="1" i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b="1" i="1" kern="120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атестації</a:t>
                      </a:r>
                      <a:r>
                        <a:rPr lang="ru-RU" sz="3000" b="1" i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/>
                      <a:endParaRPr lang="ru-RU" sz="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300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Загальний</a:t>
                      </a:r>
                      <a:r>
                        <a:rPr lang="ru-RU" sz="30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обсяг</a:t>
                      </a:r>
                      <a:r>
                        <a:rPr lang="ru-RU" sz="30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300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загальна</a:t>
                      </a:r>
                      <a:r>
                        <a:rPr lang="ru-RU" sz="30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тривалість</a:t>
                      </a:r>
                      <a:r>
                        <a:rPr lang="ru-RU" sz="30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300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підвищення</a:t>
                      </a:r>
                      <a:r>
                        <a:rPr lang="ru-RU" sz="30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кваліфікації</a:t>
                      </a:r>
                      <a:r>
                        <a:rPr lang="ru-RU" sz="30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визначається</a:t>
                      </a:r>
                      <a:r>
                        <a:rPr lang="ru-RU" sz="30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сумарно</a:t>
                      </a:r>
                      <a:r>
                        <a:rPr lang="ru-RU" sz="30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b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ru-RU" sz="3000" b="1" kern="120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останні</a:t>
                      </a:r>
                      <a:r>
                        <a:rPr lang="ru-RU" sz="3000" b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 </a:t>
                      </a:r>
                      <a:r>
                        <a:rPr lang="ru-RU" sz="3000" b="1" kern="120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років</a:t>
                      </a:r>
                      <a:r>
                        <a:rPr lang="ru-RU" sz="3000" b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перед </a:t>
                      </a:r>
                      <a:r>
                        <a:rPr lang="ru-RU" sz="3000" b="1" kern="120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атестацією</a:t>
                      </a:r>
                      <a:r>
                        <a:rPr lang="ru-RU" sz="3000" b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та </a:t>
                      </a:r>
                      <a:r>
                        <a:rPr lang="ru-RU" sz="30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незалежно</a:t>
                      </a:r>
                      <a:r>
                        <a:rPr lang="ru-RU" sz="30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від </a:t>
                      </a:r>
                      <a:r>
                        <a:rPr lang="ru-RU" sz="30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суб'єкта</a:t>
                      </a:r>
                      <a:r>
                        <a:rPr lang="ru-RU" sz="30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підвищення</a:t>
                      </a:r>
                      <a:r>
                        <a:rPr lang="ru-RU" sz="30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кваліфікації</a:t>
                      </a:r>
                      <a:r>
                        <a:rPr lang="ru-RU" sz="30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виду, </a:t>
                      </a:r>
                      <a:r>
                        <a:rPr lang="ru-RU" sz="30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форми</a:t>
                      </a:r>
                      <a:r>
                        <a:rPr lang="ru-RU" sz="30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ru-RU" sz="30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напряму</a:t>
                      </a:r>
                      <a:r>
                        <a:rPr lang="ru-RU" sz="30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30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300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якими</a:t>
                      </a:r>
                      <a:r>
                        <a:rPr lang="ru-RU" sz="30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педагогічний</a:t>
                      </a:r>
                      <a:r>
                        <a:rPr lang="ru-RU" sz="30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працівник</a:t>
                      </a:r>
                      <a:r>
                        <a:rPr lang="ru-RU" sz="30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пройшов</a:t>
                      </a:r>
                      <a:r>
                        <a:rPr lang="ru-RU" sz="30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підвищення</a:t>
                      </a:r>
                      <a:r>
                        <a:rPr lang="ru-RU" sz="30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кваліфікації</a:t>
                      </a:r>
                      <a:r>
                        <a:rPr lang="ru-RU" sz="30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/>
                      <a:endParaRPr lang="ru-RU" sz="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3000" b="1" i="1" kern="120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Здобуття</a:t>
                      </a:r>
                      <a:r>
                        <a:rPr lang="ru-RU" sz="3000" b="1" i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b="1" i="1" kern="120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освіти</a:t>
                      </a:r>
                      <a:r>
                        <a:rPr lang="ru-RU" sz="3000" b="1" i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3000" b="1" i="1" kern="120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закладі</a:t>
                      </a:r>
                      <a:r>
                        <a:rPr lang="ru-RU" sz="3000" b="1" i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b="1" i="1" kern="120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вищої</a:t>
                      </a:r>
                      <a:r>
                        <a:rPr lang="ru-RU" sz="3000" b="1" i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3000" b="1" i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фахової </a:t>
                      </a:r>
                      <a:r>
                        <a:rPr lang="ru-RU" sz="3000" b="1" i="1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передвищої</a:t>
                      </a:r>
                      <a:r>
                        <a:rPr lang="ru-RU" sz="3000" b="1" i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b="1" i="1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освіти</a:t>
                      </a:r>
                      <a:r>
                        <a:rPr lang="ru-RU" sz="3000" b="1" i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b="1" i="1" kern="120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наступні</a:t>
                      </a:r>
                      <a:r>
                        <a:rPr lang="ru-RU" sz="3000" b="1" i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 </a:t>
                      </a:r>
                      <a:r>
                        <a:rPr lang="ru-RU" sz="3000" b="1" i="1" kern="120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років</a:t>
                      </a:r>
                      <a:r>
                        <a:rPr lang="ru-RU" sz="3000" b="1" i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b="1" i="1" kern="120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зараховується</a:t>
                      </a:r>
                      <a:r>
                        <a:rPr lang="ru-RU" sz="3000" b="1" i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як </a:t>
                      </a:r>
                      <a:r>
                        <a:rPr lang="ru-RU" sz="3000" b="1" i="1" kern="120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підвищення</a:t>
                      </a:r>
                      <a:r>
                        <a:rPr lang="ru-RU" sz="3000" b="1" i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b="1" i="1" kern="120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кваліфікації</a:t>
                      </a:r>
                      <a:r>
                        <a:rPr lang="ru-RU" sz="3000" b="1" i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b="1" i="1" kern="120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відповідно</a:t>
                      </a:r>
                      <a:r>
                        <a:rPr lang="ru-RU" sz="3000" b="1" i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3000" b="1" i="1" kern="120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законодавства</a:t>
                      </a:r>
                      <a:r>
                        <a:rPr lang="ru-RU" sz="3000" b="1" i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3000" b="1" i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не </a:t>
                      </a:r>
                      <a:r>
                        <a:rPr lang="ru-RU" sz="3000" b="1" i="1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узгоджено</a:t>
                      </a:r>
                      <a:r>
                        <a:rPr lang="ru-RU" sz="3000" b="1" i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b="1" i="1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із</a:t>
                      </a:r>
                      <a:r>
                        <a:rPr lang="ru-RU" sz="3000" b="1" i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ст. 51 ЗУ «Про </a:t>
                      </a:r>
                      <a:r>
                        <a:rPr lang="ru-RU" sz="3000" b="1" i="1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повну</a:t>
                      </a:r>
                      <a:r>
                        <a:rPr lang="ru-RU" sz="3000" b="1" i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ЗСО», абз.2, 3 п.14 та п.30 ПКМ № 800!!!)</a:t>
                      </a:r>
                    </a:p>
                    <a:p>
                      <a:pPr algn="just"/>
                      <a:endParaRPr lang="uk-UA" sz="800" b="1" i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58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9334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0" y="4"/>
          <a:ext cx="12164291" cy="6857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64291">
                  <a:extLst>
                    <a:ext uri="{9D8B030D-6E8A-4147-A177-3AD203B41FA5}">
                      <a16:colId xmlns:a16="http://schemas.microsoft.com/office/drawing/2014/main" val="628042997"/>
                    </a:ext>
                  </a:extLst>
                </a:gridCol>
              </a:tblGrid>
              <a:tr h="62698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uk-UA" sz="2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 України «Про повну загальну середню освіту»</a:t>
                      </a:r>
                      <a:endParaRPr kumimoji="0" lang="uk-UA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552780"/>
                  </a:ext>
                </a:extLst>
              </a:tr>
              <a:tr h="6231016">
                <a:tc>
                  <a:txBody>
                    <a:bodyPr/>
                    <a:lstStyle/>
                    <a:p>
                      <a:pPr marL="0" marR="0" lvl="0" indent="2857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Стаття</a:t>
                      </a: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51. </a:t>
                      </a:r>
                      <a:r>
                        <a:rPr kumimoji="0" lang="ru-RU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Підвищення</a:t>
                      </a: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кваліфікації</a:t>
                      </a: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педагогічних</a:t>
                      </a: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працівників</a:t>
                      </a: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ED7D31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   1. </a:t>
                      </a:r>
                      <a:r>
                        <a:rPr kumimoji="0" lang="ru-RU" sz="32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Кожен</a:t>
                      </a:r>
                      <a:r>
                        <a:rPr kumimoji="0" lang="ru-RU" sz="3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2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педагогічний</a:t>
                      </a:r>
                      <a:r>
                        <a:rPr kumimoji="0" lang="ru-RU" sz="3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2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працівник</a:t>
                      </a:r>
                      <a:r>
                        <a:rPr kumimoji="0" lang="ru-RU" sz="3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2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зобов’язаний</a:t>
                      </a:r>
                      <a:r>
                        <a:rPr kumimoji="0" lang="ru-RU" sz="3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2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щороку</a:t>
                      </a:r>
                      <a:r>
                        <a:rPr kumimoji="0" lang="ru-RU" sz="3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2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підвищувати</a:t>
                      </a:r>
                      <a:r>
                        <a:rPr kumimoji="0" lang="ru-RU" sz="3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свою </a:t>
                      </a:r>
                      <a:r>
                        <a:rPr kumimoji="0" lang="ru-RU" sz="32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кваліфікацію</a:t>
                      </a:r>
                      <a:r>
                        <a:rPr kumimoji="0" lang="ru-RU" sz="3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відповідно</a:t>
                      </a: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до </a:t>
                      </a:r>
                      <a:r>
                        <a:rPr kumimoji="0" lang="ru-RU" sz="32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Закону </a:t>
                      </a:r>
                      <a:r>
                        <a:rPr kumimoji="0" lang="ru-RU" sz="3200" b="0" i="0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України</a:t>
                      </a: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 "Про </a:t>
                      </a:r>
                      <a:r>
                        <a:rPr kumimoji="0" lang="ru-RU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освіту</a:t>
                      </a: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" з </a:t>
                      </a:r>
                      <a:r>
                        <a:rPr kumimoji="0" lang="ru-RU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урахуванням</a:t>
                      </a: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особливостей</a:t>
                      </a: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визначених</a:t>
                      </a: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цим</a:t>
                      </a: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Законом.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   Кожному </a:t>
                      </a:r>
                      <a:r>
                        <a:rPr kumimoji="0" lang="ru-RU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педагогічному</a:t>
                      </a: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працівникові</a:t>
                      </a: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2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гарантується</a:t>
                      </a:r>
                      <a:r>
                        <a:rPr kumimoji="0" lang="ru-RU" sz="3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право </a:t>
                      </a:r>
                      <a:r>
                        <a:rPr kumimoji="0" lang="ru-RU" sz="32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підвищувати</a:t>
                      </a:r>
                      <a:r>
                        <a:rPr kumimoji="0" lang="ru-RU" sz="3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2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кваліфікацію</a:t>
                      </a:r>
                      <a:r>
                        <a:rPr kumimoji="0" lang="ru-RU" sz="3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в </a:t>
                      </a:r>
                      <a:r>
                        <a:rPr kumimoji="0" lang="ru-RU" sz="32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комунальному</a:t>
                      </a:r>
                      <a:r>
                        <a:rPr kumimoji="0" lang="ru-RU" sz="3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2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закладі</a:t>
                      </a:r>
                      <a:r>
                        <a:rPr kumimoji="0" lang="ru-RU" sz="3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2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післядипломної</a:t>
                      </a:r>
                      <a:r>
                        <a:rPr kumimoji="0" lang="ru-RU" sz="3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2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освіти</a:t>
                      </a:r>
                      <a:r>
                        <a:rPr kumimoji="0" lang="ru-RU" sz="3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розташованому</a:t>
                      </a: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на </a:t>
                      </a:r>
                      <a:r>
                        <a:rPr kumimoji="0" lang="ru-RU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території</a:t>
                      </a: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відповідної</a:t>
                      </a: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(за </a:t>
                      </a:r>
                      <a:r>
                        <a:rPr kumimoji="0" lang="ru-RU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місцем</a:t>
                      </a: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проживання</a:t>
                      </a: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такого </a:t>
                      </a:r>
                      <a:r>
                        <a:rPr kumimoji="0" lang="ru-RU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педагогічного</a:t>
                      </a: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працівника</a:t>
                      </a: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) </a:t>
                      </a:r>
                      <a:r>
                        <a:rPr kumimoji="0" lang="ru-RU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області</a:t>
                      </a: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що</a:t>
                      </a: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 </a:t>
                      </a:r>
                      <a:r>
                        <a:rPr kumimoji="0" lang="ru-RU" sz="32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обмежує</a:t>
                      </a:r>
                      <a:r>
                        <a:rPr kumimoji="0" lang="ru-RU" sz="3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2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його</a:t>
                      </a:r>
                      <a:r>
                        <a:rPr kumimoji="0" lang="ru-RU" sz="3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право обрати </a:t>
                      </a:r>
                      <a:r>
                        <a:rPr kumimoji="0" lang="ru-RU" sz="32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іншого</a:t>
                      </a:r>
                      <a:r>
                        <a:rPr kumimoji="0" lang="ru-RU" sz="3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2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суб’єкта</a:t>
                      </a:r>
                      <a:r>
                        <a:rPr kumimoji="0" lang="ru-RU" sz="3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2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освітньої</a:t>
                      </a:r>
                      <a:r>
                        <a:rPr kumimoji="0" lang="ru-RU" sz="3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2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діяльності</a:t>
                      </a:r>
                      <a:r>
                        <a:rPr kumimoji="0" lang="ru-RU" sz="3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для </a:t>
                      </a:r>
                      <a:r>
                        <a:rPr kumimoji="0" lang="ru-RU" sz="32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підвищення</a:t>
                      </a:r>
                      <a:r>
                        <a:rPr kumimoji="0" lang="ru-RU" sz="3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2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своєї</a:t>
                      </a:r>
                      <a:r>
                        <a:rPr kumimoji="0" lang="ru-RU" sz="3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2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кваліфікації</a:t>
                      </a:r>
                      <a:r>
                        <a:rPr kumimoji="0" lang="ru-RU" sz="3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58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51995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0" y="2"/>
          <a:ext cx="12164291" cy="6857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64291">
                  <a:extLst>
                    <a:ext uri="{9D8B030D-6E8A-4147-A177-3AD203B41FA5}">
                      <a16:colId xmlns:a16="http://schemas.microsoft.com/office/drawing/2014/main" val="628042997"/>
                    </a:ext>
                  </a:extLst>
                </a:gridCol>
              </a:tblGrid>
              <a:tr h="62050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uk-UA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 України «Про повну загальну середню освіту»</a:t>
                      </a:r>
                      <a:endParaRPr kumimoji="0" lang="uk-UA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552780"/>
                  </a:ext>
                </a:extLst>
              </a:tr>
              <a:tr h="623748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3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uk-UA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Стаття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51. 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Підвищення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кваліфікації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педагогічних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працівників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ED7D31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ED7D31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   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2.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Загальна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кількість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академічних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годин для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підвищення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кваліфікації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педагогічного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працівника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протягом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п’яти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років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 яка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оплачується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за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рахунок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коштів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державного та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місцевих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бюджетів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може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бути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меншою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за 150 годин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 з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яких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менше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10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відсотків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загальної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кількості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годин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обов’язково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повинні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бути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спрямовані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на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вдосконалення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знань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вмінь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і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практичних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навичок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у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частині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роботи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з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учнями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з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особливими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освітніми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потребами 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та 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менше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10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відсотків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загальної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кількості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годин - на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вдосконалення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знань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вмінь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і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практичних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навичок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у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частині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надання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психологічної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підтримки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учасникам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освітнього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процесу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ED7D31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   3.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На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основі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пропозицій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педагогічних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працівників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педагогічна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рада закладу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освіти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формує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та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затверджує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річний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план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підвищення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кваліфікації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педагогічних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працівників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на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наступний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календарний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рік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що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визначає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вид, форму,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суб’єктів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підвищення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кваліфікації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кількість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годин і строки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проходження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підвищення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кваліфікації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педагогічними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працівниками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закладу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освіти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.</a:t>
                      </a:r>
                      <a:endParaRPr kumimoji="0" lang="ru-RU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58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3783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0" y="3"/>
          <a:ext cx="12164291" cy="6857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64291">
                  <a:extLst>
                    <a:ext uri="{9D8B030D-6E8A-4147-A177-3AD203B41FA5}">
                      <a16:colId xmlns:a16="http://schemas.microsoft.com/office/drawing/2014/main" val="628042997"/>
                    </a:ext>
                  </a:extLst>
                </a:gridCol>
              </a:tblGrid>
              <a:tr h="591518">
                <a:tc>
                  <a:txBody>
                    <a:bodyPr/>
                    <a:lstStyle/>
                    <a:p>
                      <a:pPr marL="0" marR="0" lvl="0" indent="28575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Постанова  КМУ від 21 </a:t>
                      </a: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серпня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2019 р. № 800</a:t>
                      </a:r>
                      <a:r>
                        <a:rPr lang="uk-UA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uk-UA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uk-UA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552780"/>
                  </a:ext>
                </a:extLst>
              </a:tr>
              <a:tr h="6266479">
                <a:tc>
                  <a:txBody>
                    <a:bodyPr/>
                    <a:lstStyle/>
                    <a:p>
                      <a:pPr marL="0" marR="0" lvl="0" indent="28575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2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Деякі</a:t>
                      </a:r>
                      <a:r>
                        <a:rPr kumimoji="0" lang="ru-RU" sz="2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2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питання</a:t>
                      </a:r>
                      <a:r>
                        <a:rPr kumimoji="0" lang="ru-RU" sz="2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2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підвищення</a:t>
                      </a:r>
                      <a:r>
                        <a:rPr kumimoji="0" lang="ru-RU" sz="2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2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кваліфікації</a:t>
                      </a:r>
                      <a:r>
                        <a:rPr kumimoji="0" lang="ru-RU" sz="2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2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педагогічних</a:t>
                      </a:r>
                      <a:r>
                        <a:rPr kumimoji="0" lang="ru-RU" sz="2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kumimoji="0" lang="ru-RU" sz="22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науково-педагогічних</a:t>
                      </a:r>
                      <a:r>
                        <a:rPr kumimoji="0" lang="ru-RU" sz="2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2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працівників</a:t>
                      </a:r>
                      <a:endParaRPr kumimoji="0" lang="ru-RU" sz="22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ED7D31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42875" marR="142875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Особливості</a:t>
                      </a:r>
                      <a:r>
                        <a:rPr kumimoji="0" lang="ru-RU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підвищення</a:t>
                      </a:r>
                      <a:r>
                        <a:rPr kumimoji="0" lang="ru-RU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кваліфікації</a:t>
                      </a:r>
                      <a:r>
                        <a:rPr kumimoji="0" lang="ru-RU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педагогічних</a:t>
                      </a:r>
                      <a:r>
                        <a:rPr kumimoji="0" lang="ru-RU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kumimoji="0" lang="ru-RU" sz="2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науково-педагогічних</a:t>
                      </a:r>
                      <a:r>
                        <a:rPr kumimoji="0" lang="ru-RU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працівників</a:t>
                      </a:r>
                      <a:r>
                        <a:rPr kumimoji="0" lang="ru-RU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закладів</a:t>
                      </a:r>
                      <a:r>
                        <a:rPr kumimoji="0" lang="ru-RU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загальної</a:t>
                      </a:r>
                      <a:r>
                        <a:rPr kumimoji="0" lang="ru-RU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середньої</a:t>
                      </a:r>
                      <a:r>
                        <a:rPr kumimoji="0" lang="ru-RU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ru-RU" sz="2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дошкільної</a:t>
                      </a:r>
                      <a:r>
                        <a:rPr kumimoji="0" lang="ru-RU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ru-RU" sz="2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позашкільної</a:t>
                      </a:r>
                      <a:r>
                        <a:rPr kumimoji="0" lang="ru-RU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ru-RU" sz="2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професійної</a:t>
                      </a:r>
                      <a:r>
                        <a:rPr kumimoji="0" lang="ru-RU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kumimoji="0" lang="ru-RU" sz="2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професійно-технічної</a:t>
                      </a:r>
                      <a:r>
                        <a:rPr kumimoji="0" lang="ru-RU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та фахової </a:t>
                      </a:r>
                      <a:r>
                        <a:rPr kumimoji="0" lang="ru-RU" sz="2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передвищої</a:t>
                      </a:r>
                      <a:r>
                        <a:rPr kumimoji="0" lang="ru-RU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освіти</a:t>
                      </a:r>
                      <a:endParaRPr kumimoji="0" lang="ru-RU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ED7D31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2857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 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Кожен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педагогічний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науково-педагогічний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закладу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загальної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середньої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 фахової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передвищої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освіти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відповідно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Законів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України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ru-RU" sz="24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“Про </a:t>
                      </a:r>
                      <a:r>
                        <a:rPr kumimoji="0" lang="ru-RU" sz="2400" b="1" i="1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освіту</a:t>
                      </a:r>
                      <a:r>
                        <a:rPr kumimoji="0" lang="ru-RU" sz="24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kumimoji="0" lang="ru-RU" sz="24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“Про </a:t>
                      </a:r>
                      <a:r>
                        <a:rPr kumimoji="0" lang="ru-RU" sz="2400" b="1" i="1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повну</a:t>
                      </a:r>
                      <a:r>
                        <a:rPr kumimoji="0" lang="ru-RU" sz="24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1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загальну</a:t>
                      </a:r>
                      <a:r>
                        <a:rPr kumimoji="0" lang="ru-RU" sz="24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1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середню</a:t>
                      </a:r>
                      <a:r>
                        <a:rPr kumimoji="0" lang="ru-RU" sz="24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1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освіту</a:t>
                      </a:r>
                      <a:r>
                        <a:rPr kumimoji="0" lang="ru-RU" sz="24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ru-RU" sz="24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“Про </a:t>
                      </a:r>
                      <a:r>
                        <a:rPr kumimoji="0" lang="ru-RU" sz="2400" b="0" i="0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фахову</a:t>
                      </a:r>
                      <a:r>
                        <a:rPr kumimoji="0" lang="ru-RU" sz="24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0" i="0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передвищу</a:t>
                      </a:r>
                      <a:r>
                        <a:rPr kumimoji="0" lang="ru-RU" sz="24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0" i="0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освіту</a:t>
                      </a:r>
                      <a:r>
                        <a:rPr kumimoji="0" lang="ru-RU" sz="24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зобов’язаний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щороку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підвищувати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кваліфікацію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урахуванням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особливостей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визначених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цим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Порядком.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2857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Підвищення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кваліфікації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педагогічними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працівниками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дошкільних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позашкільних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професійних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професійно-технічних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закладів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освіти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рідше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одного разу на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п’ять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років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а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також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щороку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педагогічними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науково-педагогічними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працівниками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закладів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загальної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середньої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 фахової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передвищої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освіти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є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необхідною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умовою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проходження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ними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атестації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 порядку,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визначеному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законодавством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58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9132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644073" y="240145"/>
            <a:ext cx="955963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6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644072" y="535709"/>
            <a:ext cx="1024312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buClr>
                <a:srgbClr val="A53010"/>
              </a:buClr>
            </a:pPr>
            <a:r>
              <a:rPr lang="uk-UA" sz="3600" b="1" i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Закони України</a:t>
            </a:r>
            <a:r>
              <a:rPr lang="uk-UA" sz="36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defTabSz="457200">
              <a:buClr>
                <a:srgbClr val="A53010"/>
              </a:buClr>
            </a:pPr>
            <a:endParaRPr lang="ru-RU" sz="12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457200">
              <a:lnSpc>
                <a:spcPct val="100000"/>
              </a:lnSpc>
              <a:buClr>
                <a:srgbClr val="A53010"/>
              </a:buClr>
            </a:pPr>
            <a:r>
              <a:rPr lang="uk-UA" sz="36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36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освіту» </a:t>
            </a:r>
            <a:r>
              <a:rPr lang="uk-UA" sz="3600" i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3600" i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ст.50</a:t>
            </a:r>
            <a:r>
              <a:rPr lang="uk-UA" sz="36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6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51, 58, 59)</a:t>
            </a:r>
          </a:p>
          <a:p>
            <a:pPr lvl="0" defTabSz="457200">
              <a:lnSpc>
                <a:spcPct val="100000"/>
              </a:lnSpc>
              <a:buClr>
                <a:srgbClr val="A53010"/>
              </a:buClr>
            </a:pPr>
            <a:endParaRPr lang="ru-RU" sz="1200" i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457200">
              <a:lnSpc>
                <a:spcPct val="100000"/>
              </a:lnSpc>
              <a:buClr>
                <a:srgbClr val="A53010"/>
              </a:buClr>
            </a:pPr>
            <a:r>
              <a:rPr lang="uk-UA" sz="36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36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повну загальну середню освіту» </a:t>
            </a:r>
            <a:endParaRPr lang="uk-UA" sz="3600" i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457200">
              <a:lnSpc>
                <a:spcPct val="100000"/>
              </a:lnSpc>
              <a:buClr>
                <a:srgbClr val="A53010"/>
              </a:buClr>
            </a:pPr>
            <a:r>
              <a:rPr lang="uk-UA" sz="36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(ст.22,48</a:t>
            </a:r>
            <a:r>
              <a:rPr lang="uk-UA" sz="36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6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49,51)</a:t>
            </a:r>
          </a:p>
          <a:p>
            <a:pPr lvl="0" defTabSz="457200">
              <a:lnSpc>
                <a:spcPct val="100000"/>
              </a:lnSpc>
              <a:buClr>
                <a:srgbClr val="A53010"/>
              </a:buClr>
            </a:pPr>
            <a:endParaRPr lang="ru-RU" sz="1200" i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457200">
              <a:lnSpc>
                <a:spcPct val="100000"/>
              </a:lnSpc>
              <a:buClr>
                <a:srgbClr val="A53010"/>
              </a:buClr>
            </a:pPr>
            <a:endParaRPr lang="uk-UA" sz="1200" i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457200">
              <a:lnSpc>
                <a:spcPct val="100000"/>
              </a:lnSpc>
              <a:buClr>
                <a:srgbClr val="A53010"/>
              </a:buClr>
            </a:pPr>
            <a:endParaRPr lang="ru-RU" i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5455" y="3648364"/>
            <a:ext cx="2318327" cy="231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733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0" y="0"/>
          <a:ext cx="12205855" cy="7676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05855">
                  <a:extLst>
                    <a:ext uri="{9D8B030D-6E8A-4147-A177-3AD203B41FA5}">
                      <a16:colId xmlns:a16="http://schemas.microsoft.com/office/drawing/2014/main" val="628042997"/>
                    </a:ext>
                  </a:extLst>
                </a:gridCol>
              </a:tblGrid>
              <a:tr h="74814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ED7D31">
                              <a:lumMod val="50000"/>
                            </a:srgb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Постанова  КМУ від 21 </a:t>
                      </a:r>
                      <a:r>
                        <a:rPr lang="ru-RU" sz="2400" b="1" dirty="0" err="1" smtClean="0">
                          <a:solidFill>
                            <a:srgbClr val="ED7D31">
                              <a:lumMod val="50000"/>
                            </a:srgb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серпня</a:t>
                      </a:r>
                      <a:r>
                        <a:rPr lang="ru-RU" sz="2400" b="1" dirty="0" smtClean="0">
                          <a:solidFill>
                            <a:srgbClr val="ED7D31">
                              <a:lumMod val="50000"/>
                            </a:srgb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2019 р. № 800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552780"/>
                  </a:ext>
                </a:extLst>
              </a:tr>
              <a:tr h="13670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29. Результати </a:t>
                      </a:r>
                      <a:r>
                        <a:rPr lang="uk-UA" sz="24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інформальної</a:t>
                      </a:r>
                      <a:r>
                        <a:rPr lang="uk-UA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освіти </a:t>
                      </a:r>
                      <a:r>
                        <a:rPr lang="uk-UA" sz="2400" b="1" i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(самоосвіти) педагогічних </a:t>
                      </a:r>
                      <a:r>
                        <a:rPr lang="uk-UA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або науково-педагогічних </a:t>
                      </a:r>
                      <a:r>
                        <a:rPr lang="uk-UA" sz="2400" b="1" i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працівників,</a:t>
                      </a:r>
                      <a:r>
                        <a:rPr lang="uk-UA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які </a:t>
                      </a:r>
                      <a:r>
                        <a:rPr lang="uk-UA" sz="2400" b="1" i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мають науковий ступінь та/або вчене, почесне чи </a:t>
                      </a:r>
                      <a:r>
                        <a:rPr lang="uk-UA" sz="2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педагогічне звання </a:t>
                      </a:r>
                      <a:r>
                        <a:rPr lang="uk-UA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k-UA" sz="2400" b="1" i="1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крім звання “старший вчитель”), </a:t>
                      </a:r>
                      <a:r>
                        <a:rPr lang="uk-UA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можуть бути </a:t>
                      </a:r>
                      <a:r>
                        <a:rPr lang="uk-UA" sz="2400" b="1" i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визнані педагогічними </a:t>
                      </a:r>
                      <a:r>
                        <a:rPr lang="uk-UA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(вченими) </a:t>
                      </a:r>
                      <a:r>
                        <a:rPr lang="uk-UA" sz="2400" b="1" i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радами</a:t>
                      </a:r>
                      <a:r>
                        <a:rPr lang="uk-UA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відповідних закладів як підвищення кваліфікації педагогічних або науково-педагогічних працівників.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800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Обсяг підвищення кваліфікації </a:t>
                      </a:r>
                      <a:r>
                        <a:rPr lang="uk-UA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шляхом </a:t>
                      </a:r>
                      <a:r>
                        <a:rPr lang="uk-UA" sz="24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інформальної</a:t>
                      </a:r>
                      <a:r>
                        <a:rPr lang="uk-UA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освіти (самоосвіти) зараховується відповідно до визнаних результатів навчання, але </a:t>
                      </a:r>
                      <a:r>
                        <a:rPr lang="uk-UA" sz="2400" b="1" i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більше 30 годин або одного кредиту ЄКТС на рік.</a:t>
                      </a:r>
                      <a:endParaRPr lang="ru-RU" sz="2400" b="1" i="1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20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25. У </a:t>
                      </a:r>
                      <a:r>
                        <a:rPr lang="ru-RU" sz="2000" b="0" i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разі</a:t>
                      </a:r>
                      <a:r>
                        <a:rPr lang="ru-RU" sz="20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підвищення</a:t>
                      </a:r>
                      <a:r>
                        <a:rPr lang="ru-RU" sz="20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кваліфікації</a:t>
                      </a:r>
                      <a:r>
                        <a:rPr lang="ru-RU" sz="20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шляхом </a:t>
                      </a:r>
                      <a:r>
                        <a:rPr lang="ru-RU" sz="2000" b="0" i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інформальної</a:t>
                      </a:r>
                      <a:r>
                        <a:rPr lang="ru-RU" sz="20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освіти</a:t>
                      </a:r>
                      <a:r>
                        <a:rPr lang="ru-RU" sz="20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(</a:t>
                      </a:r>
                      <a:r>
                        <a:rPr lang="ru-RU" sz="2000" b="0" i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самоосвіти</a:t>
                      </a:r>
                      <a:r>
                        <a:rPr lang="ru-RU" sz="20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) </a:t>
                      </a:r>
                      <a:r>
                        <a:rPr lang="ru-RU" sz="2000" b="0" i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замість</a:t>
                      </a:r>
                      <a:r>
                        <a:rPr lang="ru-RU" sz="20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документа про </a:t>
                      </a:r>
                      <a:r>
                        <a:rPr lang="ru-RU" sz="2000" b="0" i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підвищення</a:t>
                      </a:r>
                      <a:r>
                        <a:rPr lang="ru-RU" sz="20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кваліфікації</a:t>
                      </a:r>
                      <a:r>
                        <a:rPr lang="ru-RU" sz="20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подається</a:t>
                      </a:r>
                      <a:r>
                        <a:rPr lang="ru-RU" sz="2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звіт</a:t>
                      </a:r>
                      <a:r>
                        <a:rPr lang="ru-RU" sz="2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про </a:t>
                      </a:r>
                      <a:r>
                        <a:rPr lang="ru-RU" sz="2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результати</a:t>
                      </a:r>
                      <a:r>
                        <a:rPr lang="ru-RU" sz="2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підвищення</a:t>
                      </a:r>
                      <a:r>
                        <a:rPr lang="ru-RU" sz="2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кваліфікації</a:t>
                      </a:r>
                      <a:r>
                        <a:rPr lang="ru-RU" sz="2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або</a:t>
                      </a:r>
                      <a:r>
                        <a:rPr lang="ru-RU" sz="2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творча</a:t>
                      </a:r>
                      <a:r>
                        <a:rPr lang="ru-RU" sz="2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робота, </a:t>
                      </a:r>
                      <a:r>
                        <a:rPr lang="ru-RU" sz="2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персональне</a:t>
                      </a:r>
                      <a:r>
                        <a:rPr lang="ru-RU" sz="2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розроблення</a:t>
                      </a:r>
                      <a:r>
                        <a:rPr lang="ru-RU" sz="2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електронного</a:t>
                      </a:r>
                      <a:r>
                        <a:rPr lang="ru-RU" sz="2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освітнього</a:t>
                      </a:r>
                      <a:r>
                        <a:rPr lang="ru-RU" sz="2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ресурсу, </a:t>
                      </a:r>
                      <a:r>
                        <a:rPr lang="ru-RU" sz="2000" b="0" i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що</a:t>
                      </a:r>
                      <a:r>
                        <a:rPr lang="ru-RU" sz="20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виконані</a:t>
                      </a:r>
                      <a:r>
                        <a:rPr lang="ru-RU" sz="20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в </a:t>
                      </a:r>
                      <a:r>
                        <a:rPr lang="ru-RU" sz="2000" b="0" i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процесі</a:t>
                      </a:r>
                      <a:r>
                        <a:rPr lang="ru-RU" sz="20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(за результатами) </a:t>
                      </a:r>
                      <a:r>
                        <a:rPr lang="ru-RU" sz="2000" b="0" i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підвищення</a:t>
                      </a:r>
                      <a:r>
                        <a:rPr lang="ru-RU" sz="20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кваліфікації</a:t>
                      </a:r>
                      <a:r>
                        <a:rPr lang="ru-RU" sz="20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та </a:t>
                      </a:r>
                      <a:r>
                        <a:rPr lang="ru-RU" sz="2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оприлюднені</a:t>
                      </a:r>
                      <a:r>
                        <a:rPr lang="ru-RU" sz="2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на веб-</a:t>
                      </a:r>
                      <a:r>
                        <a:rPr lang="ru-RU" sz="2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сайті</a:t>
                      </a:r>
                      <a:r>
                        <a:rPr lang="ru-RU" sz="2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закладу </a:t>
                      </a:r>
                      <a:r>
                        <a:rPr lang="ru-RU" sz="2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освіти</a:t>
                      </a:r>
                      <a:r>
                        <a:rPr lang="ru-RU" sz="2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та/</a:t>
                      </a:r>
                      <a:r>
                        <a:rPr lang="ru-RU" sz="2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або</a:t>
                      </a:r>
                      <a:r>
                        <a:rPr lang="ru-RU" sz="2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в </a:t>
                      </a:r>
                      <a:r>
                        <a:rPr lang="ru-RU" sz="2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електронному</a:t>
                      </a:r>
                      <a:r>
                        <a:rPr lang="ru-RU" sz="2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портфоліо</a:t>
                      </a:r>
                      <a:r>
                        <a:rPr lang="ru-RU" sz="2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педагогічного</a:t>
                      </a:r>
                      <a:r>
                        <a:rPr lang="ru-RU" sz="2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або</a:t>
                      </a:r>
                      <a:r>
                        <a:rPr lang="ru-RU" sz="20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науково-педагогічного</a:t>
                      </a:r>
                      <a:r>
                        <a:rPr lang="ru-RU" sz="20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працівника</a:t>
                      </a:r>
                      <a:r>
                        <a:rPr lang="ru-RU" sz="20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(у </a:t>
                      </a:r>
                      <a:r>
                        <a:rPr lang="ru-RU" sz="2000" b="0" i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разі</a:t>
                      </a:r>
                      <a:r>
                        <a:rPr lang="ru-RU" sz="20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наявності</a:t>
                      </a:r>
                      <a:r>
                        <a:rPr lang="ru-RU" sz="20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). </a:t>
                      </a:r>
                      <a:r>
                        <a:rPr lang="ru-RU" sz="20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Форму </a:t>
                      </a:r>
                      <a:r>
                        <a:rPr lang="ru-RU" sz="20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звіту</a:t>
                      </a:r>
                      <a:r>
                        <a:rPr lang="ru-RU" sz="20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визначає</a:t>
                      </a:r>
                      <a:r>
                        <a:rPr lang="ru-RU" sz="20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відповідний</a:t>
                      </a:r>
                      <a:r>
                        <a:rPr lang="ru-RU" sz="20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 заклад </a:t>
                      </a:r>
                      <a:r>
                        <a:rPr lang="ru-RU" sz="20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освіти</a:t>
                      </a:r>
                      <a:r>
                        <a:rPr lang="ru-RU" sz="20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/>
                      <a:r>
                        <a:rPr lang="ru-RU" sz="2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Клопотання</a:t>
                      </a:r>
                      <a:r>
                        <a:rPr lang="ru-RU" sz="2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протягом</a:t>
                      </a:r>
                      <a:r>
                        <a:rPr lang="ru-RU" sz="2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місяця</a:t>
                      </a:r>
                      <a:r>
                        <a:rPr lang="ru-RU" sz="2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з дня </a:t>
                      </a:r>
                      <a:r>
                        <a:rPr lang="ru-RU" sz="2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його</a:t>
                      </a:r>
                      <a:r>
                        <a:rPr lang="ru-RU" sz="2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подання</a:t>
                      </a:r>
                      <a:r>
                        <a:rPr lang="ru-RU" sz="2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розглядається</a:t>
                      </a:r>
                      <a:r>
                        <a:rPr lang="ru-RU" sz="2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на </a:t>
                      </a:r>
                      <a:r>
                        <a:rPr lang="ru-RU" sz="2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засіданні</a:t>
                      </a:r>
                      <a:r>
                        <a:rPr lang="ru-RU" sz="2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педагогічної</a:t>
                      </a:r>
                      <a:r>
                        <a:rPr lang="ru-RU" sz="2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(</a:t>
                      </a:r>
                      <a:r>
                        <a:rPr lang="ru-RU" sz="2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вченої</a:t>
                      </a:r>
                      <a:r>
                        <a:rPr lang="ru-RU" sz="2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) ради закладу </a:t>
                      </a:r>
                      <a:r>
                        <a:rPr lang="ru-RU" sz="2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освіти</a:t>
                      </a:r>
                      <a:r>
                        <a:rPr lang="ru-RU" sz="2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800" b="1" i="1" kern="1200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800" b="1" i="1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58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63588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0" y="0"/>
          <a:ext cx="12182764" cy="6330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82764">
                  <a:extLst>
                    <a:ext uri="{9D8B030D-6E8A-4147-A177-3AD203B41FA5}">
                      <a16:colId xmlns:a16="http://schemas.microsoft.com/office/drawing/2014/main" val="628042997"/>
                    </a:ext>
                  </a:extLst>
                </a:gridCol>
              </a:tblGrid>
              <a:tr h="47105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І. 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Загальні</a:t>
                      </a: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3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положення</a:t>
                      </a:r>
                      <a:endParaRPr kumimoji="0" lang="uk-UA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552780"/>
                  </a:ext>
                </a:extLst>
              </a:tr>
              <a:tr h="13670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3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3.</a:t>
                      </a:r>
                      <a:endParaRPr lang="ru-RU" sz="3200" b="1" i="1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За результатами </a:t>
                      </a:r>
                      <a:r>
                        <a:rPr lang="ru-RU" sz="3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атестації</a:t>
                      </a:r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педагогічного</a:t>
                      </a:r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працівника</a:t>
                      </a:r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3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незалежно</a:t>
                      </a:r>
                      <a:r>
                        <a:rPr lang="ru-RU" sz="3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від </a:t>
                      </a:r>
                      <a:r>
                        <a:rPr lang="ru-RU" sz="3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обсягу</a:t>
                      </a:r>
                      <a:r>
                        <a:rPr lang="ru-RU" sz="3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його</a:t>
                      </a:r>
                      <a:r>
                        <a:rPr lang="ru-RU" sz="3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педагогічного</a:t>
                      </a:r>
                      <a:r>
                        <a:rPr lang="ru-RU" sz="3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навантаження</a:t>
                      </a:r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3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кількості</a:t>
                      </a:r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навчальних</a:t>
                      </a:r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предметів</a:t>
                      </a:r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3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інтегрованих</a:t>
                      </a:r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курсів</a:t>
                      </a:r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3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дисциплін</a:t>
                      </a:r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виду (</a:t>
                      </a:r>
                      <a:r>
                        <a:rPr lang="ru-RU" sz="3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напрямку</a:t>
                      </a:r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3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</a:t>
                      </a:r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3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атестаційною</a:t>
                      </a:r>
                      <a:r>
                        <a:rPr lang="ru-RU" sz="3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комісією</a:t>
                      </a:r>
                      <a:r>
                        <a:rPr lang="ru-RU" sz="3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приймається</a:t>
                      </a:r>
                      <a:r>
                        <a:rPr lang="ru-RU" sz="3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рішення</a:t>
                      </a:r>
                      <a:r>
                        <a:rPr lang="ru-RU" sz="3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щодо</a:t>
                      </a:r>
                      <a:r>
                        <a:rPr lang="ru-RU" sz="3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b="1" i="1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 err="1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відповідності</a:t>
                      </a:r>
                      <a:r>
                        <a:rPr lang="ru-RU" sz="3200" b="1" i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dirty="0" err="1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педагогічного</a:t>
                      </a:r>
                      <a:r>
                        <a:rPr lang="ru-RU" sz="3200" b="1" i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dirty="0" err="1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працівника</a:t>
                      </a:r>
                      <a:r>
                        <a:rPr lang="ru-RU" sz="3200" b="1" i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dirty="0" err="1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займаній</a:t>
                      </a:r>
                      <a:r>
                        <a:rPr lang="ru-RU" sz="3200" b="1" i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dirty="0" err="1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посаді</a:t>
                      </a:r>
                      <a:r>
                        <a:rPr lang="ru-RU" sz="3200" b="1" i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b="1" i="1" dirty="0" smtClean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 err="1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присвоєння</a:t>
                      </a:r>
                      <a:r>
                        <a:rPr lang="ru-RU" sz="3200" b="1" i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3200" b="1" i="1" dirty="0" err="1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ru-RU" sz="3200" b="1" i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3200" b="1" i="1" dirty="0" err="1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педагогічному</a:t>
                      </a:r>
                      <a:r>
                        <a:rPr lang="ru-RU" sz="3200" b="1" i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dirty="0" err="1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працівникові</a:t>
                      </a:r>
                      <a:r>
                        <a:rPr lang="ru-RU" sz="3200" b="1" i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dirty="0" err="1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кваліфікаційної</a:t>
                      </a:r>
                      <a:r>
                        <a:rPr lang="ru-RU" sz="3200" b="1" i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dirty="0" err="1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категорії</a:t>
                      </a:r>
                      <a:r>
                        <a:rPr lang="ru-RU" sz="3200" b="1" i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b="1" i="1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присвоєння</a:t>
                      </a:r>
                      <a:r>
                        <a:rPr lang="ru-RU" sz="3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педагогічному</a:t>
                      </a:r>
                      <a:r>
                        <a:rPr lang="ru-RU" sz="3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працівникові</a:t>
                      </a:r>
                      <a:r>
                        <a:rPr lang="ru-RU" sz="3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педагогічного</a:t>
                      </a:r>
                      <a:r>
                        <a:rPr lang="ru-RU" sz="3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звання</a:t>
                      </a:r>
                      <a:r>
                        <a:rPr lang="ru-RU" sz="3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7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58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63337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644073" y="240145"/>
            <a:ext cx="955963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6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773382" y="240145"/>
            <a:ext cx="960581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44073" y="240145"/>
            <a:ext cx="10169235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Перелік</a:t>
            </a: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кваліфікаційних</a:t>
            </a: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категорій</a:t>
            </a: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20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педагогічних</a:t>
            </a: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звань</a:t>
            </a: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педагогічних</a:t>
            </a: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працівників</a:t>
            </a: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затверджений</a:t>
            </a: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постановою</a:t>
            </a: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КМУ </a:t>
            </a: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 23 </a:t>
            </a:r>
            <a:r>
              <a:rPr lang="ru-RU" sz="20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грудня</a:t>
            </a: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2015 р. № </a:t>
            </a: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1109</a:t>
            </a:r>
          </a:p>
          <a:p>
            <a:pPr algn="just"/>
            <a:endParaRPr lang="uk-UA" sz="800" b="1" i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uk-UA" sz="24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Кваліфікаційні категорії</a:t>
            </a:r>
          </a:p>
          <a:p>
            <a:pPr algn="just"/>
            <a:r>
              <a:rPr lang="uk-UA" sz="24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Спеціаліст вищої категорії</a:t>
            </a:r>
          </a:p>
          <a:p>
            <a:pPr algn="just"/>
            <a:r>
              <a:rPr lang="uk-UA" sz="24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Спеціаліст першої категорії</a:t>
            </a:r>
          </a:p>
          <a:p>
            <a:pPr algn="just"/>
            <a:r>
              <a:rPr lang="uk-UA" sz="24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Спеціаліст другої категорії</a:t>
            </a:r>
          </a:p>
          <a:p>
            <a:pPr algn="just"/>
            <a:r>
              <a:rPr lang="uk-UA" sz="24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Спеціаліст</a:t>
            </a:r>
          </a:p>
          <a:p>
            <a:pPr algn="ctr"/>
            <a:r>
              <a:rPr lang="uk-UA" sz="24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Педагогічні звання</a:t>
            </a:r>
          </a:p>
          <a:p>
            <a:pPr algn="just"/>
            <a:r>
              <a:rPr lang="uk-UA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Учитель-методист</a:t>
            </a:r>
            <a:endParaRPr lang="uk-UA" sz="2400" b="1" i="1" dirty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uk-UA" sz="24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Вихователь-методист</a:t>
            </a:r>
          </a:p>
          <a:p>
            <a:pPr algn="just"/>
            <a:r>
              <a:rPr lang="uk-UA" sz="24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Педагог-організатор-методист</a:t>
            </a:r>
          </a:p>
          <a:p>
            <a:pPr algn="just"/>
            <a:r>
              <a:rPr lang="uk-UA" sz="24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Практичний психолог - методист</a:t>
            </a:r>
          </a:p>
          <a:p>
            <a:pPr algn="just"/>
            <a:r>
              <a:rPr lang="uk-UA" sz="24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Керівник гуртка - методист</a:t>
            </a:r>
          </a:p>
          <a:p>
            <a:pPr algn="just"/>
            <a:r>
              <a:rPr lang="uk-UA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Старший </a:t>
            </a:r>
            <a:r>
              <a:rPr lang="uk-UA" sz="24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учитель</a:t>
            </a:r>
          </a:p>
          <a:p>
            <a:pPr algn="just"/>
            <a:r>
              <a:rPr lang="uk-UA" sz="24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Старший вихователь</a:t>
            </a:r>
          </a:p>
          <a:p>
            <a:pPr algn="just"/>
            <a:endParaRPr lang="uk-UA" sz="2000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sz="2000" b="1" i="1" dirty="0" smtClean="0">
                <a:solidFill>
                  <a:schemeClr val="accent6"/>
                </a:solidFill>
                <a:latin typeface="Times New Roman" panose="02020603050405020304" pitchFamily="18" charset="0"/>
              </a:rPr>
              <a:t> </a:t>
            </a:r>
            <a:endParaRPr lang="ru-RU" sz="2000" b="1" i="1" dirty="0">
              <a:solidFill>
                <a:schemeClr val="accent6"/>
              </a:solidFill>
              <a:latin typeface="Times New Roman" panose="02020603050405020304" pitchFamily="18" charset="0"/>
            </a:endParaRPr>
          </a:p>
          <a:p>
            <a:pPr algn="just"/>
            <a:endParaRPr lang="uk-UA" sz="2000" b="1" i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pPr algn="ctr"/>
            <a:endParaRPr lang="uk-UA" sz="2000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pPr algn="ctr"/>
            <a:endParaRPr lang="uk-UA" sz="2000" b="1" i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pPr algn="ctr"/>
            <a:endParaRPr lang="ru-RU" sz="2000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50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0" y="0"/>
          <a:ext cx="12164291" cy="6155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64291">
                  <a:extLst>
                    <a:ext uri="{9D8B030D-6E8A-4147-A177-3AD203B41FA5}">
                      <a16:colId xmlns:a16="http://schemas.microsoft.com/office/drawing/2014/main" val="628042997"/>
                    </a:ext>
                  </a:extLst>
                </a:gridCol>
              </a:tblGrid>
              <a:tr h="748145">
                <a:tc>
                  <a:txBody>
                    <a:bodyPr/>
                    <a:lstStyle/>
                    <a:p>
                      <a:pPr marL="514350" marR="0" lvl="0" indent="-51435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romanUcPeriod"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Загальні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положення</a:t>
                      </a:r>
                      <a:endParaRPr kumimoji="0" lang="uk-UA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552780"/>
                  </a:ext>
                </a:extLst>
              </a:tr>
              <a:tr h="13670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</a:t>
                      </a:r>
                      <a:r>
                        <a:rPr lang="uk-UA" sz="2400" b="1" i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9.</a:t>
                      </a:r>
                      <a:r>
                        <a:rPr lang="uk-UA" sz="2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5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5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Кваліфікаційна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категорія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"</a:t>
                      </a:r>
                      <a:r>
                        <a:rPr lang="ru-RU" sz="28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спеціаліст</a:t>
                      </a:r>
                      <a:r>
                        <a:rPr lang="ru-RU" sz="2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"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присвоюється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педагогічному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працівникові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який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має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освітньо-професійний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800" b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ступінь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фахового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молодшого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бакалавра, </a:t>
                      </a:r>
                      <a:r>
                        <a:rPr lang="ru-RU" sz="2800" b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освітній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800" b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ступінь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800" b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вищої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800" b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освіти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молодшого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бакалавра </a:t>
                      </a:r>
                      <a:r>
                        <a:rPr lang="ru-RU" sz="2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ru-RU" sz="28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освітньо-кваліфікаційний</a:t>
                      </a:r>
                      <a:r>
                        <a:rPr lang="ru-RU" sz="2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8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рівень</a:t>
                      </a:r>
                      <a:r>
                        <a:rPr lang="ru-RU" sz="2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8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молодшого</a:t>
                      </a:r>
                      <a:r>
                        <a:rPr lang="ru-RU" sz="2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8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спеціаліста</a:t>
                      </a:r>
                      <a:r>
                        <a:rPr lang="ru-RU" sz="2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), 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бакалавра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магістра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освітньо-кваліфікаційний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рівень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спеціаліста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).</a:t>
                      </a:r>
                      <a:r>
                        <a:rPr lang="ru-RU" sz="2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uk-UA" sz="2800" b="0" i="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uk-UA" sz="28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прийнятті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 роботу </a:t>
                      </a: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педагогічним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працівникам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особам, </a:t>
                      </a: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призначеним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 посади </a:t>
                      </a: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педагогічних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працівників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атестаційною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комісією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присвоюється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кваліфікаційна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категорія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28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спеціаліст</a:t>
                      </a:r>
                      <a:r>
                        <a:rPr lang="ru-RU" sz="2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" без </a:t>
                      </a:r>
                      <a:r>
                        <a:rPr lang="ru-RU" sz="28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проведення</a:t>
                      </a:r>
                      <a:r>
                        <a:rPr lang="ru-RU" sz="2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будь-</a:t>
                      </a:r>
                      <a:r>
                        <a:rPr lang="ru-RU" sz="28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яких</a:t>
                      </a:r>
                      <a:r>
                        <a:rPr lang="ru-RU" sz="2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заходів</a:t>
                      </a:r>
                      <a:r>
                        <a:rPr lang="ru-RU" sz="2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8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пов'язаних</a:t>
                      </a:r>
                      <a:r>
                        <a:rPr lang="ru-RU" sz="2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із</a:t>
                      </a:r>
                      <a:r>
                        <a:rPr lang="ru-RU" sz="2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вивченням</a:t>
                      </a:r>
                      <a:r>
                        <a:rPr lang="ru-RU" sz="2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й </a:t>
                      </a:r>
                      <a:r>
                        <a:rPr lang="ru-RU" sz="28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оцінюванням</a:t>
                      </a:r>
                      <a:r>
                        <a:rPr lang="ru-RU" sz="2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його</a:t>
                      </a:r>
                      <a:r>
                        <a:rPr lang="ru-RU" sz="2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</a:t>
                      </a:r>
                      <a:r>
                        <a:rPr lang="ru-RU" sz="2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28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професійних</a:t>
                      </a:r>
                      <a:r>
                        <a:rPr lang="ru-RU" sz="2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компетентностей.</a:t>
                      </a:r>
                      <a:endParaRPr lang="ru-RU" sz="2800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58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56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0" y="0"/>
          <a:ext cx="12205855" cy="6460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05855">
                  <a:extLst>
                    <a:ext uri="{9D8B030D-6E8A-4147-A177-3AD203B41FA5}">
                      <a16:colId xmlns:a16="http://schemas.microsoft.com/office/drawing/2014/main" val="628042997"/>
                    </a:ext>
                  </a:extLst>
                </a:gridCol>
              </a:tblGrid>
              <a:tr h="748145">
                <a:tc>
                  <a:txBody>
                    <a:bodyPr/>
                    <a:lstStyle/>
                    <a:p>
                      <a:pPr marL="514350" marR="0" lvl="0" indent="-51435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romanUcPeriod"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Загальні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положення</a:t>
                      </a:r>
                      <a:endParaRPr kumimoji="0" lang="uk-UA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552780"/>
                  </a:ext>
                </a:extLst>
              </a:tr>
              <a:tr h="13670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</a:t>
                      </a:r>
                      <a:r>
                        <a:rPr lang="uk-UA" sz="2400" b="1" i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9.</a:t>
                      </a:r>
                      <a:r>
                        <a:rPr lang="uk-UA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5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5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Кваліфікаційна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категорія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24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спеціаліст</a:t>
                      </a:r>
                      <a:r>
                        <a:rPr lang="ru-RU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другої</a:t>
                      </a:r>
                      <a:r>
                        <a:rPr lang="ru-RU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категорії</a:t>
                      </a:r>
                      <a:r>
                        <a:rPr lang="ru-RU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присвоюється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педагогічному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працівникові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який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має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освітній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i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ступінь</a:t>
                      </a:r>
                      <a:r>
                        <a:rPr lang="ru-RU" sz="24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i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вищої</a:t>
                      </a:r>
                      <a:r>
                        <a:rPr lang="ru-RU" sz="24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i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освіти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молодшого</a:t>
                      </a:r>
                      <a:r>
                        <a:rPr lang="ru-RU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бакалавра 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4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освітньо-кваліфікаційний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рівень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молодшого</a:t>
                      </a:r>
                      <a:r>
                        <a:rPr lang="ru-RU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спеціаліста</a:t>
                      </a:r>
                      <a:r>
                        <a:rPr lang="ru-RU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бакалавра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магістра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4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освітньо-кваліфікаційний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рівень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спеціаліста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ru-RU" sz="24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освітньо-професійний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ступінь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фахового</a:t>
                      </a:r>
                      <a:r>
                        <a:rPr lang="ru-RU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молодшого</a:t>
                      </a:r>
                      <a:r>
                        <a:rPr lang="ru-RU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бакалавра,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стаж </a:t>
                      </a:r>
                      <a:r>
                        <a:rPr lang="ru-RU" sz="24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роботи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 посадах </a:t>
                      </a:r>
                      <a:r>
                        <a:rPr lang="ru-RU" sz="24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педагогічних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працівників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</a:t>
                      </a:r>
                      <a:r>
                        <a:rPr lang="ru-RU" sz="24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менше</a:t>
                      </a:r>
                      <a:r>
                        <a:rPr lang="ru-RU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ніж</a:t>
                      </a:r>
                      <a:r>
                        <a:rPr lang="ru-RU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 роки.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Кваліфікаційна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категорія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спеціаліст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першої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категорії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присвоюється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педагогічному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працівникові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який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має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освітньо-професійний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ступінь</a:t>
                      </a:r>
                      <a:r>
                        <a:rPr kumimoji="0" lang="ru-RU" sz="2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фахового</a:t>
                      </a:r>
                      <a:r>
                        <a:rPr kumimoji="0" lang="ru-RU" sz="2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молодшого</a:t>
                      </a:r>
                      <a:r>
                        <a:rPr kumimoji="0" lang="ru-RU" sz="2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бакалавра</a:t>
                      </a: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освітній</a:t>
                      </a: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ступінь</a:t>
                      </a:r>
                      <a:r>
                        <a:rPr kumimoji="0" lang="ru-RU" sz="2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вищої</a:t>
                      </a:r>
                      <a:r>
                        <a:rPr kumimoji="0" lang="ru-RU" sz="2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освіти</a:t>
                      </a:r>
                      <a:r>
                        <a:rPr kumimoji="0" lang="ru-RU" sz="2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молодшого</a:t>
                      </a:r>
                      <a:r>
                        <a:rPr kumimoji="0" lang="ru-RU" sz="2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бакалавра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магістра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освітньо-кваліфікаційний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рівень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спеціаліста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стаж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роботи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 посадах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педагогічних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працівників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не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менше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ніж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5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років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Немає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ступеня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вищої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освіти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«бакалавр» 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 </a:t>
                      </a: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освітньо-кваліфікаційного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рівня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молодший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спеціаліст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 для </a:t>
                      </a: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кваліфікаційної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категорії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спеціаліст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першої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категорії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»???</a:t>
                      </a:r>
                      <a:endParaRPr lang="ru-RU" sz="1800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58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00320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0" y="0"/>
          <a:ext cx="12122727" cy="6320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22727">
                  <a:extLst>
                    <a:ext uri="{9D8B030D-6E8A-4147-A177-3AD203B41FA5}">
                      <a16:colId xmlns:a16="http://schemas.microsoft.com/office/drawing/2014/main" val="628042997"/>
                    </a:ext>
                  </a:extLst>
                </a:gridCol>
              </a:tblGrid>
              <a:tr h="554182">
                <a:tc>
                  <a:txBody>
                    <a:bodyPr/>
                    <a:lstStyle/>
                    <a:p>
                      <a:pPr marL="514350" marR="0" lvl="0" indent="-51435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romanUcPeriod"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Загальні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положення</a:t>
                      </a:r>
                      <a:endParaRPr kumimoji="0" lang="uk-UA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552780"/>
                  </a:ext>
                </a:extLst>
              </a:tr>
              <a:tr h="13670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3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</a:t>
                      </a:r>
                      <a:r>
                        <a:rPr lang="uk-UA" sz="3000" b="1" i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9.</a:t>
                      </a:r>
                      <a:r>
                        <a:rPr lang="uk-UA" sz="3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30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30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Кваліфікаційна</a:t>
                      </a:r>
                      <a:r>
                        <a:rPr lang="ru-RU" sz="3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категорія</a:t>
                      </a:r>
                      <a:r>
                        <a:rPr lang="ru-RU" sz="3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"</a:t>
                      </a:r>
                      <a:r>
                        <a:rPr lang="ru-RU" sz="30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спеціаліст</a:t>
                      </a:r>
                      <a:r>
                        <a:rPr lang="ru-RU" sz="3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вищої</a:t>
                      </a:r>
                      <a:r>
                        <a:rPr lang="ru-RU" sz="3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категорії</a:t>
                      </a:r>
                      <a:r>
                        <a:rPr lang="ru-RU" sz="3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" </a:t>
                      </a:r>
                      <a:r>
                        <a:rPr lang="ru-RU" sz="30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присвоюється</a:t>
                      </a:r>
                      <a:r>
                        <a:rPr lang="ru-RU" sz="3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педагогічному</a:t>
                      </a:r>
                      <a:r>
                        <a:rPr lang="ru-RU" sz="3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працівникові</a:t>
                      </a:r>
                      <a:r>
                        <a:rPr lang="ru-RU" sz="3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30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який</a:t>
                      </a:r>
                      <a:r>
                        <a:rPr lang="ru-RU" sz="3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має</a:t>
                      </a:r>
                      <a:r>
                        <a:rPr lang="ru-RU" sz="3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освітній</a:t>
                      </a:r>
                      <a:r>
                        <a:rPr lang="ru-RU" sz="3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ступінь</a:t>
                      </a:r>
                      <a:r>
                        <a:rPr lang="ru-RU" sz="3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вищої</a:t>
                      </a:r>
                      <a:r>
                        <a:rPr lang="ru-RU" sz="3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освіти</a:t>
                      </a:r>
                      <a:r>
                        <a:rPr lang="ru-RU" sz="3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магістра</a:t>
                      </a:r>
                      <a:r>
                        <a:rPr lang="ru-RU" sz="3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30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освітньо-кваліфікаційний</a:t>
                      </a:r>
                      <a:r>
                        <a:rPr lang="ru-RU" sz="3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рівень</a:t>
                      </a:r>
                      <a:r>
                        <a:rPr lang="ru-RU" sz="3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спеціаліста</a:t>
                      </a:r>
                      <a:r>
                        <a:rPr lang="ru-RU" sz="3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стаж </a:t>
                      </a:r>
                      <a:r>
                        <a:rPr lang="ru-RU" sz="30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роботи</a:t>
                      </a:r>
                      <a:r>
                        <a:rPr lang="ru-RU" sz="3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 посадах </a:t>
                      </a:r>
                      <a:r>
                        <a:rPr lang="ru-RU" sz="30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педагогічних</a:t>
                      </a:r>
                      <a:r>
                        <a:rPr lang="ru-RU" sz="3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працівників</a:t>
                      </a:r>
                      <a:r>
                        <a:rPr lang="ru-RU" sz="3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</a:t>
                      </a:r>
                      <a:r>
                        <a:rPr lang="ru-RU" sz="3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менше</a:t>
                      </a:r>
                      <a:r>
                        <a:rPr lang="ru-RU" sz="3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ніж</a:t>
                      </a:r>
                      <a:r>
                        <a:rPr lang="ru-RU" sz="3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7 </a:t>
                      </a:r>
                      <a:r>
                        <a:rPr lang="ru-RU" sz="3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років</a:t>
                      </a:r>
                      <a:r>
                        <a:rPr lang="ru-RU" sz="3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Педагогічному</a:t>
                      </a:r>
                      <a:r>
                        <a:rPr lang="ru-RU" sz="3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працівнику</a:t>
                      </a:r>
                      <a:r>
                        <a:rPr lang="ru-RU" sz="3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30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який</a:t>
                      </a:r>
                      <a:r>
                        <a:rPr lang="ru-RU" sz="3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має</a:t>
                      </a:r>
                      <a:r>
                        <a:rPr lang="ru-RU" sz="3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освітньо-науковий</a:t>
                      </a:r>
                      <a:r>
                        <a:rPr lang="ru-RU" sz="3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ru-RU" sz="30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освітньо-творчий</a:t>
                      </a:r>
                      <a:r>
                        <a:rPr lang="ru-RU" sz="3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30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ступінь</a:t>
                      </a:r>
                      <a:r>
                        <a:rPr lang="ru-RU" sz="30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вищої</a:t>
                      </a:r>
                      <a:r>
                        <a:rPr lang="ru-RU" sz="30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освіти</a:t>
                      </a:r>
                      <a:r>
                        <a:rPr lang="ru-RU" sz="3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30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науковий</a:t>
                      </a:r>
                      <a:r>
                        <a:rPr lang="ru-RU" sz="3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ступінь</a:t>
                      </a:r>
                      <a:r>
                        <a:rPr lang="ru-RU" sz="3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30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вчене</a:t>
                      </a:r>
                      <a:r>
                        <a:rPr lang="ru-RU" sz="30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звання</a:t>
                      </a:r>
                      <a:r>
                        <a:rPr lang="ru-RU" sz="3000" dirty="0" smtClean="0">
                          <a:solidFill>
                            <a:srgbClr val="3B3838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30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ru-RU" sz="30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його</a:t>
                      </a:r>
                      <a:r>
                        <a:rPr lang="ru-RU" sz="30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заявою</a:t>
                      </a:r>
                      <a:r>
                        <a:rPr lang="ru-RU" sz="30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рішенням</a:t>
                      </a:r>
                      <a:r>
                        <a:rPr lang="ru-RU" sz="3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атестаційної</a:t>
                      </a:r>
                      <a:r>
                        <a:rPr lang="ru-RU" sz="3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комісії</a:t>
                      </a:r>
                      <a:r>
                        <a:rPr lang="ru-RU" sz="3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кваліфікаційна</a:t>
                      </a:r>
                      <a:r>
                        <a:rPr lang="ru-RU" sz="3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категорія</a:t>
                      </a:r>
                      <a:r>
                        <a:rPr lang="ru-RU" sz="3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"</a:t>
                      </a:r>
                      <a:r>
                        <a:rPr lang="ru-RU" sz="3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спеціаліст</a:t>
                      </a:r>
                      <a:r>
                        <a:rPr lang="ru-RU" sz="3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вищої</a:t>
                      </a:r>
                      <a:r>
                        <a:rPr lang="ru-RU" sz="3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категорії</a:t>
                      </a:r>
                      <a:r>
                        <a:rPr lang="ru-RU" sz="30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" </a:t>
                      </a:r>
                      <a:r>
                        <a:rPr lang="ru-RU" sz="30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присвоюється</a:t>
                      </a:r>
                      <a:r>
                        <a:rPr lang="ru-RU" sz="30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як правило без </a:t>
                      </a:r>
                      <a:r>
                        <a:rPr lang="ru-RU" sz="30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дотримання</a:t>
                      </a:r>
                      <a:r>
                        <a:rPr lang="ru-RU" sz="30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0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послідовності</a:t>
                      </a:r>
                      <a:r>
                        <a:rPr lang="ru-RU" sz="30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/>
                      <a:endParaRPr lang="ru-RU" sz="30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58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04111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644073" y="240145"/>
            <a:ext cx="955963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6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773382" y="240145"/>
            <a:ext cx="960581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44073" y="240145"/>
            <a:ext cx="101784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0" cap="none" spc="0" normalizeH="0" baseline="0" noProof="0" dirty="0" smtClean="0">
                <a:ln w="3175" cmpd="sng"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Освітня </a:t>
            </a:r>
            <a:r>
              <a:rPr kumimoji="0" lang="ru-RU" sz="4800" b="1" i="0" u="none" strike="noStrike" kern="0" cap="none" spc="0" normalizeH="0" baseline="0" noProof="0" dirty="0" err="1" smtClean="0">
                <a:ln w="3175" cmpd="sng"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кваліфікація</a:t>
            </a:r>
            <a:r>
              <a:rPr kumimoji="0" lang="ru-RU" sz="4800" b="1" i="0" u="none" strike="noStrike" kern="0" cap="none" spc="0" normalizeH="0" baseline="0" noProof="0" dirty="0" smtClean="0">
                <a:ln w="3175" cmpd="sng"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за </a:t>
            </a:r>
            <a:r>
              <a:rPr kumimoji="0" lang="ru-RU" sz="4800" b="1" i="0" u="none" strike="noStrike" kern="0" cap="none" spc="0" normalizeH="0" baseline="0" noProof="0" dirty="0" err="1" smtClean="0">
                <a:ln w="3175" cmpd="sng"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рівнями</a:t>
            </a:r>
            <a:r>
              <a:rPr kumimoji="0" lang="ru-RU" sz="4800" b="1" i="0" u="none" strike="noStrike" kern="0" cap="none" spc="0" normalizeH="0" baseline="0" noProof="0" dirty="0" smtClean="0">
                <a:ln w="3175" cmpd="sng"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4800" b="1" i="0" u="none" strike="noStrike" kern="0" cap="none" spc="0" normalizeH="0" baseline="0" noProof="0" dirty="0" err="1" smtClean="0">
                <a:ln w="3175" cmpd="sng"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вищої</a:t>
            </a:r>
            <a:r>
              <a:rPr kumimoji="0" lang="ru-RU" sz="4800" b="1" i="0" u="none" strike="noStrike" kern="0" cap="none" spc="0" normalizeH="0" baseline="0" noProof="0" dirty="0" smtClean="0">
                <a:ln w="3175" cmpd="sng"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4800" b="1" i="0" u="none" strike="noStrike" kern="0" cap="none" spc="0" normalizeH="0" baseline="0" noProof="0" dirty="0" err="1" smtClean="0">
                <a:ln w="3175" cmpd="sng"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освіти</a:t>
            </a:r>
            <a:r>
              <a:rPr kumimoji="0" lang="ru-RU" sz="4800" b="1" i="0" u="none" strike="noStrike" kern="0" cap="none" spc="0" normalizeH="0" baseline="0" noProof="0" dirty="0" smtClean="0">
                <a:ln w="3175" cmpd="sng"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  <a:r>
              <a:rPr kumimoji="0" lang="ru-RU" sz="4800" b="1" i="0" u="none" strike="noStrike" kern="0" cap="none" spc="0" normalizeH="0" baseline="0" noProof="0" dirty="0" err="1" smtClean="0">
                <a:ln w="3175" cmpd="sng"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Ступені</a:t>
            </a:r>
            <a:r>
              <a:rPr kumimoji="0" lang="ru-RU" sz="4800" b="1" i="0" u="none" strike="noStrike" kern="0" cap="none" spc="0" normalizeH="0" baseline="0" noProof="0" dirty="0" smtClean="0">
                <a:ln w="3175" cmpd="sng"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4800" b="1" i="0" u="none" strike="noStrike" kern="0" cap="none" spc="0" normalizeH="0" baseline="0" noProof="0" dirty="0" err="1" smtClean="0">
                <a:ln w="3175" cmpd="sng"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вищої</a:t>
            </a:r>
            <a:r>
              <a:rPr kumimoji="0" lang="ru-RU" sz="4800" b="1" i="0" u="none" strike="noStrike" kern="0" cap="none" spc="0" normalizeH="0" baseline="0" noProof="0" dirty="0" smtClean="0">
                <a:ln w="3175" cmpd="sng"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4800" b="1" i="0" u="none" strike="noStrike" kern="0" cap="none" spc="0" normalizeH="0" baseline="0" noProof="0" dirty="0" err="1" smtClean="0">
                <a:ln w="3175" cmpd="sng"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освіти</a:t>
            </a:r>
            <a:r>
              <a:rPr kumimoji="0" lang="ru-RU" sz="4800" b="1" i="0" u="none" strike="noStrike" kern="0" cap="none" spc="0" normalizeH="0" baseline="0" noProof="0" dirty="0" smtClean="0">
                <a:ln w="3175" cmpd="sng"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582" y="1823501"/>
            <a:ext cx="5255491" cy="4041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86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644073" y="240145"/>
            <a:ext cx="955963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6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773382" y="240145"/>
            <a:ext cx="960581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73382" y="240145"/>
            <a:ext cx="10104582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5.</a:t>
            </a:r>
            <a:r>
              <a:rPr lang="ru-RU" sz="36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36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6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ступені</a:t>
            </a:r>
            <a:r>
              <a:rPr lang="ru-RU" sz="36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36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kumimoji="0" lang="uk-UA" sz="3600" b="1" i="0" u="none" strike="noStrike" kern="0" cap="none" spc="0" normalizeH="0" baseline="0" noProof="0" dirty="0" smtClean="0">
                <a:ln w="3175" cmpd="sng">
                  <a:noFill/>
                </a:ln>
                <a:solidFill>
                  <a:srgbClr val="D97828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Здобуття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кожному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успішне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особою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освітньої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підставою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присудження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відповідного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молодший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бакалавр;</a:t>
            </a: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бакалавр;</a:t>
            </a: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магістр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доктор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філософії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/доктор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0938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644073" y="240145"/>
            <a:ext cx="955963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6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773382" y="240145"/>
            <a:ext cx="960581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73382" y="240145"/>
            <a:ext cx="10104582" cy="6537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err="1" smtClean="0">
                <a:ln w="3175" cmpd="sng">
                  <a:noFill/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Стаття</a:t>
            </a:r>
            <a:r>
              <a:rPr lang="ru-RU" sz="3600" b="1" dirty="0" smtClean="0">
                <a:ln w="3175" cmpd="sng">
                  <a:noFill/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ln w="3175" cmpd="sng">
                  <a:noFill/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7.</a:t>
            </a:r>
            <a:r>
              <a:rPr lang="ru-RU" sz="3600" dirty="0">
                <a:ln w="3175" cmpd="sng">
                  <a:noFill/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 </a:t>
            </a:r>
            <a:r>
              <a:rPr lang="ru-RU" sz="3600" b="1" i="1" dirty="0" err="1">
                <a:ln w="3175" cmpd="sng">
                  <a:noFill/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Документи</a:t>
            </a:r>
            <a:r>
              <a:rPr lang="ru-RU" sz="3600" b="1" i="1" dirty="0">
                <a:ln w="3175" cmpd="sng">
                  <a:noFill/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про </a:t>
            </a:r>
            <a:r>
              <a:rPr lang="ru-RU" sz="3600" b="1" i="1" dirty="0" err="1">
                <a:ln w="3175" cmpd="sng">
                  <a:noFill/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вищу</a:t>
            </a:r>
            <a:r>
              <a:rPr lang="ru-RU" sz="3600" b="1" i="1" dirty="0">
                <a:ln w="3175" cmpd="sng">
                  <a:noFill/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600" b="1" i="1" dirty="0" err="1" smtClean="0">
                <a:ln w="3175" cmpd="sng">
                  <a:noFill/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освіту</a:t>
            </a:r>
            <a:endParaRPr lang="ru-RU" sz="3600" b="1" i="1" dirty="0" smtClean="0">
              <a:ln w="3175" cmpd="sng">
                <a:noFill/>
              </a:ln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lvl="0" algn="just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2.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Встановлюються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такі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види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документів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про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вищу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освіту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за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відповідними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ступенями:</a:t>
            </a:r>
          </a:p>
          <a:p>
            <a:pPr marL="285750" lvl="0" indent="-285750" algn="just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диплом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молодшого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бакалавра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;</a:t>
            </a:r>
          </a:p>
          <a:p>
            <a:pPr marL="285750" lvl="0" indent="-285750" algn="just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диплом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бакалавра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;</a:t>
            </a:r>
          </a:p>
          <a:p>
            <a:pPr marL="285750" lvl="0" indent="-285750" algn="just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диплом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магістра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;</a:t>
            </a:r>
          </a:p>
          <a:p>
            <a:pPr marL="285750" lvl="0" indent="-285750" algn="just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диплом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доктора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філософії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/доктора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мистецтва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.</a:t>
            </a:r>
          </a:p>
          <a:p>
            <a:pPr lvl="0" algn="just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Невід’ємною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частиною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диплома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молодшого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бакалавра, бакалавра,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магістра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, доктора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філософії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/доктора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мистецтва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є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додаток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до диплома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європейського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зразка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містить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структуровану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інформацію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про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завершене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навчання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. У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додатку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до диплома наводиться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інформація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про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результати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навчання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особи,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освітні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компоненти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отримані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оцінки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і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здобуту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кількість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кредитів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ЄКТС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, 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також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відомості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про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національну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систему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вищої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освіти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України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5504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644073" y="240145"/>
            <a:ext cx="955963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6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773382" y="240145"/>
            <a:ext cx="960581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73382" y="240145"/>
            <a:ext cx="10104582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ПРИКІНЦЕВІ ТА ПЕРЕХІДНІ ПОЛОЖЕННЯ</a:t>
            </a:r>
            <a:r>
              <a:rPr kumimoji="0" lang="uk-UA" sz="2800" b="1" i="0" u="none" strike="noStrike" kern="0" cap="none" spc="0" normalizeH="0" baseline="0" noProof="0" dirty="0" smtClean="0">
                <a:ln w="3175" cmpd="sng">
                  <a:noFill/>
                </a:ln>
                <a:solidFill>
                  <a:srgbClr val="D97828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endParaRPr lang="ru-RU" sz="2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2.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Установити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:</a:t>
            </a:r>
          </a:p>
          <a:p>
            <a:pPr marL="285750" lvl="0" indent="-285750" algn="just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1)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останній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прийом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здобуття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освітньо-кваліфікаційного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рівня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спеціаліста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проводиться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у 2016 </a:t>
            </a:r>
            <a:r>
              <a:rPr lang="ru-RU" sz="24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році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;</a:t>
            </a:r>
          </a:p>
          <a:p>
            <a:pPr marL="285750" lvl="0" indent="-285750" algn="just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2)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вища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освіта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освітньо-кваліфікаційним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рівнем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спеціаліста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(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повна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вища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освіта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)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після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набрання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чинності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цим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Законом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прирівнюється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вищої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освіти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ступеня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магістра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;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pPr marL="285750" lvl="0" indent="-285750" algn="just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3)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останній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прийом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здобуття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вищої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освіти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освітньо-кваліфікаційним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рівнем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молодшого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спеціаліста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проводиться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у 2019 </a:t>
            </a:r>
            <a:r>
              <a:rPr lang="ru-RU" sz="24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році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;</a:t>
            </a:r>
          </a:p>
          <a:p>
            <a:pPr marL="285750" lvl="0" indent="-285750" algn="just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4)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після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набрання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чинності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цим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Законом диплом про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вищу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освіту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освітньо-кваліфікаційним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рівнем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молодшого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спеціаліста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(початкова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вища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освіта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)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прирівнюється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до диплома про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вищу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освіту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освітньо-професійним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ступенем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молодшого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бакалавра;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1051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644073" y="240145"/>
            <a:ext cx="955963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6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717965" y="240145"/>
            <a:ext cx="101045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44073" y="612845"/>
            <a:ext cx="1017847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 ОСВІТИ І НАУКИ УКРАЇНИ</a:t>
            </a:r>
          </a:p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09.09.2022                                                                                                                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805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Зареєстровано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юстиції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21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2022 р.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за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1649/38985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атестацію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Наказами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науки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1169 від 23.12.2022</a:t>
            </a:r>
          </a:p>
          <a:p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1277 від 10.09.2024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614157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644073" y="240145"/>
            <a:ext cx="955963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6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773382" y="240145"/>
            <a:ext cx="960581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44073" y="240145"/>
            <a:ext cx="10233891" cy="5721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УКРАЇНИ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фахову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передвищу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kumimoji="0" lang="uk-UA" sz="2400" b="1" i="0" u="none" strike="noStrike" kern="0" cap="none" spc="0" normalizeH="0" baseline="0" noProof="0" dirty="0" smtClean="0">
                <a:ln w="3175" cmpd="sng"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Стаття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7.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 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Рівень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та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ступінь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фахової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передвищої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освіти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pPr lvl="0" algn="just" defTabSz="457200">
              <a:buClr>
                <a:srgbClr val="83992A"/>
              </a:buClr>
              <a:buSzPct val="115000"/>
            </a:pP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  </a:t>
            </a:r>
            <a:r>
              <a:rPr lang="ru-RU" sz="24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Фаховий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молодший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бакалавр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-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це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освітньо-професійний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ступінь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здобувається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рівні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фахової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передвищої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освіти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присуджується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закладом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освіти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результаті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успішного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виконання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здобувачем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фахової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передвищої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освіти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освітньо-професійної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програми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.</a:t>
            </a:r>
          </a:p>
          <a:p>
            <a:pPr lvl="0" algn="just" defTabSz="457200">
              <a:buClr>
                <a:srgbClr val="83992A"/>
              </a:buClr>
              <a:buSzPct val="115000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  Документ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про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фахову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передвищу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освіту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-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диплом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фахового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молодшого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бакалавра.</a:t>
            </a:r>
          </a:p>
          <a:p>
            <a:pPr lvl="0" algn="just" defTabSz="457200">
              <a:buClr>
                <a:srgbClr val="83992A"/>
              </a:buClr>
              <a:buSzPct val="115000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Невід’ємною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частиною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диплома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фахового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молодшого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бакалавра є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додаток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до диплома,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містить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структуровану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інформацію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про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завершене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навчання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. У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додатку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до диплома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міститься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інформація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про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результати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навчання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особи,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складається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інформації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про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назви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дисциплін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отримані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оцінки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і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здобуту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кількість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кредитів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ЄКТС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, 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також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відомості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про систему фахової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передвищої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освіти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України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.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0589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644073" y="240145"/>
            <a:ext cx="955963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6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17964" y="240145"/>
            <a:ext cx="99106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lvl="0" algn="just"/>
            <a:endParaRPr lang="ru-RU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44073" y="166255"/>
            <a:ext cx="9984509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endParaRPr lang="uk-UA" sz="2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spcAft>
                <a:spcPts val="1200"/>
              </a:spcAft>
            </a:pPr>
            <a:endParaRPr lang="uk-UA" sz="2800" b="1" i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spcAft>
                <a:spcPts val="1200"/>
              </a:spcAft>
            </a:pPr>
            <a:endParaRPr lang="uk-UA" sz="2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spcAft>
                <a:spcPts val="1200"/>
              </a:spcAft>
            </a:pPr>
            <a:endParaRPr lang="uk-UA" sz="2800" b="1" i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spcAft>
                <a:spcPts val="1200"/>
              </a:spcAft>
            </a:pPr>
            <a:endParaRPr lang="uk-UA" sz="2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spcAft>
                <a:spcPts val="1200"/>
              </a:spcAft>
            </a:pP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44073" y="360218"/>
            <a:ext cx="1005840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b="1" i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b="1" i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Середня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спеціальна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здобута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за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часів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існування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Радянського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Союзу   в  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технікумах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та    училищах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віднесених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вищих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акредитації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прирівнюється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до  чинного 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до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неповної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освітньо-кваліфікаційного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молодшого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спеціаліста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b="1" i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200" b="1" i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b="1" i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28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6765" y="471056"/>
            <a:ext cx="7460870" cy="1699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8034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644073" y="240145"/>
            <a:ext cx="955963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6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17964" y="240145"/>
            <a:ext cx="99106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lvl="0" algn="just"/>
            <a:endParaRPr lang="ru-RU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44073" y="166255"/>
            <a:ext cx="9984509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endParaRPr lang="uk-UA" sz="2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spcAft>
                <a:spcPts val="1200"/>
              </a:spcAft>
            </a:pPr>
            <a:endParaRPr lang="uk-UA" sz="2800" b="1" i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spcAft>
                <a:spcPts val="1200"/>
              </a:spcAft>
            </a:pPr>
            <a:endParaRPr lang="uk-UA" sz="2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spcAft>
                <a:spcPts val="1200"/>
              </a:spcAft>
            </a:pPr>
            <a:endParaRPr lang="uk-UA" sz="2800" b="1" i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spcAft>
                <a:spcPts val="1200"/>
              </a:spcAft>
            </a:pPr>
            <a:endParaRPr lang="uk-UA" sz="2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spcAft>
                <a:spcPts val="1200"/>
              </a:spcAft>
            </a:pP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17965" y="341745"/>
            <a:ext cx="10104580" cy="522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1500"/>
              </a:spcAft>
            </a:pP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17962" y="341745"/>
            <a:ext cx="991061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 МОН № 1/18669-23 від 27.11.23 року «Про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розділу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«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Переліку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право на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ставок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заробітної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плати і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посадових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окладів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вчителям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викладачам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вихователям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педагогічним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працівникам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від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визначеному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додатку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4 до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порядок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обчислення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заробітної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плати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затвердженої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наказом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від 15.04.1993 № 102,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зареєстрованим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Міністерстві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юстиції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27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1993 р. № 56,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надавали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середню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спеціальну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віднесено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en-US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педагогічним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класом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однорічні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педагогічні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педагогічні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училища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здобута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особами у таких закладах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прирівнюється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освітньо-кваліфікаційного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молодшого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спеціаліста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06026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0" y="0"/>
          <a:ext cx="12136582" cy="6465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36582">
                  <a:extLst>
                    <a:ext uri="{9D8B030D-6E8A-4147-A177-3AD203B41FA5}">
                      <a16:colId xmlns:a16="http://schemas.microsoft.com/office/drawing/2014/main" val="628042997"/>
                    </a:ext>
                  </a:extLst>
                </a:gridCol>
              </a:tblGrid>
              <a:tr h="535709">
                <a:tc>
                  <a:txBody>
                    <a:bodyPr/>
                    <a:lstStyle/>
                    <a:p>
                      <a:pPr marL="514350" marR="0" lvl="0" indent="-51435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romanUcPeriod"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48312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Загальні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48312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48312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положення</a:t>
                      </a:r>
                      <a:endParaRPr kumimoji="0" lang="uk-UA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E48312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552780"/>
                  </a:ext>
                </a:extLst>
              </a:tr>
              <a:tr h="13670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Абзаци 2, 3 пункту 3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2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Педагогічним</a:t>
                      </a:r>
                      <a:r>
                        <a:rPr lang="ru-RU" sz="2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працівникам</a:t>
                      </a:r>
                      <a:r>
                        <a:rPr lang="ru-RU" sz="2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посади </a:t>
                      </a:r>
                      <a:r>
                        <a:rPr lang="ru-RU" sz="2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яких</a:t>
                      </a:r>
                      <a:r>
                        <a:rPr lang="ru-RU" sz="2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відповідно</a:t>
                      </a:r>
                      <a:r>
                        <a:rPr lang="ru-RU" sz="2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2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законодавства</a:t>
                      </a:r>
                      <a:r>
                        <a:rPr lang="ru-RU" sz="2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6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</a:t>
                      </a:r>
                      <a:r>
                        <a:rPr lang="ru-RU" sz="26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передбачають</a:t>
                      </a:r>
                      <a:r>
                        <a:rPr lang="ru-RU" sz="26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6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присвоєння</a:t>
                      </a:r>
                      <a:r>
                        <a:rPr lang="ru-RU" sz="26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6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кваліфікаційних</a:t>
                      </a:r>
                      <a:r>
                        <a:rPr lang="ru-RU" sz="26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6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категорій</a:t>
                      </a:r>
                      <a:r>
                        <a:rPr lang="ru-RU" sz="26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2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 результатами </a:t>
                      </a:r>
                      <a:r>
                        <a:rPr lang="ru-RU" sz="2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атестації</a:t>
                      </a:r>
                      <a:r>
                        <a:rPr lang="ru-RU" sz="2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встановлюється</a:t>
                      </a:r>
                      <a:r>
                        <a:rPr lang="ru-RU" sz="2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відповідність</a:t>
                      </a:r>
                      <a:r>
                        <a:rPr lang="ru-RU" sz="2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займаній</a:t>
                      </a:r>
                      <a:r>
                        <a:rPr lang="ru-RU" sz="2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посаді</a:t>
                      </a:r>
                      <a:r>
                        <a:rPr lang="ru-RU" sz="2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та, в порядку </a:t>
                      </a:r>
                      <a:r>
                        <a:rPr lang="ru-RU" sz="2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визначеному</a:t>
                      </a:r>
                      <a:r>
                        <a:rPr lang="ru-RU" sz="2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законодавством</a:t>
                      </a:r>
                      <a:r>
                        <a:rPr lang="ru-RU" sz="2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ru-RU" sz="2600" b="1" i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рекомендацією</a:t>
                      </a:r>
                      <a:r>
                        <a:rPr lang="ru-RU" sz="2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600" b="1" i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атестаційної</a:t>
                      </a:r>
                      <a:r>
                        <a:rPr lang="ru-RU" sz="2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600" b="1" i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комісії</a:t>
                      </a:r>
                      <a:r>
                        <a:rPr lang="ru-RU" sz="2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600" b="1" i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установлюється</a:t>
                      </a:r>
                      <a:r>
                        <a:rPr lang="ru-RU" sz="2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600" b="1" i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підтверджується</a:t>
                      </a:r>
                      <a:r>
                        <a:rPr lang="ru-RU" sz="2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2600" b="1" i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тарифний</a:t>
                      </a:r>
                      <a:r>
                        <a:rPr lang="ru-RU" sz="2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600" b="1" i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розряд</a:t>
                      </a:r>
                      <a:r>
                        <a:rPr lang="ru-RU" sz="2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а </a:t>
                      </a:r>
                      <a:r>
                        <a:rPr lang="ru-RU" sz="2600" b="1" i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також</a:t>
                      </a:r>
                      <a:r>
                        <a:rPr lang="ru-RU" sz="2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600" b="1" i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може</a:t>
                      </a:r>
                      <a:r>
                        <a:rPr lang="ru-RU" sz="2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бути </a:t>
                      </a:r>
                      <a:r>
                        <a:rPr lang="ru-RU" sz="2600" b="1" i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присвоєно</a:t>
                      </a:r>
                      <a:r>
                        <a:rPr lang="ru-RU" sz="2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600" b="1" i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педагогічне</a:t>
                      </a:r>
                      <a:r>
                        <a:rPr lang="ru-RU" sz="2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600" b="1" i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звання</a:t>
                      </a:r>
                      <a:r>
                        <a:rPr lang="ru-RU" sz="2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26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Посадові</a:t>
                      </a:r>
                      <a:r>
                        <a:rPr lang="ru-RU" sz="26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6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оклади</a:t>
                      </a:r>
                      <a:r>
                        <a:rPr lang="ru-RU" sz="26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(ставки </a:t>
                      </a:r>
                      <a:r>
                        <a:rPr lang="ru-RU" sz="26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заробітної</a:t>
                      </a:r>
                      <a:r>
                        <a:rPr lang="ru-RU" sz="26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плати) </a:t>
                      </a:r>
                      <a:r>
                        <a:rPr lang="ru-RU" sz="2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працівникам</a:t>
                      </a:r>
                      <a:r>
                        <a:rPr lang="ru-RU" sz="2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призначеним</a:t>
                      </a:r>
                      <a:r>
                        <a:rPr lang="ru-RU" sz="2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 посади </a:t>
                      </a:r>
                      <a:r>
                        <a:rPr lang="ru-RU" sz="2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педагогічних</a:t>
                      </a:r>
                      <a:r>
                        <a:rPr lang="ru-RU" sz="2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6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працівників</a:t>
                      </a:r>
                      <a:r>
                        <a:rPr lang="ru-RU" sz="2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6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встановлюються</a:t>
                      </a:r>
                      <a:r>
                        <a:rPr lang="ru-RU" sz="26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6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керівником</a:t>
                      </a:r>
                      <a:r>
                        <a:rPr lang="ru-RU" sz="26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закладу </a:t>
                      </a:r>
                      <a:r>
                        <a:rPr lang="ru-RU" sz="26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освіти</a:t>
                      </a:r>
                      <a:r>
                        <a:rPr lang="ru-RU" sz="26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26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дотриманням</a:t>
                      </a:r>
                      <a:r>
                        <a:rPr lang="ru-RU" sz="26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6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законодавства</a:t>
                      </a:r>
                      <a:r>
                        <a:rPr lang="ru-RU" sz="26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 межах </a:t>
                      </a:r>
                      <a:r>
                        <a:rPr lang="ru-RU" sz="26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схеми</a:t>
                      </a:r>
                      <a:r>
                        <a:rPr lang="ru-RU" sz="26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6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тарифних</a:t>
                      </a:r>
                      <a:r>
                        <a:rPr lang="ru-RU" sz="26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6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розрядів</a:t>
                      </a:r>
                      <a:r>
                        <a:rPr lang="ru-RU" sz="26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26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інших</a:t>
                      </a:r>
                      <a:r>
                        <a:rPr lang="ru-RU" sz="26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умов оплати </a:t>
                      </a:r>
                      <a:r>
                        <a:rPr lang="ru-RU" sz="26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</a:t>
                      </a:r>
                      <a:r>
                        <a:rPr lang="ru-RU" sz="26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8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присвоюється кваліфікаційна</a:t>
                      </a:r>
                      <a:r>
                        <a:rPr lang="uk-UA" sz="2000" b="1" i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категорія асистенту вчителя/вихователя,  керівнику гуртка.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Педагогічне звання «керівник гуртка – методист» може бути присвоєно при найвищому (12) тарифному розряді.</a:t>
                      </a:r>
                      <a:endParaRPr lang="ru-RU" sz="2000" b="1" i="1" dirty="0" smtClean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58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29898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96601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 fontAlgn="base">
              <a:spcAft>
                <a:spcPts val="750"/>
              </a:spcAft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8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гуртка</a:t>
            </a:r>
            <a:endParaRPr lang="ru-RU" sz="2800" b="1" i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spcAft>
                <a:spcPts val="750"/>
              </a:spcAft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примітки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 до пункту 10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Інструкції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№ 102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тарифних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розрядів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керівників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гуртків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позашкільних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поширюються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установи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типів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spcAft>
                <a:spcPts val="750"/>
              </a:spcAft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При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встановленні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тарифних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розрядів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керівникам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гуртків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закладах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середньої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примітки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 до пункту 10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Інструкції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№ 102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керуватися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додатком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 до Наказу № 557.</a:t>
            </a:r>
          </a:p>
          <a:p>
            <a:pPr algn="just" fontAlgn="base">
              <a:spcAft>
                <a:spcPts val="750"/>
              </a:spcAft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Додатком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 до Наказу № 557 за посадами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керівників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гуртків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освітньо-кваліфікаційний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магістра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спеціаліста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бакалавра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молодшого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спеціаліста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передбачені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 – 12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тарифні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розряди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їм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встановлений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10, 11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тарифний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розряд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додатком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 не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передбачено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якоїсь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залежності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тарифного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розряду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керівнику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гуртка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від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освітньо-кваліфікаційного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магістра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спеціаліста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бакалавра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молодшого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спеціаліста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spcAft>
                <a:spcPts val="750"/>
              </a:spcAft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3390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158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marR="285750" algn="just"/>
            <a:r>
              <a:rPr lang="uk-UA" sz="2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Умовами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оплати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передбачено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вимоги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педагогічному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працівникові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прийомі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роботу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найнижчого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тарифного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розряду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base">
              <a:spcAft>
                <a:spcPts val="750"/>
              </a:spcAft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Згідно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пунктом 2 наказу МОНУ № 557 право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встановити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працівникам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конкретні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розміри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посадових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окладів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(ставок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заробітної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плати)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затверджених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наказом схем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тарифних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розрядів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надано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керівникам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base">
              <a:spcAft>
                <a:spcPts val="750"/>
              </a:spcAft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8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 норма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міститься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пункті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Інструкції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порядок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обчислення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заробітної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плати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затвердженої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наказом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Міністерства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від 15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квітня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1993 р. № 102. </a:t>
            </a:r>
          </a:p>
          <a:p>
            <a:pPr algn="just"/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При </a:t>
            </a:r>
            <a:r>
              <a:rPr lang="ru-RU" sz="28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встановленні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тарифних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розрядів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враховуються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освітній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рівень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працівника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професійна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компетентність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педагогічний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досвід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результативність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якість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роботи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інші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дані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характеризують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професійну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діяльність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sz="28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uk-UA" sz="2500" b="1" i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500" b="1" i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0830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586418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Постанова 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КМУ від 30 серпня 2002 року № </a:t>
            </a:r>
            <a:r>
              <a:rPr lang="uk-UA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1298 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 оплату праці працівників на основі Єдиної тарифної сітки розрядів і коефіцієнтів з оплати праці працівників установ, закладів та організацій окремих галузей бюджетної сфери» (із змінами)</a:t>
            </a:r>
          </a:p>
          <a:p>
            <a:pPr algn="just"/>
            <a:endParaRPr lang="uk-UA" sz="1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Постанова КМУ від 28 грудня 2021 р. № </a:t>
            </a:r>
            <a:r>
              <a:rPr lang="uk-UA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1391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«Деякі питання встановлення підвищень посадових окладів (ставок заробітної плати) та доплат за окремі види педагогічної діяльності у державних і комунальних закладах та установах освіти»</a:t>
            </a:r>
          </a:p>
          <a:p>
            <a:pPr algn="just"/>
            <a:endParaRPr lang="uk-UA" sz="1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МОН України від 15.04.1993 № </a:t>
            </a:r>
            <a:r>
              <a:rPr lang="uk-UA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102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Інструкції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порядок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обчислення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заробітної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плати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змінами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ru-RU" sz="1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МОН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від 26.09.2005 №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557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«Про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впорядкування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умов оплати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схем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тарифних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розрядів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змінами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500" b="1" i="1" dirty="0">
              <a:solidFill>
                <a:srgbClr val="C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6906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29938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defRPr/>
            </a:pPr>
            <a:r>
              <a:rPr lang="uk-UA" sz="2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500" b="1" i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000" b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МІНІСТЕРСТВО </a:t>
            </a:r>
            <a:r>
              <a:rPr lang="ru-RU" sz="2000" b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 І НАУКИ УКРАЇНИ</a:t>
            </a:r>
          </a:p>
          <a:p>
            <a:pPr lvl="0" algn="ctr"/>
            <a:endParaRPr lang="ru-RU" sz="2000" dirty="0">
              <a:solidFill>
                <a:srgbClr val="ED7D31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000" b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</a:t>
            </a:r>
          </a:p>
          <a:p>
            <a:pPr lvl="0" algn="ctr"/>
            <a:endParaRPr lang="ru-RU" sz="2000" b="1" dirty="0">
              <a:solidFill>
                <a:srgbClr val="ED7D31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000" b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26.09.2005  № 557</a:t>
            </a:r>
          </a:p>
          <a:p>
            <a:pPr lvl="0"/>
            <a:endParaRPr lang="ru-RU" sz="2000" dirty="0">
              <a:solidFill>
                <a:srgbClr val="ED7D31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Зареєстровано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Міністерстві</a:t>
            </a:r>
            <a:endParaRPr lang="ru-RU" sz="2000" dirty="0">
              <a:solidFill>
                <a:srgbClr val="ED7D31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юстиції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endParaRPr lang="ru-RU" sz="2000" dirty="0">
              <a:solidFill>
                <a:srgbClr val="ED7D31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03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жовтня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2005 р.</a:t>
            </a:r>
          </a:p>
          <a:p>
            <a:pPr lvl="0"/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за № 1130/11410</a:t>
            </a:r>
          </a:p>
          <a:p>
            <a:pPr lvl="0"/>
            <a:endParaRPr lang="ru-RU" sz="2000" dirty="0">
              <a:solidFill>
                <a:srgbClr val="ED7D31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400" b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2400" b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впорядкування</a:t>
            </a:r>
            <a:r>
              <a:rPr lang="ru-RU" sz="2400" b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умов оплати </a:t>
            </a:r>
            <a:r>
              <a:rPr lang="ru-RU" sz="2400" b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400" b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ru-RU" sz="2400" b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схем </a:t>
            </a:r>
            <a:r>
              <a:rPr lang="ru-RU" sz="2400" b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тарифних</a:t>
            </a:r>
            <a:r>
              <a:rPr lang="ru-RU" sz="2400" b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розрядів</a:t>
            </a:r>
            <a:r>
              <a:rPr lang="ru-RU" sz="2400" b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400" b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400" b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400" b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sz="2400" b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b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400" b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endParaRPr lang="ru-RU" sz="2400" b="1" dirty="0">
              <a:solidFill>
                <a:srgbClr val="ED7D31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400" dirty="0">
              <a:solidFill>
                <a:srgbClr val="ED7D31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змінами</a:t>
            </a:r>
            <a:r>
              <a:rPr lang="ru-RU" sz="24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внесеними</a:t>
            </a:r>
            <a:r>
              <a:rPr lang="ru-RU" sz="24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24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Наказами </a:t>
            </a:r>
            <a:r>
              <a:rPr lang="ru-RU" sz="24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</a:t>
            </a:r>
            <a:r>
              <a:rPr lang="ru-RU" sz="24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науки)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uk-UA" sz="2500" b="1" i="1" dirty="0" smtClean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uk-UA" sz="2500" b="1" i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uk-UA" sz="2500" b="1" i="1" dirty="0" smtClean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500" b="1" i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0332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62263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lvl="0" algn="r"/>
            <a:endParaRPr lang="uk-UA" sz="1200" b="1" dirty="0" smtClean="0">
              <a:solidFill>
                <a:srgbClr val="ED7D31">
                  <a:lumMod val="50000"/>
                </a:srgbClr>
              </a:solidFill>
              <a:latin typeface="Times New Roman" panose="02020603050405020304" pitchFamily="18" charset="0"/>
            </a:endParaRPr>
          </a:p>
          <a:p>
            <a:pPr lvl="0" algn="r"/>
            <a:r>
              <a:rPr lang="uk-UA" sz="1200" b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Додаток 6</a:t>
            </a:r>
            <a:endParaRPr lang="uk-UA" sz="1200" b="1" dirty="0">
              <a:solidFill>
                <a:srgbClr val="ED7D31">
                  <a:lumMod val="50000"/>
                </a:srgbClr>
              </a:solidFill>
              <a:latin typeface="Times New Roman" panose="02020603050405020304" pitchFamily="18" charset="0"/>
            </a:endParaRPr>
          </a:p>
          <a:p>
            <a:pPr lvl="0" algn="r"/>
            <a:r>
              <a:rPr lang="uk-UA" sz="1200" b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до </a:t>
            </a:r>
            <a:r>
              <a:rPr lang="uk-UA" sz="1200" b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наказу</a:t>
            </a:r>
          </a:p>
          <a:p>
            <a:pPr lvl="0" algn="r"/>
            <a:r>
              <a:rPr lang="uk-UA" sz="1200" b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Міністерства освіти і науки України</a:t>
            </a:r>
          </a:p>
          <a:p>
            <a:pPr lvl="0" algn="r"/>
            <a:r>
              <a:rPr lang="uk-UA" sz="1200" b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26.09.2005  № 557</a:t>
            </a:r>
          </a:p>
          <a:p>
            <a:pPr lvl="0" algn="ctr"/>
            <a:r>
              <a:rPr lang="uk-UA" b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СХЕМА</a:t>
            </a:r>
          </a:p>
          <a:p>
            <a:pPr lvl="0" algn="ctr"/>
            <a:r>
              <a:rPr lang="uk-UA" sz="1600" b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тарифних розрядів посад педагогічних працівників </a:t>
            </a:r>
            <a:r>
              <a:rPr lang="uk-UA" sz="1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загальноосвітніх навчальних закладів </a:t>
            </a:r>
            <a:r>
              <a:rPr lang="uk-UA" sz="1600" b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(середніх загальноосвітніх шкіл трьох ступенів, шкіл-дитячих садків, гімназій, ліцеїв, колегіумів, інтернатів при школах, навчально-виробничих комбінатів та центрів тощо</a:t>
            </a:r>
            <a:r>
              <a:rPr lang="uk-UA" sz="1600" b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)</a:t>
            </a:r>
          </a:p>
          <a:p>
            <a:pPr lvl="0" algn="ctr"/>
            <a:endParaRPr lang="uk-UA" sz="1600" b="1" i="1" dirty="0">
              <a:solidFill>
                <a:srgbClr val="ED7D31">
                  <a:lumMod val="50000"/>
                </a:srgb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uk-UA" sz="1600" b="1" i="1" dirty="0" smtClean="0">
              <a:solidFill>
                <a:srgbClr val="ED7D31">
                  <a:lumMod val="50000"/>
                </a:srgb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uk-UA" sz="1600" b="1" i="1" dirty="0">
              <a:solidFill>
                <a:srgbClr val="ED7D31">
                  <a:lumMod val="50000"/>
                </a:srgb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uk-UA" sz="1600" b="1" i="1" dirty="0" smtClean="0">
              <a:solidFill>
                <a:srgbClr val="ED7D31">
                  <a:lumMod val="50000"/>
                </a:srgb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uk-UA" sz="1600" b="1" i="1" dirty="0">
              <a:solidFill>
                <a:srgbClr val="ED7D31">
                  <a:lumMod val="50000"/>
                </a:srgb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uk-UA" sz="1600" b="1" i="1" dirty="0" smtClean="0">
              <a:solidFill>
                <a:srgbClr val="ED7D31">
                  <a:lumMod val="50000"/>
                </a:srgb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uk-UA" sz="1600" b="1" i="1" dirty="0">
              <a:solidFill>
                <a:srgbClr val="ED7D31">
                  <a:lumMod val="50000"/>
                </a:srgb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uk-UA" sz="1600" b="1" i="1" dirty="0" smtClean="0">
              <a:solidFill>
                <a:srgbClr val="ED7D31">
                  <a:lumMod val="50000"/>
                </a:srgb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uk-UA" sz="1600" b="1" i="1" dirty="0">
              <a:solidFill>
                <a:srgbClr val="ED7D31">
                  <a:lumMod val="50000"/>
                </a:srgb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uk-UA" sz="1600" b="1" i="1" dirty="0" smtClean="0">
              <a:solidFill>
                <a:srgbClr val="ED7D31">
                  <a:lumMod val="50000"/>
                </a:srgb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uk-UA" sz="1600" b="1" i="1" dirty="0">
              <a:solidFill>
                <a:srgbClr val="ED7D31">
                  <a:lumMod val="50000"/>
                </a:srgb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uk-UA" sz="1600" b="1" i="1" dirty="0" smtClean="0">
              <a:solidFill>
                <a:srgbClr val="ED7D31">
                  <a:lumMod val="50000"/>
                </a:srgb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uk-UA" sz="1600" b="1" i="1" dirty="0">
              <a:solidFill>
                <a:srgbClr val="ED7D31">
                  <a:lumMod val="50000"/>
                </a:srgb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uk-UA" sz="1600" b="1" i="1" dirty="0" smtClean="0">
              <a:solidFill>
                <a:srgbClr val="ED7D31">
                  <a:lumMod val="50000"/>
                </a:srgb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uk-UA" sz="1600" b="1" i="1" dirty="0">
              <a:solidFill>
                <a:srgbClr val="ED7D31">
                  <a:lumMod val="50000"/>
                </a:srgb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uk-UA" sz="1600" b="1" i="1" dirty="0" smtClean="0">
              <a:solidFill>
                <a:srgbClr val="ED7D31">
                  <a:lumMod val="50000"/>
                </a:srgb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uk-UA" sz="1600" b="1" i="1" dirty="0">
              <a:solidFill>
                <a:srgbClr val="ED7D31">
                  <a:lumMod val="50000"/>
                </a:srgb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uk-UA" sz="1600" b="1" i="1" dirty="0" smtClean="0">
              <a:solidFill>
                <a:srgbClr val="ED7D31">
                  <a:lumMod val="50000"/>
                </a:srgb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t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uk-UA" dirty="0" smtClean="0">
                <a:solidFill>
                  <a:srgbClr val="843C0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i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83722" y="2081896"/>
          <a:ext cx="11389178" cy="4137200"/>
        </p:xfrm>
        <a:graphic>
          <a:graphicData uri="http://schemas.openxmlformats.org/drawingml/2006/table">
            <a:tbl>
              <a:tblPr firstRow="1" firstCol="1" bandRow="1"/>
              <a:tblGrid>
                <a:gridCol w="9633857">
                  <a:extLst>
                    <a:ext uri="{9D8B030D-6E8A-4147-A177-3AD203B41FA5}">
                      <a16:colId xmlns:a16="http://schemas.microsoft.com/office/drawing/2014/main" val="3906450340"/>
                    </a:ext>
                  </a:extLst>
                </a:gridCol>
                <a:gridCol w="1755321">
                  <a:extLst>
                    <a:ext uri="{9D8B030D-6E8A-4147-A177-3AD203B41FA5}">
                      <a16:colId xmlns:a16="http://schemas.microsoft.com/office/drawing/2014/main" val="4078796288"/>
                    </a:ext>
                  </a:extLst>
                </a:gridCol>
              </a:tblGrid>
              <a:tr h="252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Найменування</a:t>
                      </a: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посад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Тарифні</a:t>
                      </a: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розряди</a:t>
                      </a: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baseline="30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6290042"/>
                  </a:ext>
                </a:extLst>
              </a:tr>
              <a:tr h="487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Учителі</a:t>
                      </a:r>
                      <a:r>
                        <a:rPr lang="ru-RU" sz="18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всіх</a:t>
                      </a:r>
                      <a:r>
                        <a:rPr lang="ru-RU" sz="18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спеціальностей</a:t>
                      </a:r>
                      <a:r>
                        <a:rPr lang="ru-RU" sz="18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вихователі</a:t>
                      </a:r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логопеди</a:t>
                      </a: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завідувачі</a:t>
                      </a: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логопедичних</a:t>
                      </a: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пунктів</a:t>
                      </a: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методисти</a:t>
                      </a: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педагоги-</a:t>
                      </a:r>
                      <a:r>
                        <a:rPr lang="ru-RU" sz="18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організатори</a:t>
                      </a: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концертмейстери</a:t>
                      </a: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соціальні</a:t>
                      </a: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педагоги, </a:t>
                      </a:r>
                      <a:r>
                        <a:rPr lang="ru-RU" sz="18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практичні</a:t>
                      </a: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психологи: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8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6795223"/>
                  </a:ext>
                </a:extLst>
              </a:tr>
              <a:tr h="530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вищої</a:t>
                      </a:r>
                      <a:r>
                        <a:rPr lang="ru-RU" sz="1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категорії</a:t>
                      </a:r>
                      <a:endParaRPr lang="ru-RU" sz="1800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b="1" i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1468319"/>
                  </a:ext>
                </a:extLst>
              </a:tr>
              <a:tr h="516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першої</a:t>
                      </a:r>
                      <a:r>
                        <a:rPr lang="ru-RU" sz="1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категорії</a:t>
                      </a:r>
                      <a:endParaRPr lang="ru-RU" sz="1800" b="1" i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b="1" i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4854228"/>
                  </a:ext>
                </a:extLst>
              </a:tr>
              <a:tr h="487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другої</a:t>
                      </a:r>
                      <a:r>
                        <a:rPr lang="ru-RU" sz="1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категорії</a:t>
                      </a:r>
                      <a:endParaRPr lang="ru-RU" sz="1800" b="1" i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b="1" i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1748498"/>
                  </a:ext>
                </a:extLst>
              </a:tr>
              <a:tr h="487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без </a:t>
                      </a:r>
                      <a:r>
                        <a:rPr lang="ru-RU" sz="1800" b="1" i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категорії</a:t>
                      </a:r>
                      <a:r>
                        <a:rPr lang="ru-RU" sz="18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**</a:t>
                      </a:r>
                      <a:endParaRPr lang="ru-RU" sz="1800" b="1" i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10-11</a:t>
                      </a:r>
                      <a:endParaRPr lang="ru-RU" sz="1800" b="1" i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2635477"/>
                  </a:ext>
                </a:extLst>
              </a:tr>
              <a:tr h="2528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Асистент вчителя загальноосвітнього навчального закладу з інклюзивним та інтегрованим навчанням</a:t>
                      </a:r>
                      <a:endParaRPr lang="ru-RU" sz="18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10-12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1287887"/>
                  </a:ext>
                </a:extLst>
              </a:tr>
              <a:tr h="2528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Перекладач-дактилолог</a:t>
                      </a:r>
                      <a:endParaRPr lang="ru-RU" sz="18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0134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9913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899727"/>
              </p:ext>
            </p:extLst>
          </p:nvPr>
        </p:nvGraphicFramePr>
        <p:xfrm>
          <a:off x="130629" y="212270"/>
          <a:ext cx="11903528" cy="6441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3528">
                  <a:extLst>
                    <a:ext uri="{9D8B030D-6E8A-4147-A177-3AD203B41FA5}">
                      <a16:colId xmlns:a16="http://schemas.microsoft.com/office/drawing/2014/main" val="628042997"/>
                    </a:ext>
                  </a:extLst>
                </a:gridCol>
              </a:tblGrid>
              <a:tr h="495926">
                <a:tc>
                  <a:txBody>
                    <a:bodyPr/>
                    <a:lstStyle/>
                    <a:p>
                      <a:pPr marL="514350" marR="0" lvl="0" indent="-51435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romanUcPeriod"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Загальні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положення</a:t>
                      </a:r>
                      <a:endParaRPr kumimoji="0" lang="uk-UA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552780"/>
                  </a:ext>
                </a:extLst>
              </a:tr>
              <a:tr h="58107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Педагогічні звання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5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</a:t>
                      </a:r>
                      <a:r>
                        <a:rPr lang="uk-UA" sz="2500" b="1" i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10.</a:t>
                      </a:r>
                      <a:r>
                        <a:rPr lang="uk-UA" sz="25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5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За результатами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атестації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відповідно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рішення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атестаційної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комісії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присвоюються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педагогічні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звання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педагогічним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працівникам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50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із</a:t>
                      </a:r>
                      <a:r>
                        <a:rPr lang="ru-RU" sz="25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50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високим</a:t>
                      </a:r>
                      <a:r>
                        <a:rPr lang="ru-RU" sz="25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50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професійним</a:t>
                      </a:r>
                      <a:r>
                        <a:rPr lang="ru-RU" sz="25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50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рівнем</a:t>
                      </a:r>
                      <a:r>
                        <a:rPr lang="ru-RU" sz="25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25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зокрема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25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uk-UA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упроваджують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і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поширюють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методики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компетентнісного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навчання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та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нові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освітні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технології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надають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професійну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підтримку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та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допомогу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педагогічним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працівникам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здійснюють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наставництво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супервізію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);</a:t>
                      </a:r>
                      <a:endParaRPr lang="uk-UA" sz="25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беруть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участь у процедурах і заходах,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пов'язаних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із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забезпеченням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якості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освіти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та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впровадженням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інновацій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педагогічних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новацій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і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технологій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у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системі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освіти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uk-UA" sz="25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були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визнані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переможцями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лауреатами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регіональних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всеукраїнських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міжнародних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фахових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конкурсів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змагань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тощо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uk-UA" sz="25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підготували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переможців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регіональних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всеукраїнських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міжнародних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олімпіад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конкурсів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змагань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тощо</a:t>
                      </a:r>
                      <a:r>
                        <a:rPr lang="ru-RU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uk-UA" sz="8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58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648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644073" y="240145"/>
            <a:ext cx="955963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6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717965" y="240145"/>
            <a:ext cx="101045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79418" y="240145"/>
            <a:ext cx="10243127" cy="6234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5750" algn="just">
              <a:lnSpc>
                <a:spcPct val="107000"/>
              </a:lnSpc>
              <a:spcAft>
                <a:spcPts val="750"/>
              </a:spcAft>
            </a:pPr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Пункт 2 розділу І «Загальні положення»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85750" algn="just">
              <a:lnSpc>
                <a:spcPct val="107000"/>
              </a:lnSpc>
              <a:spcAft>
                <a:spcPts val="750"/>
              </a:spcAft>
            </a:pPr>
            <a:r>
              <a:rPr lang="ru-RU" sz="27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7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7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поширюється</a:t>
            </a:r>
            <a:r>
              <a:rPr lang="ru-RU" sz="27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7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27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7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7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7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від </a:t>
            </a:r>
            <a:r>
              <a:rPr lang="ru-RU" sz="27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підпорядкування</a:t>
            </a: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типу та </a:t>
            </a:r>
            <a:r>
              <a:rPr lang="ru-RU" sz="27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 тому </a:t>
            </a:r>
            <a:r>
              <a:rPr lang="ru-RU" sz="27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відокремлених</a:t>
            </a: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структурних</a:t>
            </a: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підрозділів</a:t>
            </a: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структурних</a:t>
            </a: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підрозділів</a:t>
            </a: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юридичних</a:t>
            </a: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публічного</a:t>
            </a: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приватного права, а </a:t>
            </a:r>
            <a:r>
              <a:rPr lang="ru-RU" sz="27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фізичних</a:t>
            </a: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7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підприємців</a:t>
            </a: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7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незалежної</a:t>
            </a: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надають</a:t>
            </a: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освітні</a:t>
            </a: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7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7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заклади</a:t>
            </a: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7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7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sz="27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педагогічну</a:t>
            </a:r>
            <a:r>
              <a:rPr lang="ru-RU" sz="27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7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посади </a:t>
            </a:r>
            <a:r>
              <a:rPr lang="ru-RU" sz="27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7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належать до </a:t>
            </a:r>
            <a:r>
              <a:rPr lang="ru-RU" sz="27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27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 </a:t>
            </a:r>
            <a:r>
              <a:rPr lang="ru-RU" sz="2700" b="1" i="1" u="sng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Переліком</a:t>
            </a:r>
            <a:r>
              <a:rPr lang="ru-RU" sz="2700" b="1" i="1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посад </a:t>
            </a:r>
            <a:r>
              <a:rPr lang="ru-RU" sz="2700" b="1" i="1" u="sng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2700" b="1" i="1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700" b="1" i="1" u="sng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науково-педагогічних</a:t>
            </a:r>
            <a:r>
              <a:rPr lang="ru-RU" sz="2700" b="1" i="1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i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7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затвердженим</a:t>
            </a: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постановою</a:t>
            </a:r>
            <a:r>
              <a:rPr lang="ru-RU" sz="27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Кабінету</a:t>
            </a:r>
            <a:r>
              <a:rPr lang="ru-RU" sz="27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sz="27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7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від 14 </a:t>
            </a:r>
            <a:r>
              <a:rPr lang="ru-RU" sz="27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червня</a:t>
            </a:r>
            <a:r>
              <a:rPr lang="ru-RU" sz="27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2000 року </a:t>
            </a:r>
            <a:r>
              <a:rPr lang="ru-RU" sz="27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 963.</a:t>
            </a:r>
            <a:endParaRPr lang="ru-RU" sz="2700" b="1" i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566782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517891"/>
              </p:ext>
            </p:extLst>
          </p:nvPr>
        </p:nvGraphicFramePr>
        <p:xfrm>
          <a:off x="293914" y="236764"/>
          <a:ext cx="11617779" cy="6359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7779">
                  <a:extLst>
                    <a:ext uri="{9D8B030D-6E8A-4147-A177-3AD203B41FA5}">
                      <a16:colId xmlns:a16="http://schemas.microsoft.com/office/drawing/2014/main" val="628042997"/>
                    </a:ext>
                  </a:extLst>
                </a:gridCol>
              </a:tblGrid>
              <a:tr h="24871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552780"/>
                  </a:ext>
                </a:extLst>
              </a:tr>
              <a:tr h="6111268">
                <a:tc>
                  <a:txBody>
                    <a:bodyPr/>
                    <a:lstStyle/>
                    <a:p>
                      <a:pPr marL="457200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uk-UA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uk-UA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иконання</a:t>
                      </a:r>
                      <a:r>
                        <a:rPr lang="uk-UA" sz="27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педагогом</a:t>
                      </a:r>
                      <a:r>
                        <a:rPr lang="uk-UA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7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посадових обов’язків</a:t>
                      </a:r>
                      <a:r>
                        <a:rPr lang="uk-UA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вимог </a:t>
                      </a:r>
                      <a:r>
                        <a:rPr lang="uk-UA" sz="27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професійного стандарту </a:t>
                      </a:r>
                      <a:r>
                        <a:rPr lang="uk-UA" sz="27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(у разі наявності)</a:t>
                      </a:r>
                      <a:r>
                        <a:rPr lang="uk-UA" sz="27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457200" indent="-457200" algn="just">
                        <a:buFont typeface="Wingdings" panose="05000000000000000000" pitchFamily="2" charset="2"/>
                        <a:buChar char="ü"/>
                      </a:pPr>
                      <a:r>
                        <a:rPr lang="uk-UA" sz="27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uk-UA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дійснення наставництва, </a:t>
                      </a:r>
                      <a:r>
                        <a:rPr lang="uk-UA" sz="27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супервізії</a:t>
                      </a:r>
                      <a:r>
                        <a:rPr lang="uk-UA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457200" indent="-457200" algn="just">
                        <a:buFont typeface="Wingdings" panose="05000000000000000000" pitchFamily="2" charset="2"/>
                        <a:buChar char="ü"/>
                      </a:pPr>
                      <a:r>
                        <a:rPr lang="uk-UA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Використання методики </a:t>
                      </a:r>
                      <a:r>
                        <a:rPr lang="uk-UA" sz="27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компетентнісного</a:t>
                      </a:r>
                      <a:r>
                        <a:rPr lang="uk-UA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навчання та нових освітніх технологій у роботі.</a:t>
                      </a:r>
                    </a:p>
                    <a:p>
                      <a:pPr marL="457200" indent="-457200" algn="just">
                        <a:buFont typeface="Wingdings" panose="05000000000000000000" pitchFamily="2" charset="2"/>
                        <a:buChar char="ü"/>
                      </a:pPr>
                      <a:r>
                        <a:rPr lang="uk-UA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Участь у процедурах і заходах щодо забезпечення якості освіти та впровадження інновацій, педагогічних новацій і технологій.</a:t>
                      </a:r>
                    </a:p>
                    <a:p>
                      <a:pPr marL="457200" indent="-457200" algn="just">
                        <a:buFont typeface="Wingdings" panose="05000000000000000000" pitchFamily="2" charset="2"/>
                        <a:buChar char="ü"/>
                      </a:pPr>
                      <a:r>
                        <a:rPr lang="uk-UA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Якість</a:t>
                      </a:r>
                      <a:r>
                        <a:rPr lang="uk-UA" sz="27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знань здобувачів освіти за результатами проведених </a:t>
                      </a:r>
                      <a:r>
                        <a:rPr lang="uk-UA" sz="2700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моніторингів</a:t>
                      </a:r>
                      <a:r>
                        <a:rPr lang="uk-UA" sz="27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контрольних робіт, зрізів тощо.</a:t>
                      </a:r>
                      <a:endParaRPr lang="uk-UA" sz="27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 algn="just">
                        <a:buFont typeface="Wingdings" panose="05000000000000000000" pitchFamily="2" charset="2"/>
                        <a:buChar char="ü"/>
                      </a:pPr>
                      <a:r>
                        <a:rPr lang="uk-UA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Творчі й організаторські здібності, ініціативність педагога, морально-психологічні якості.</a:t>
                      </a:r>
                    </a:p>
                    <a:p>
                      <a:pPr marL="457200" indent="-457200" algn="just">
                        <a:buFont typeface="Wingdings" panose="05000000000000000000" pitchFamily="2" charset="2"/>
                        <a:buChar char="ü"/>
                      </a:pPr>
                      <a:r>
                        <a:rPr lang="uk-UA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Самоосвіта педагога;</a:t>
                      </a:r>
                      <a:r>
                        <a:rPr lang="uk-UA" sz="27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457200" indent="-457200" algn="just">
                        <a:buFont typeface="Wingdings" panose="05000000000000000000" pitchFamily="2" charset="2"/>
                        <a:buChar char="ü"/>
                      </a:pPr>
                      <a:r>
                        <a:rPr lang="uk-UA" sz="27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uk-UA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часть у роботі </a:t>
                      </a:r>
                      <a:r>
                        <a:rPr lang="uk-UA" sz="27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методоб’єднань</a:t>
                      </a:r>
                      <a:r>
                        <a:rPr lang="uk-UA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інших </a:t>
                      </a:r>
                      <a:r>
                        <a:rPr lang="uk-UA" sz="27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групах створених у закладі освіти.</a:t>
                      </a:r>
                      <a:r>
                        <a:rPr lang="uk-UA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700" b="1" i="1" kern="1200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58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7196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933617"/>
              </p:ext>
            </p:extLst>
          </p:nvPr>
        </p:nvGraphicFramePr>
        <p:xfrm>
          <a:off x="0" y="3"/>
          <a:ext cx="12164291" cy="6857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64291">
                  <a:extLst>
                    <a:ext uri="{9D8B030D-6E8A-4147-A177-3AD203B41FA5}">
                      <a16:colId xmlns:a16="http://schemas.microsoft.com/office/drawing/2014/main" val="628042997"/>
                    </a:ext>
                  </a:extLst>
                </a:gridCol>
              </a:tblGrid>
              <a:tr h="7135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4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Накази Мінекономіки України</a:t>
                      </a:r>
                      <a:r>
                        <a:rPr lang="uk-UA" sz="3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uk-UA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uk-UA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552780"/>
                  </a:ext>
                </a:extLst>
              </a:tr>
              <a:tr h="614446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3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uk-UA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ED7D31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від 24.11. 2020 №2425-20 «Про </a:t>
                      </a:r>
                      <a:r>
                        <a:rPr kumimoji="0" lang="ru-RU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затвердження</a:t>
                      </a: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професійного</a:t>
                      </a: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стандарту </a:t>
                      </a:r>
                      <a:r>
                        <a:rPr kumimoji="0" lang="ru-RU" sz="3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sz="32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Практичний</a:t>
                      </a:r>
                      <a:r>
                        <a:rPr kumimoji="0" lang="ru-RU" sz="3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психолог закладу </a:t>
                      </a:r>
                      <a:r>
                        <a:rPr kumimoji="0" lang="ru-RU" sz="32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освіти</a:t>
                      </a:r>
                      <a:r>
                        <a:rPr kumimoji="0" lang="ru-RU" sz="3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»;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uk-UA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від 17.09.2021 №568-21 «Про затвердження професійного стандарту «Керівник (директор) закладу загальної середньої освіти».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ED7D31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3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Наказом МОН України від 29.08.24 № 1225 затверджено</a:t>
                      </a:r>
                      <a:r>
                        <a:rPr kumimoji="0" lang="uk-UA" sz="3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професійний стандарт  «Вчитель закладу загальної середньої освіти».</a:t>
                      </a:r>
                      <a:endParaRPr kumimoji="0" lang="ru-RU" sz="36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58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98883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471891"/>
              </p:ext>
            </p:extLst>
          </p:nvPr>
        </p:nvGraphicFramePr>
        <p:xfrm>
          <a:off x="0" y="1"/>
          <a:ext cx="12164291" cy="7154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64291">
                  <a:extLst>
                    <a:ext uri="{9D8B030D-6E8A-4147-A177-3AD203B41FA5}">
                      <a16:colId xmlns:a16="http://schemas.microsoft.com/office/drawing/2014/main" val="628042997"/>
                    </a:ext>
                  </a:extLst>
                </a:gridCol>
              </a:tblGrid>
              <a:tr h="76828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Лист МОН України №1/23112-24 від 10.12.2024</a:t>
                      </a:r>
                      <a:endParaRPr kumimoji="0" lang="ru-R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552780"/>
                  </a:ext>
                </a:extLst>
              </a:tr>
              <a:tr h="55955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 </a:t>
                      </a:r>
                      <a:r>
                        <a:rPr lang="ru-RU" sz="28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проведення</a:t>
                      </a:r>
                      <a:r>
                        <a:rPr lang="ru-RU" sz="2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атестації</a:t>
                      </a:r>
                      <a:r>
                        <a:rPr lang="ru-RU" sz="2800" b="1" i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педагогічних</a:t>
                      </a:r>
                      <a:r>
                        <a:rPr lang="ru-RU" sz="2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працівників</a:t>
                      </a:r>
                      <a:r>
                        <a:rPr lang="ru-RU" sz="2800" b="1" i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2024/2025 </a:t>
                      </a:r>
                      <a:r>
                        <a:rPr lang="ru-RU" sz="28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навчальному</a:t>
                      </a:r>
                      <a:r>
                        <a:rPr lang="ru-RU" sz="2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році</a:t>
                      </a:r>
                      <a:endParaRPr lang="ru-RU" sz="2800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1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3200" b="0" i="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Положенням</a:t>
                      </a:r>
                      <a:r>
                        <a:rPr lang="ru-RU" sz="3200" b="0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</a:t>
                      </a:r>
                      <a:r>
                        <a:rPr lang="ru-RU" sz="32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передбачено</a:t>
                      </a:r>
                      <a:r>
                        <a:rPr lang="ru-RU" sz="32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написання</a:t>
                      </a:r>
                      <a:r>
                        <a:rPr lang="ru-RU" sz="32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32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обов’язкове</a:t>
                      </a:r>
                      <a:r>
                        <a:rPr lang="ru-RU" sz="32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подання</a:t>
                      </a:r>
                      <a:r>
                        <a:rPr lang="ru-RU" sz="3200" b="0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3200" b="0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3200" b="0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</a:t>
                      </a:r>
                      <a:r>
                        <a:rPr lang="ru-RU" sz="3200" b="0" i="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атестаційної</a:t>
                      </a:r>
                      <a:r>
                        <a:rPr lang="ru-RU" sz="3200" b="0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0" i="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комісії</a:t>
                      </a:r>
                      <a:r>
                        <a:rPr lang="ru-RU" sz="3200" b="0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kern="120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наукових</a:t>
                      </a:r>
                      <a:r>
                        <a:rPr lang="ru-RU" sz="3200" b="1" i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kern="120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робіт</a:t>
                      </a:r>
                      <a:r>
                        <a:rPr lang="ru-RU" sz="3200" b="1" i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статей, </a:t>
                      </a:r>
                      <a:r>
                        <a:rPr lang="ru-RU" sz="3200" b="1" i="1" kern="120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підручників</a:t>
                      </a:r>
                      <a:r>
                        <a:rPr lang="ru-RU" sz="3200" b="1" i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0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</a:t>
                      </a:r>
                      <a:r>
                        <a:rPr lang="ru-RU" sz="3200" b="0" i="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присвоєння</a:t>
                      </a:r>
                      <a:r>
                        <a:rPr lang="en-US" sz="3200" b="0" i="0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0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3200" b="0" i="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ru-RU" sz="3200" b="0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3200" b="0" i="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кваліфікаційної</a:t>
                      </a:r>
                      <a:r>
                        <a:rPr lang="ru-RU" sz="3200" b="0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0" i="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категорії</a:t>
                      </a:r>
                      <a:r>
                        <a:rPr lang="ru-RU" sz="3200" b="0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ru-RU" sz="3200" b="0" i="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присвоєння</a:t>
                      </a:r>
                      <a:r>
                        <a:rPr lang="ru-RU" sz="3200" b="0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0" i="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педагогічного</a:t>
                      </a:r>
                      <a:r>
                        <a:rPr lang="ru-RU" sz="3200" b="0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0" i="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звання</a:t>
                      </a:r>
                      <a:r>
                        <a:rPr lang="ru-RU" sz="3200" b="0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3200" b="0" i="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Утім</a:t>
                      </a:r>
                      <a:r>
                        <a:rPr lang="ru-RU" sz="3200" b="0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32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це</a:t>
                      </a:r>
                      <a:r>
                        <a:rPr lang="en-US" sz="3200" b="1" i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</a:t>
                      </a:r>
                      <a:r>
                        <a:rPr lang="ru-RU" sz="32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виключає</a:t>
                      </a:r>
                      <a:r>
                        <a:rPr lang="ru-RU" sz="32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права </a:t>
                      </a:r>
                      <a:r>
                        <a:rPr lang="ru-RU" sz="32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педагогічного</a:t>
                      </a:r>
                      <a:r>
                        <a:rPr lang="ru-RU" sz="32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працівника</a:t>
                      </a:r>
                      <a:r>
                        <a:rPr lang="ru-RU" sz="32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32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який</a:t>
                      </a:r>
                      <a:r>
                        <a:rPr lang="ru-RU" sz="32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має</a:t>
                      </a:r>
                      <a:r>
                        <a:rPr lang="ru-RU" sz="32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науково-творчі</a:t>
                      </a:r>
                      <a:r>
                        <a:rPr lang="ru-RU" sz="32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напрацювання</a:t>
                      </a:r>
                      <a:r>
                        <a:rPr lang="ru-RU" sz="32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3200" b="1" i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надати</a:t>
                      </a:r>
                      <a:r>
                        <a:rPr lang="ru-RU" sz="32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атестаційній</a:t>
                      </a:r>
                      <a:r>
                        <a:rPr lang="ru-RU" sz="32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комісії</a:t>
                      </a:r>
                      <a:r>
                        <a:rPr lang="ru-RU" sz="32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такі</a:t>
                      </a:r>
                      <a:r>
                        <a:rPr lang="ru-RU" sz="32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матеріали</a:t>
                      </a:r>
                      <a:r>
                        <a:rPr lang="ru-RU" sz="32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для </a:t>
                      </a:r>
                      <a:r>
                        <a:rPr lang="ru-RU" sz="32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їх</a:t>
                      </a:r>
                      <a:r>
                        <a:rPr lang="ru-RU" sz="32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врахування</a:t>
                      </a:r>
                      <a:r>
                        <a:rPr lang="ru-RU" sz="32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при </a:t>
                      </a:r>
                      <a:r>
                        <a:rPr lang="ru-RU" sz="32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прийнятті</a:t>
                      </a:r>
                      <a:r>
                        <a:rPr lang="ru-RU" sz="32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рішення</a:t>
                      </a:r>
                      <a:r>
                        <a:rPr lang="ru-RU" sz="32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3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3200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3200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3200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000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58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6568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4824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ЗЗСО</a:t>
            </a:r>
            <a:endParaRPr lang="ru-RU" sz="2400" dirty="0">
              <a:solidFill>
                <a:srgbClr val="3B3838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0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Педагогічні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звання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старший учитель", </a:t>
            </a:r>
            <a:r>
              <a:rPr lang="ru-RU" sz="3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"старший </a:t>
            </a:r>
            <a:r>
              <a:rPr lang="ru-RU" sz="30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вихователь</a:t>
            </a:r>
            <a:r>
              <a:rPr lang="ru-RU" sz="3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30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присвоюються</a:t>
            </a:r>
            <a:r>
              <a:rPr lang="ru-RU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педагогічним</a:t>
            </a:r>
            <a:r>
              <a:rPr lang="ru-RU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працівникам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працюють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посадах та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результатами </a:t>
            </a:r>
            <a:r>
              <a:rPr lang="ru-RU" sz="3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попередньої</a:t>
            </a:r>
            <a:r>
              <a:rPr lang="ru-RU" sz="3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атестації</a:t>
            </a:r>
            <a:r>
              <a:rPr lang="ru-RU" sz="30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присвоєно</a:t>
            </a:r>
            <a:r>
              <a:rPr lang="ru-RU" sz="3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підтверджено</a:t>
            </a:r>
            <a:r>
              <a:rPr lang="ru-RU" sz="3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0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кваліфікаційну</a:t>
            </a:r>
            <a:r>
              <a:rPr lang="ru-RU" sz="3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категорію</a:t>
            </a:r>
            <a:r>
              <a:rPr lang="ru-RU" sz="3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нижче</a:t>
            </a:r>
            <a:r>
              <a:rPr lang="ru-RU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спеціаліст</a:t>
            </a:r>
            <a:r>
              <a:rPr lang="ru-RU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другої</a:t>
            </a:r>
            <a:r>
              <a:rPr lang="ru-RU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30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(для </a:t>
            </a:r>
            <a:r>
              <a:rPr lang="ru-RU" sz="30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30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педагогічні</a:t>
            </a:r>
            <a:r>
              <a:rPr lang="ru-RU" sz="30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посади </a:t>
            </a:r>
            <a:r>
              <a:rPr lang="ru-RU" sz="30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30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30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передбачають</a:t>
            </a:r>
            <a:r>
              <a:rPr lang="ru-RU" sz="30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присвоєння</a:t>
            </a:r>
            <a:r>
              <a:rPr lang="ru-RU" sz="30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кваліфікаційної</a:t>
            </a:r>
            <a:r>
              <a:rPr lang="ru-RU" sz="30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30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0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найвищий</a:t>
            </a:r>
            <a:r>
              <a:rPr lang="ru-RU" sz="30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встановлений</a:t>
            </a:r>
            <a:r>
              <a:rPr lang="ru-RU" sz="30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30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посади, </a:t>
            </a:r>
            <a:r>
              <a:rPr lang="ru-RU" sz="30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тарифний</a:t>
            </a:r>
            <a:r>
              <a:rPr lang="ru-RU" sz="30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розряд</a:t>
            </a:r>
            <a:r>
              <a:rPr lang="ru-RU" sz="30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та </a:t>
            </a:r>
            <a:r>
              <a:rPr lang="ru-RU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стаж </a:t>
            </a:r>
            <a:r>
              <a:rPr lang="ru-RU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понад</a:t>
            </a:r>
            <a:r>
              <a:rPr lang="ru-RU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роки</a:t>
            </a:r>
            <a:r>
              <a:rPr lang="ru-RU" sz="30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b="1" i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30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0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дночасне</a:t>
            </a:r>
            <a:r>
              <a:rPr lang="ru-RU" sz="30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 результатами </a:t>
            </a:r>
            <a:r>
              <a:rPr lang="ru-RU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однієї</a:t>
            </a:r>
            <a:r>
              <a:rPr lang="ru-RU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атестаційної</a:t>
            </a:r>
            <a:r>
              <a:rPr lang="ru-RU" sz="30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процедури</a:t>
            </a:r>
            <a:r>
              <a:rPr lang="ru-RU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присвоєння</a:t>
            </a:r>
            <a:r>
              <a:rPr lang="ru-RU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кваліфікаційної</a:t>
            </a:r>
            <a:r>
              <a:rPr lang="ru-RU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 на </a:t>
            </a:r>
            <a:r>
              <a:rPr lang="ru-RU" sz="30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присвоєння</a:t>
            </a:r>
            <a:r>
              <a:rPr lang="ru-RU" sz="30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sz="30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звання</a:t>
            </a:r>
            <a:r>
              <a:rPr lang="ru-RU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та </a:t>
            </a:r>
            <a:r>
              <a:rPr lang="ru-RU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відповідного</a:t>
            </a:r>
            <a:r>
              <a:rPr lang="ru-RU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звання</a:t>
            </a:r>
            <a:r>
              <a:rPr lang="ru-RU" sz="30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неможливе</a:t>
            </a:r>
            <a:r>
              <a:rPr lang="ru-RU" sz="30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11557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1077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ЗЗСО</a:t>
            </a:r>
            <a:endParaRPr lang="ru-RU" sz="3000" b="1" i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Педагогічні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звання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учитель - методист</a:t>
            </a:r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вихователь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-методист"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педагог-</a:t>
            </a:r>
            <a:r>
              <a:rPr lang="ru-RU" sz="32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організатор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методист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", "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практичний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психолог - методист", </a:t>
            </a:r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32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гуртка</a:t>
            </a:r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методист",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присвоюються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підтверджуються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педагогічним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працівникам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працюють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посадах та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результатами </a:t>
            </a:r>
            <a:r>
              <a:rPr lang="ru-RU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попередньої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атестації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кваліфікаційну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категорію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32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нижче</a:t>
            </a:r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32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спеціаліст</a:t>
            </a:r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(для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педагогічні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посади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передбачають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присвоєння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кваліфікаційної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найвищий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встановлений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посади,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тарифний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розряд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вищу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 стаж </a:t>
            </a:r>
            <a:r>
              <a:rPr lang="ru-RU" sz="32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понад</a:t>
            </a:r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uk-UA" sz="3200" b="1" i="1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3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u="sng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u="sng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32580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0" y="1"/>
          <a:ext cx="12164291" cy="6363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64291">
                  <a:extLst>
                    <a:ext uri="{9D8B030D-6E8A-4147-A177-3AD203B41FA5}">
                      <a16:colId xmlns:a16="http://schemas.microsoft.com/office/drawing/2014/main" val="628042997"/>
                    </a:ext>
                  </a:extLst>
                </a:gridCol>
              </a:tblGrid>
              <a:tr h="76828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Лист МОН України №1/23112-24 від 10.12.2024</a:t>
                      </a:r>
                      <a:endParaRPr kumimoji="0" lang="ru-R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552780"/>
                  </a:ext>
                </a:extLst>
              </a:tr>
              <a:tr h="55955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 </a:t>
                      </a:r>
                      <a:r>
                        <a:rPr lang="ru-RU" sz="28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проведення</a:t>
                      </a:r>
                      <a:r>
                        <a:rPr lang="ru-RU" sz="2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атестації</a:t>
                      </a:r>
                      <a:r>
                        <a:rPr lang="ru-RU" sz="2800" b="1" i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педагогічних</a:t>
                      </a:r>
                      <a:r>
                        <a:rPr lang="ru-RU" sz="2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працівників</a:t>
                      </a:r>
                      <a:r>
                        <a:rPr lang="ru-RU" sz="2800" b="1" i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2024/2025 </a:t>
                      </a:r>
                      <a:r>
                        <a:rPr lang="ru-RU" sz="28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навчальному</a:t>
                      </a:r>
                      <a:r>
                        <a:rPr lang="ru-RU" sz="28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році</a:t>
                      </a:r>
                      <a:endParaRPr lang="ru-RU" sz="2800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1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Відповідно до частини третьої статті 50 Закону України</a:t>
                      </a:r>
                      <a:r>
                        <a:rPr lang="uk-UA" sz="3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«Про освіту», за результатами атестації визначається </a:t>
                      </a:r>
                      <a:r>
                        <a:rPr lang="uk-UA" sz="3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відповідність педагогічного</a:t>
                      </a:r>
                      <a:r>
                        <a:rPr lang="uk-UA" sz="3200" b="1" i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3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працівника займаній посаді</a:t>
                      </a:r>
                      <a:r>
                        <a:rPr lang="uk-UA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uk-UA" sz="3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3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присвоюються або підтверджуються кваліфікаційні</a:t>
                      </a:r>
                      <a:r>
                        <a:rPr lang="uk-UA" sz="3200" b="1" i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3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категорії</a:t>
                      </a:r>
                      <a:r>
                        <a:rPr lang="uk-UA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3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присвоюються педагогічні звання.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Зважаючи на зазначене, </a:t>
                      </a:r>
                      <a:r>
                        <a:rPr lang="uk-UA" sz="3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педагогічні звання присвоюються педагогічним</a:t>
                      </a:r>
                      <a:r>
                        <a:rPr lang="uk-UA" sz="3200" b="1" i="1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3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працівникам за результатами атестації та зберігаються за ними до наступної</a:t>
                      </a:r>
                      <a:r>
                        <a:rPr lang="uk-UA" sz="3200" b="1" i="1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3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атестації.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58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09134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22464" y="1983921"/>
          <a:ext cx="11887200" cy="4853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4779">
                  <a:extLst>
                    <a:ext uri="{9D8B030D-6E8A-4147-A177-3AD203B41FA5}">
                      <a16:colId xmlns:a16="http://schemas.microsoft.com/office/drawing/2014/main" val="628042997"/>
                    </a:ext>
                  </a:extLst>
                </a:gridCol>
                <a:gridCol w="1412421">
                  <a:extLst>
                    <a:ext uri="{9D8B030D-6E8A-4147-A177-3AD203B41FA5}">
                      <a16:colId xmlns:a16="http://schemas.microsoft.com/office/drawing/2014/main" val="2373776558"/>
                    </a:ext>
                  </a:extLst>
                </a:gridCol>
              </a:tblGrid>
              <a:tr h="34616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2200" b="1" i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Підвищення</a:t>
                      </a:r>
                      <a:r>
                        <a:rPr lang="ru-RU" sz="2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2200" b="1" i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педагогічні</a:t>
                      </a:r>
                      <a:r>
                        <a:rPr lang="ru-RU" sz="2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2200" b="1" i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інші</a:t>
                      </a:r>
                      <a:r>
                        <a:rPr lang="ru-RU" sz="2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звання</a:t>
                      </a:r>
                      <a:endParaRPr lang="ru-RU" sz="2200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120690"/>
                  </a:ext>
                </a:extLst>
              </a:tr>
              <a:tr h="67731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2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Педагогічним</a:t>
                      </a:r>
                      <a:r>
                        <a:rPr lang="ru-RU" sz="2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працівникам</a:t>
                      </a:r>
                      <a:r>
                        <a:rPr lang="ru-RU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2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яким</a:t>
                      </a:r>
                      <a:r>
                        <a:rPr lang="ru-RU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 результатами </a:t>
                      </a:r>
                      <a:r>
                        <a:rPr lang="ru-RU" sz="22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атестації</a:t>
                      </a:r>
                      <a:r>
                        <a:rPr lang="ru-RU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присвоєні</a:t>
                      </a:r>
                      <a:r>
                        <a:rPr lang="ru-RU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2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педагогічні</a:t>
                      </a:r>
                      <a:r>
                        <a:rPr lang="ru-RU" sz="2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звання</a:t>
                      </a:r>
                      <a:r>
                        <a:rPr lang="ru-RU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ru-RU" sz="2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вчитель</a:t>
                      </a:r>
                      <a:r>
                        <a:rPr lang="ru-RU" sz="2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-методист</a:t>
                      </a:r>
                      <a:r>
                        <a:rPr lang="ru-RU" sz="2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”, </a:t>
                      </a:r>
                      <a:r>
                        <a:rPr lang="ru-RU" sz="2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ru-RU" sz="2200" b="1" i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вихователь</a:t>
                      </a:r>
                      <a:r>
                        <a:rPr lang="ru-RU" sz="2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-методист</a:t>
                      </a:r>
                      <a:r>
                        <a:rPr lang="ru-RU" sz="2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”.</a:t>
                      </a:r>
                    </a:p>
                  </a:txBody>
                  <a:tcPr marL="7620" marR="7620" marT="7620" marB="762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2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2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246536"/>
                  </a:ext>
                </a:extLst>
              </a:tr>
              <a:tr h="379345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2200" b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Педагогічним</a:t>
                      </a:r>
                      <a:r>
                        <a:rPr lang="ru-RU" sz="2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працівникам</a:t>
                      </a:r>
                      <a:r>
                        <a:rPr lang="ru-RU" sz="2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200" b="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яким</a:t>
                      </a:r>
                      <a:r>
                        <a:rPr lang="ru-RU" sz="2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 результатами </a:t>
                      </a:r>
                      <a:r>
                        <a:rPr lang="ru-RU" sz="2200" b="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атестації</a:t>
                      </a:r>
                      <a:r>
                        <a:rPr lang="ru-RU" sz="2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присвоєні</a:t>
                      </a:r>
                      <a:r>
                        <a:rPr lang="ru-RU" sz="2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педагогічні</a:t>
                      </a:r>
                      <a:r>
                        <a:rPr lang="ru-RU" sz="2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звання</a:t>
                      </a:r>
                      <a:r>
                        <a:rPr lang="ru-RU" sz="2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“старший </a:t>
                      </a:r>
                      <a:r>
                        <a:rPr lang="ru-RU" sz="2200" b="1" i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вчитель</a:t>
                      </a:r>
                      <a:r>
                        <a:rPr lang="ru-RU" sz="2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”, </a:t>
                      </a:r>
                      <a:r>
                        <a:rPr lang="ru-RU" sz="2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“старший </a:t>
                      </a:r>
                      <a:r>
                        <a:rPr lang="ru-RU" sz="2200" b="1" i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вихователь</a:t>
                      </a:r>
                      <a:r>
                        <a:rPr lang="ru-RU" sz="2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”, “</a:t>
                      </a:r>
                      <a:r>
                        <a:rPr lang="ru-RU" sz="2200" b="1" i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керівник</a:t>
                      </a:r>
                      <a:r>
                        <a:rPr lang="ru-RU" sz="2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1" i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гуртка</a:t>
                      </a:r>
                      <a:r>
                        <a:rPr lang="ru-RU" sz="2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методист”, “педагог-</a:t>
                      </a:r>
                      <a:r>
                        <a:rPr lang="ru-RU" sz="2200" b="1" i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організатор</a:t>
                      </a:r>
                      <a:r>
                        <a:rPr lang="ru-RU" sz="2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-методист”, “</a:t>
                      </a:r>
                      <a:r>
                        <a:rPr lang="ru-RU" sz="2200" b="1" i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практичний</a:t>
                      </a:r>
                      <a:r>
                        <a:rPr lang="ru-RU" sz="22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психолог-методист</a:t>
                      </a:r>
                      <a:r>
                        <a:rPr lang="ru-RU" sz="2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”.</a:t>
                      </a:r>
                      <a:endParaRPr lang="en-US" sz="2200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200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22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Підвищення</a:t>
                      </a:r>
                      <a:r>
                        <a:rPr lang="ru-RU" sz="2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ставок </a:t>
                      </a:r>
                      <a:r>
                        <a:rPr lang="ru-RU" sz="22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заробітної</a:t>
                      </a:r>
                      <a:r>
                        <a:rPr lang="ru-RU" sz="2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плати за </a:t>
                      </a:r>
                      <a:r>
                        <a:rPr lang="ru-RU" sz="22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педагогічні</a:t>
                      </a:r>
                      <a:r>
                        <a:rPr lang="ru-RU" sz="2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звання</a:t>
                      </a:r>
                      <a:r>
                        <a:rPr lang="ru-RU" sz="2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2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присвоєні</a:t>
                      </a:r>
                      <a:r>
                        <a:rPr lang="ru-RU" sz="2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за результатами </a:t>
                      </a:r>
                      <a:r>
                        <a:rPr lang="ru-RU" sz="22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атестації</a:t>
                      </a:r>
                      <a:r>
                        <a:rPr lang="ru-RU" sz="2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2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здійснюється</a:t>
                      </a:r>
                      <a:r>
                        <a:rPr lang="ru-RU" sz="2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лише</a:t>
                      </a:r>
                      <a:r>
                        <a:rPr lang="ru-RU" sz="2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22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період</a:t>
                      </a:r>
                      <a:r>
                        <a:rPr lang="ru-RU" sz="2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роботи</a:t>
                      </a:r>
                      <a:r>
                        <a:rPr lang="ru-RU" sz="2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 посадах, на </a:t>
                      </a:r>
                      <a:r>
                        <a:rPr lang="ru-RU" sz="22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яких</a:t>
                      </a:r>
                      <a:r>
                        <a:rPr lang="ru-RU" sz="2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були</a:t>
                      </a:r>
                      <a:r>
                        <a:rPr lang="ru-RU" sz="2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присвоєні</a:t>
                      </a:r>
                      <a:r>
                        <a:rPr lang="ru-RU" sz="2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відповідні</a:t>
                      </a:r>
                      <a:r>
                        <a:rPr lang="ru-RU" sz="2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звання</a:t>
                      </a:r>
                      <a:r>
                        <a:rPr lang="ru-RU" sz="2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2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 </a:t>
                      </a:r>
                      <a:r>
                        <a:rPr lang="ru-RU" sz="2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разі</a:t>
                      </a:r>
                      <a:r>
                        <a:rPr lang="ru-RU" sz="2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переходу </a:t>
                      </a:r>
                      <a:r>
                        <a:rPr lang="ru-RU" sz="2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працівника</a:t>
                      </a:r>
                      <a:r>
                        <a:rPr lang="ru-RU" sz="2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 одного закладу </a:t>
                      </a:r>
                      <a:r>
                        <a:rPr lang="ru-RU" sz="2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освіти</a:t>
                      </a:r>
                      <a:r>
                        <a:rPr lang="ru-RU" sz="2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2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іншого</a:t>
                      </a:r>
                      <a:r>
                        <a:rPr lang="ru-RU" sz="2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2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однакові</a:t>
                      </a:r>
                      <a:r>
                        <a:rPr lang="ru-RU" sz="2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посади </a:t>
                      </a:r>
                      <a:r>
                        <a:rPr lang="ru-RU" sz="2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2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 посади, </a:t>
                      </a:r>
                      <a:r>
                        <a:rPr lang="ru-RU" sz="2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ru-RU" sz="2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відповідають</a:t>
                      </a:r>
                      <a:r>
                        <a:rPr lang="ru-RU" sz="2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профілю</a:t>
                      </a:r>
                      <a:r>
                        <a:rPr lang="ru-RU" sz="2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предмета, </a:t>
                      </a:r>
                      <a:r>
                        <a:rPr lang="ru-RU" sz="2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дисципліни</a:t>
                      </a:r>
                      <a:r>
                        <a:rPr lang="ru-RU" sz="2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ru-RU" sz="2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викладається</a:t>
                      </a:r>
                      <a:r>
                        <a:rPr lang="ru-RU" sz="2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підвищення</a:t>
                      </a:r>
                      <a:r>
                        <a:rPr lang="ru-RU" sz="2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2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педагогічне</a:t>
                      </a:r>
                      <a:r>
                        <a:rPr lang="ru-RU" sz="2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звання</a:t>
                      </a:r>
                      <a:r>
                        <a:rPr lang="ru-RU" sz="2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зберігається</a:t>
                      </a:r>
                      <a:r>
                        <a:rPr lang="ru-RU" sz="2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2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чергової</a:t>
                      </a:r>
                      <a:r>
                        <a:rPr lang="ru-RU" sz="2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атестації</a:t>
                      </a:r>
                      <a:r>
                        <a:rPr lang="ru-RU" sz="2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200" b="1" i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2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2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518069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5079" y="138793"/>
            <a:ext cx="9446078" cy="1845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70132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942413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defRPr/>
            </a:pPr>
            <a:r>
              <a:rPr lang="uk-UA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Пунктом </a:t>
            </a:r>
            <a:r>
              <a:rPr lang="uk-UA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 розділу І </a:t>
            </a: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визначено, що </a:t>
            </a:r>
            <a:r>
              <a:rPr lang="uk-UA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кваліфікаційні категорії та педагогічні </a:t>
            </a:r>
            <a:r>
              <a:rPr lang="uk-UA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звання присвоюються </a:t>
            </a: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педагогічним працівникам, </a:t>
            </a:r>
            <a:r>
              <a:rPr lang="uk-UA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 правило, послідовно</a:t>
            </a:r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ctr">
              <a:lnSpc>
                <a:spcPct val="107000"/>
              </a:lnSpc>
              <a:defRPr/>
            </a:pPr>
            <a:endParaRPr lang="uk-UA" sz="1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  <a:defRPr/>
            </a:pPr>
            <a:r>
              <a:rPr lang="uk-UA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 </a:t>
            </a:r>
            <a:r>
              <a:rPr lang="uk-UA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 України №1/23112-24 від 10.12.2024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20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20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атестації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2024/2025 </a:t>
            </a:r>
            <a:r>
              <a:rPr lang="ru-RU" sz="20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навчальному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endParaRPr lang="uk-UA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uk-UA" sz="1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 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Положенні </a:t>
            </a:r>
            <a:r>
              <a:rPr lang="uk-UA" sz="2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передбачені випадки, коли педагогічним </a:t>
            </a:r>
            <a:r>
              <a:rPr lang="uk-UA" sz="22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працівникам можуть </a:t>
            </a:r>
            <a:r>
              <a:rPr lang="uk-UA" sz="2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бути присвоєні кваліфікаційні категорії та педагогічні звання без </a:t>
            </a:r>
            <a:r>
              <a:rPr lang="uk-UA" sz="22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дотримання послідовності</a:t>
            </a:r>
            <a:r>
              <a:rPr lang="uk-UA" sz="2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 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дотримання послідовності за рішенням атестаційної комісії </a:t>
            </a:r>
            <a:r>
              <a:rPr lang="uk-UA" sz="2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 </a:t>
            </a:r>
            <a:r>
              <a:rPr lang="uk-UA" sz="22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бути присвоєно </a:t>
            </a:r>
            <a:r>
              <a:rPr lang="uk-UA" sz="2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кваліфікаційну категорію «спеціаліст вищої категорії»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педагогічному працівникові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який має </a:t>
            </a:r>
            <a:r>
              <a:rPr lang="uk-UA" sz="22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освітньо</a:t>
            </a:r>
            <a:r>
              <a:rPr lang="uk-UA" sz="2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-науковий / </a:t>
            </a:r>
            <a:r>
              <a:rPr lang="uk-UA" sz="22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освітньо</a:t>
            </a:r>
            <a:r>
              <a:rPr lang="uk-UA" sz="2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-творчий ступінь </a:t>
            </a:r>
            <a:r>
              <a:rPr lang="uk-UA" sz="22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вищої освіти</a:t>
            </a:r>
            <a:r>
              <a:rPr lang="uk-UA" sz="2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науковий ступінь або вчене звання.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22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Пунктом 9 передбачено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що, за наявності визначених Положенням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 щодо 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трудового стажу в інших галузях промисловості, </a:t>
            </a:r>
            <a:r>
              <a:rPr lang="uk-UA" sz="2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 дотримання </a:t>
            </a:r>
            <a:r>
              <a:rPr lang="uk-UA" sz="22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послідовності на </a:t>
            </a:r>
            <a:r>
              <a:rPr lang="uk-UA" sz="2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присвоєння кваліфікаційної категорії можуть атестуватися особи, </a:t>
            </a:r>
            <a:r>
              <a:rPr lang="uk-UA" sz="2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 не </a:t>
            </a:r>
            <a:r>
              <a:rPr lang="uk-UA" sz="22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мають педагогічної </a:t>
            </a:r>
            <a:r>
              <a:rPr lang="uk-UA" sz="2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освіти, але мають стаж роботи в одній із галузей економіки та </a:t>
            </a:r>
            <a:r>
              <a:rPr lang="uk-UA" sz="22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працюють на </a:t>
            </a:r>
            <a:r>
              <a:rPr lang="uk-UA" sz="2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посадах педагогічних працівників закладів освіти.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всіх інших випадках кваліфікаційні категорії та педагогічні </a:t>
            </a:r>
            <a:r>
              <a:rPr lang="uk-UA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звання присвоюються послідовно.</a:t>
            </a:r>
            <a:endParaRPr lang="ru-RU" sz="2800" b="1" i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4786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678431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uk-UA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І. Загальні положення</a:t>
            </a:r>
          </a:p>
          <a:p>
            <a:pPr lvl="0" algn="just">
              <a:lnSpc>
                <a:spcPct val="107000"/>
              </a:lnSpc>
            </a:pPr>
            <a:r>
              <a:rPr lang="uk-UA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</a:t>
            </a:r>
            <a:r>
              <a:rPr lang="uk-UA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uk-UA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Особи,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стаж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одній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галузей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працюють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посадах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dirty="0">
                <a:solidFill>
                  <a:srgbClr val="3B38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атестуватися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послідовності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присвоєння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кваліфікаційної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таких умов:</a:t>
            </a:r>
          </a:p>
          <a:p>
            <a:pPr lvl="0" algn="just">
              <a:lnSpc>
                <a:spcPct val="107000"/>
              </a:lnSpc>
            </a:pPr>
            <a:endParaRPr lang="ru-RU" sz="1000" b="1" i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спеціаліст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другої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- за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такого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стажу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>
              <a:lnSpc>
                <a:spcPct val="107000"/>
              </a:lnSpc>
            </a:pPr>
            <a:endParaRPr lang="ru-RU" sz="1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спеціаліст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першої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- не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>
              <a:lnSpc>
                <a:spcPct val="107000"/>
              </a:lnSpc>
            </a:pPr>
            <a:endParaRPr lang="ru-RU" sz="1000" dirty="0">
              <a:solidFill>
                <a:srgbClr val="BD582C">
                  <a:lumMod val="5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спеціаліст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- не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07000"/>
              </a:lnSpc>
            </a:pPr>
            <a:endParaRPr lang="ru-RU" sz="1000" dirty="0">
              <a:solidFill>
                <a:srgbClr val="BD582C">
                  <a:lumMod val="5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Атестація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таких </a:t>
            </a:r>
            <a:r>
              <a:rPr lang="ru-RU" sz="2800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призначені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посади </a:t>
            </a:r>
            <a:r>
              <a:rPr lang="ru-RU" sz="2800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заклади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середньої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проводиться не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через 1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uk-UA" sz="2800" b="1" i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3247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271" y="236764"/>
            <a:ext cx="11674930" cy="640604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lvl="0" algn="ctr" defTabSz="457200">
              <a:lnSpc>
                <a:spcPct val="107000"/>
              </a:lnSpc>
              <a:defRPr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 ОСВІТИ І НАУКИ УКРАЇНИ</a:t>
            </a:r>
          </a:p>
          <a:p>
            <a:pPr lvl="0" algn="ctr"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09.09.2022                                                                   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805</a:t>
            </a:r>
            <a:endParaRPr lang="ru-RU" sz="900" b="1" i="1" dirty="0">
              <a:solidFill>
                <a:srgbClr val="ED7D31">
                  <a:lumMod val="50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07000"/>
              </a:lnSpc>
              <a:spcAft>
                <a:spcPts val="1500"/>
              </a:spcAft>
              <a:defRPr/>
            </a:pPr>
            <a:r>
              <a:rPr lang="ru-RU" sz="28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800" b="1" i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Установити</a:t>
            </a:r>
            <a:r>
              <a:rPr lang="ru-RU" sz="28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solidFill>
                <a:srgbClr val="ED7D31">
                  <a:lumMod val="5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defRPr/>
            </a:pPr>
            <a:r>
              <a:rPr lang="ru-RU" sz="28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2) </a:t>
            </a:r>
            <a:r>
              <a:rPr lang="ru-RU" sz="2800" b="1" i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педагогічні</a:t>
            </a:r>
            <a:r>
              <a:rPr lang="ru-RU" sz="28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працівники</a:t>
            </a:r>
            <a:r>
              <a:rPr lang="ru-RU" sz="28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b="1" i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28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були</a:t>
            </a:r>
            <a:r>
              <a:rPr lang="ru-RU" sz="28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прийняті</a:t>
            </a:r>
            <a:r>
              <a:rPr lang="ru-RU" sz="28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посади до </a:t>
            </a:r>
            <a:r>
              <a:rPr lang="ru-RU" sz="2800" b="1" i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набрання</a:t>
            </a:r>
            <a:r>
              <a:rPr lang="ru-RU" sz="28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чинності</a:t>
            </a:r>
            <a:r>
              <a:rPr lang="ru-RU" sz="28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цим</a:t>
            </a:r>
            <a:r>
              <a:rPr lang="ru-RU" sz="28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наказом, </a:t>
            </a:r>
            <a:r>
              <a:rPr lang="ru-RU" sz="2800" b="1" i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продовжують</a:t>
            </a:r>
            <a:r>
              <a:rPr lang="ru-RU" sz="28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працювати</a:t>
            </a:r>
            <a:r>
              <a:rPr lang="ru-RU" sz="28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закладах </a:t>
            </a:r>
            <a:r>
              <a:rPr lang="ru-RU" sz="2800" b="1" i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освіти</a:t>
            </a:r>
            <a:r>
              <a:rPr lang="ru-RU" sz="28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мають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вищу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освіту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спеціальностями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не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відповідають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навчальним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предметам (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інтегрованим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курсам,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дисциплінам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вони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викладають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педагогічній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посадою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b="1" i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вважаються</a:t>
            </a:r>
            <a:r>
              <a:rPr lang="ru-RU" sz="28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такими, </a:t>
            </a:r>
            <a:r>
              <a:rPr lang="ru-RU" sz="2800" b="1" i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8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мають</a:t>
            </a:r>
            <a:r>
              <a:rPr lang="ru-RU" sz="28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відповідну</a:t>
            </a:r>
            <a:r>
              <a:rPr lang="ru-RU" sz="28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посаді</a:t>
            </a:r>
            <a:r>
              <a:rPr lang="ru-RU" sz="28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професійну</a:t>
            </a:r>
            <a:r>
              <a:rPr lang="ru-RU" sz="28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кваліфікацію</a:t>
            </a:r>
            <a:r>
              <a:rPr lang="ru-RU" sz="28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атестуються</a:t>
            </a:r>
            <a:r>
              <a:rPr lang="ru-RU" sz="28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800" b="1" i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відповідність</a:t>
            </a:r>
            <a:r>
              <a:rPr lang="ru-RU" sz="28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займаній</a:t>
            </a:r>
            <a:r>
              <a:rPr lang="ru-RU" sz="28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посаді</a:t>
            </a:r>
            <a:r>
              <a:rPr lang="ru-RU" sz="28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присвоєнням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кваліфікаційної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категорії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педагогічних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звань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як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такі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мають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відповідну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освіту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lvl="0" algn="just">
              <a:defRPr/>
            </a:pPr>
            <a:endParaRPr lang="uk-UA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631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012"/>
            <a:ext cx="12192001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644073" y="240145"/>
            <a:ext cx="955963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6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560945" y="240145"/>
            <a:ext cx="10261600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                    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ЗАТВЕРДЖЕНО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постановою 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Кабінету Міністрів України</a:t>
            </a:r>
            <a:b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червня 2000 р. № 963</a:t>
            </a:r>
            <a:b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редакції постанови Кабінету Міністрів України</a:t>
            </a:r>
            <a:b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</a:t>
            </a: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лютого 2025 р. № 143)</a:t>
            </a:r>
            <a:b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посад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науково-педагогічних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Посади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директор)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закладу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середньої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філій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закладу. </a:t>
            </a:r>
          </a:p>
          <a:p>
            <a:pPr lvl="0" algn="just"/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Заступник 	</a:t>
            </a:r>
            <a:r>
              <a:rPr lang="ru-RU" sz="20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(директора)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навчальної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виховної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навчально-виховної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закладу,  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філій.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lvl="0" algn="just"/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завідувач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ru-RU" sz="20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структурного </a:t>
            </a:r>
            <a:r>
              <a:rPr lang="ru-RU" sz="20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підрозділу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sz="20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середньої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(дошкільного підрозділу, позашкільного підрозділу, пансіону (інтернату) та інших з основного виду діяльності).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Вчителі всіх спеціальностей 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 тому числі вчитель-дефектолог</a:t>
            </a: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вчитель-логопед)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асистент </a:t>
            </a: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вчителя, вихователь, 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асистент вихователя</a:t>
            </a: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педагог-організатор, практичний психолог, соціальний педагог,   керівник гуртка 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(секції, студії, інших форм гурткової роботи).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800" b="1" i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8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800" b="1" i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8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800" b="1" i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8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9997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727582"/>
              </p:ext>
            </p:extLst>
          </p:nvPr>
        </p:nvGraphicFramePr>
        <p:xfrm>
          <a:off x="310243" y="130629"/>
          <a:ext cx="11609614" cy="6570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9614">
                  <a:extLst>
                    <a:ext uri="{9D8B030D-6E8A-4147-A177-3AD203B41FA5}">
                      <a16:colId xmlns:a16="http://schemas.microsoft.com/office/drawing/2014/main" val="628042997"/>
                    </a:ext>
                  </a:extLst>
                </a:gridCol>
              </a:tblGrid>
              <a:tr h="468159">
                <a:tc>
                  <a:txBody>
                    <a:bodyPr/>
                    <a:lstStyle/>
                    <a:p>
                      <a:pPr marL="514350" marR="0" lvl="0" indent="-51435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romanUcPeriod"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Загальні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положення</a:t>
                      </a:r>
                      <a:endParaRPr kumimoji="0" lang="uk-UA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552780"/>
                  </a:ext>
                </a:extLst>
              </a:tr>
              <a:tr h="608776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Пункт 12.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24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Педагогічні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працівники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мають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педагогічне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навантаження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24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кількох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навчальних</a:t>
                      </a:r>
                      <a:r>
                        <a:rPr lang="ru-RU" sz="2400" dirty="0" smtClean="0">
                          <a:solidFill>
                            <a:srgbClr val="293A55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предметів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атестуються</a:t>
                      </a:r>
                      <a:r>
                        <a:rPr lang="ru-RU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 того предмета, </a:t>
                      </a:r>
                      <a:r>
                        <a:rPr lang="ru-RU" sz="24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який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викладають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24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спеціальністю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2400" dirty="0" smtClean="0">
                          <a:solidFill>
                            <a:srgbClr val="293A55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24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посадою</a:t>
                      </a: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відповідно</a:t>
                      </a: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до трудового договору.</a:t>
                      </a:r>
                      <a:endParaRPr lang="ru-RU" sz="2400" b="1" i="1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24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Присвоєна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кваліфікаційна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категорія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4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педагогічне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звання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24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поширюється</a:t>
                      </a:r>
                      <a:r>
                        <a:rPr lang="ru-RU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 все </a:t>
                      </a:r>
                      <a:r>
                        <a:rPr lang="ru-RU" sz="24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педагогічне</a:t>
                      </a: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навантаження</a:t>
                      </a: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24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Необхідною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умовою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при </a:t>
                      </a:r>
                      <a:r>
                        <a:rPr lang="ru-RU" sz="24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цьому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є </a:t>
                      </a:r>
                      <a:r>
                        <a:rPr lang="ru-RU" sz="24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підвищення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кваліфікації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24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навчальних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предметів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4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інтегрованих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курсів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дисциплін</a:t>
                      </a: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виду (</a:t>
                      </a:r>
                      <a:r>
                        <a:rPr lang="ru-RU" sz="24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напрямку</a:t>
                      </a: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24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</a:t>
                      </a: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</a:t>
                      </a:r>
                      <a:r>
                        <a:rPr lang="ru-RU" sz="24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поширюється</a:t>
                      </a: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присвоєна</a:t>
                      </a: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4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підтверджена</a:t>
                      </a: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24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кваліфікаційна</a:t>
                      </a: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категорія</a:t>
                      </a: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та </a:t>
                      </a:r>
                      <a:r>
                        <a:rPr lang="ru-RU" sz="24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є </a:t>
                      </a:r>
                      <a:r>
                        <a:rPr lang="ru-RU" sz="24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освітнім</a:t>
                      </a: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компонентом </a:t>
                      </a:r>
                      <a:r>
                        <a:rPr lang="ru-RU" sz="24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освітньої</a:t>
                      </a: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програми</a:t>
                      </a: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закладу </a:t>
                      </a:r>
                      <a:r>
                        <a:rPr lang="ru-RU" sz="24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освіти</a:t>
                      </a:r>
                      <a:r>
                        <a:rPr lang="ru-RU" sz="24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b="1" i="1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D582C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разі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викладання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декількох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навчальних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предметів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педагогічні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працівники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самостійно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обирають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послідовність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підвищення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кваліфікації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певними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напрямами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(предметами) у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міжатестаційний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період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межах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загального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обсягу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підвищення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кваліфікації</a:t>
                      </a:r>
                      <a:r>
                        <a:rPr kumimoji="0" lang="ru-RU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визначеного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законодавством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24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400" b="0" i="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58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17345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0" y="0"/>
          <a:ext cx="12178145" cy="6395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78145">
                  <a:extLst>
                    <a:ext uri="{9D8B030D-6E8A-4147-A177-3AD203B41FA5}">
                      <a16:colId xmlns:a16="http://schemas.microsoft.com/office/drawing/2014/main" val="628042997"/>
                    </a:ext>
                  </a:extLst>
                </a:gridCol>
              </a:tblGrid>
              <a:tr h="563418">
                <a:tc>
                  <a:txBody>
                    <a:bodyPr/>
                    <a:lstStyle/>
                    <a:p>
                      <a:pPr marL="514350" marR="0" lvl="0" indent="-51435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romanUcPeriod"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Загальні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положення</a:t>
                      </a:r>
                      <a:endParaRPr kumimoji="0" lang="uk-UA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552780"/>
                  </a:ext>
                </a:extLst>
              </a:tr>
              <a:tr h="13670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Пункт 12.</a:t>
                      </a:r>
                      <a:endParaRPr lang="ru-RU" sz="1800" b="1" i="1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3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Якщо</a:t>
                      </a:r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3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міжатестаційний</a:t>
                      </a:r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період</a:t>
                      </a:r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педагогічному</a:t>
                      </a:r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працівникові</a:t>
                      </a:r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надано</a:t>
                      </a:r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години</a:t>
                      </a:r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3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навчальних</a:t>
                      </a:r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предметів</a:t>
                      </a:r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3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інтегрованих</a:t>
                      </a:r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курсів</a:t>
                      </a:r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32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дисциплін</a:t>
                      </a:r>
                      <a:r>
                        <a:rPr lang="ru-RU" sz="3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3200" b="1" i="1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безпосередньої</a:t>
                      </a:r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роботи</a:t>
                      </a:r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3200" b="1" i="1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дітьми</a:t>
                      </a:r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ru-RU" sz="3200" b="1" i="1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іншої</a:t>
                      </a:r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педагогічної</a:t>
                      </a:r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роботи</a:t>
                      </a:r>
                      <a:r>
                        <a:rPr lang="ru-RU" sz="32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3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 </a:t>
                      </a:r>
                      <a:r>
                        <a:rPr lang="ru-RU" sz="32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яких</a:t>
                      </a:r>
                      <a:r>
                        <a:rPr lang="ru-RU" sz="3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він</a:t>
                      </a:r>
                      <a:r>
                        <a:rPr lang="ru-RU" sz="3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не проходив </a:t>
                      </a:r>
                      <a:r>
                        <a:rPr lang="ru-RU" sz="32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атестацію</a:t>
                      </a:r>
                      <a:r>
                        <a:rPr lang="ru-RU" sz="3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 </a:t>
                      </a:r>
                      <a:r>
                        <a:rPr lang="ru-RU" sz="3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присвоєна</a:t>
                      </a:r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 результатами </a:t>
                      </a:r>
                      <a:r>
                        <a:rPr lang="ru-RU" sz="3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попередньої</a:t>
                      </a:r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атестації</a:t>
                      </a:r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кваліфікаційна</a:t>
                      </a:r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категорія</a:t>
                      </a:r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3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педагогічне</a:t>
                      </a:r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звання</a:t>
                      </a:r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3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поширюється</a:t>
                      </a:r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 все </a:t>
                      </a:r>
                      <a:r>
                        <a:rPr lang="ru-RU" sz="3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педагогічне</a:t>
                      </a:r>
                      <a:r>
                        <a:rPr lang="ru-RU" sz="3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навантаження</a:t>
                      </a:r>
                      <a:r>
                        <a:rPr lang="ru-RU" sz="3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</a:t>
                      </a:r>
                      <a:r>
                        <a:rPr lang="ru-RU" sz="32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наступної</a:t>
                      </a:r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атестації</a:t>
                      </a:r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8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32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Інша</a:t>
                      </a:r>
                      <a:r>
                        <a:rPr lang="uk-UA" sz="32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педагогічна робота – це інша посада? Тоді педагогічне звання не буде поширюватися (ПКМ №1391, абз.14 п.24 р. </a:t>
                      </a:r>
                      <a:r>
                        <a:rPr lang="en-US" sz="32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 </a:t>
                      </a:r>
                      <a:r>
                        <a:rPr lang="uk-UA" sz="32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Інструкції 102)</a:t>
                      </a:r>
                      <a:endParaRPr lang="ru-RU" sz="3200" b="1" dirty="0" smtClean="0">
                        <a:solidFill>
                          <a:srgbClr val="293A55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58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075080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520698"/>
              </p:ext>
            </p:extLst>
          </p:nvPr>
        </p:nvGraphicFramePr>
        <p:xfrm>
          <a:off x="212271" y="277586"/>
          <a:ext cx="11715750" cy="6224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5750">
                  <a:extLst>
                    <a:ext uri="{9D8B030D-6E8A-4147-A177-3AD203B41FA5}">
                      <a16:colId xmlns:a16="http://schemas.microsoft.com/office/drawing/2014/main" val="628042997"/>
                    </a:ext>
                  </a:extLst>
                </a:gridCol>
              </a:tblGrid>
              <a:tr h="621000">
                <a:tc>
                  <a:txBody>
                    <a:bodyPr/>
                    <a:lstStyle/>
                    <a:p>
                      <a:pPr marL="514350" marR="0" lvl="0" indent="-51435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romanUcPeriod"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Загальні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положення</a:t>
                      </a:r>
                      <a:endParaRPr kumimoji="0" lang="uk-UA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552780"/>
                  </a:ext>
                </a:extLst>
              </a:tr>
              <a:tr h="52507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3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Пункт14 .</a:t>
                      </a:r>
                      <a:endParaRPr lang="ru-RU" sz="3200" b="1" i="1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 </a:t>
                      </a:r>
                      <a:r>
                        <a:rPr lang="ru-RU" sz="3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разі</a:t>
                      </a:r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призначення</a:t>
                      </a:r>
                      <a:r>
                        <a:rPr lang="ru-RU" sz="3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3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переведення</a:t>
                      </a:r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3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педагогічного</a:t>
                      </a:r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працівника</a:t>
                      </a:r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3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інший</a:t>
                      </a:r>
                      <a:r>
                        <a:rPr lang="ru-RU" sz="3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заклад </a:t>
                      </a:r>
                      <a:r>
                        <a:rPr lang="ru-RU" sz="3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освіти</a:t>
                      </a:r>
                      <a:r>
                        <a:rPr lang="ru-RU" sz="3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 посаду, за </a:t>
                      </a:r>
                      <a:r>
                        <a:rPr lang="ru-RU" sz="3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якою</a:t>
                      </a:r>
                      <a:r>
                        <a:rPr lang="ru-RU" sz="3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він</a:t>
                      </a:r>
                      <a:r>
                        <a:rPr lang="ru-RU" sz="3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пройшов</a:t>
                      </a:r>
                      <a:r>
                        <a:rPr lang="ru-RU" sz="3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атестацію</a:t>
                      </a:r>
                      <a:r>
                        <a:rPr lang="ru-RU" sz="3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</a:t>
                      </a:r>
                      <a:r>
                        <a:rPr lang="ru-RU" sz="32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наступної</a:t>
                      </a:r>
                      <a:r>
                        <a:rPr lang="ru-RU" sz="3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атестації</a:t>
                      </a:r>
                      <a:r>
                        <a:rPr lang="ru-RU" sz="3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 ним </a:t>
                      </a:r>
                      <a:r>
                        <a:rPr lang="ru-RU" sz="32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зберігаються</a:t>
                      </a:r>
                      <a:r>
                        <a:rPr lang="ru-RU" sz="3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присвоєні</a:t>
                      </a:r>
                      <a:r>
                        <a:rPr lang="ru-RU" sz="3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 результатами </a:t>
                      </a:r>
                      <a:r>
                        <a:rPr lang="ru-RU" sz="32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попередньої</a:t>
                      </a:r>
                      <a:r>
                        <a:rPr lang="ru-RU" sz="3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атестації</a:t>
                      </a:r>
                      <a:r>
                        <a:rPr lang="ru-RU" sz="3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кваліфікаційна</a:t>
                      </a:r>
                      <a:r>
                        <a:rPr lang="ru-RU" sz="3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категорія</a:t>
                      </a:r>
                      <a:r>
                        <a:rPr lang="ru-RU" sz="3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та/</a:t>
                      </a:r>
                      <a:r>
                        <a:rPr lang="ru-RU" sz="32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3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педагогічне</a:t>
                      </a:r>
                      <a:r>
                        <a:rPr lang="ru-RU" sz="3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звання</a:t>
                      </a:r>
                      <a:r>
                        <a:rPr lang="ru-RU" sz="3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Чергова</a:t>
                      </a:r>
                      <a:r>
                        <a:rPr lang="ru-RU" sz="3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атестація</a:t>
                      </a:r>
                      <a:r>
                        <a:rPr lang="ru-RU" sz="3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таких </a:t>
                      </a:r>
                      <a:r>
                        <a:rPr lang="ru-RU" sz="3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працівників</a:t>
                      </a:r>
                      <a:r>
                        <a:rPr lang="ru-RU" sz="3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проводиться в строки, </a:t>
                      </a:r>
                      <a:r>
                        <a:rPr lang="ru-RU" sz="3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визначені</a:t>
                      </a:r>
                      <a:r>
                        <a:rPr lang="ru-RU" sz="3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абзацом</a:t>
                      </a:r>
                      <a:r>
                        <a:rPr lang="ru-RU" sz="3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другим пункту 4 </a:t>
                      </a:r>
                      <a:r>
                        <a:rPr lang="ru-RU" sz="3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цього</a:t>
                      </a:r>
                      <a:r>
                        <a:rPr lang="ru-RU" sz="3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розділу</a:t>
                      </a:r>
                      <a:r>
                        <a:rPr lang="ru-RU" sz="32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32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3200" b="1" i="1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3200" b="1" i="1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58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61534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"/>
            <a:ext cx="12192000" cy="6555641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lvl="0" algn="ctr" defTabSz="914400"/>
            <a:r>
              <a:rPr lang="uk-UA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Наказ МОН №930</a:t>
            </a:r>
          </a:p>
          <a:p>
            <a:pPr lvl="0" algn="just" defTabSz="914400"/>
            <a:endParaRPr lang="uk-UA" sz="2400" b="1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/>
            <a:r>
              <a:rPr lang="uk-UA" sz="24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5.4. Педагогічним працівникам,  </a:t>
            </a:r>
            <a:r>
              <a:rPr lang="uk-UA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 мають </a:t>
            </a:r>
            <a:r>
              <a:rPr lang="uk-UA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базову</a:t>
            </a:r>
            <a:r>
              <a:rPr lang="uk-UA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або  </a:t>
            </a:r>
            <a:r>
              <a:rPr lang="uk-UA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неповну вищу  </a:t>
            </a:r>
            <a:r>
              <a:rPr lang="uk-UA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педагогічну освіту</a:t>
            </a:r>
            <a:r>
              <a:rPr lang="uk-UA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uk-UA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 присвоюватися педагогічні звання</a:t>
            </a:r>
            <a:r>
              <a:rPr lang="uk-UA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"вихователь-методист"</a:t>
            </a:r>
            <a:r>
              <a:rPr lang="uk-UA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 музичних  керівників,  інструкторів з фізкультури   та   вихователів  дошкільних  навчальних  закладів), </a:t>
            </a:r>
            <a:r>
              <a:rPr lang="uk-UA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"старший учитель", </a:t>
            </a:r>
            <a:r>
              <a:rPr lang="uk-UA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"старший вихователь", якщо </a:t>
            </a:r>
            <a:r>
              <a:rPr lang="uk-UA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стаж їх </a:t>
            </a:r>
            <a:r>
              <a:rPr lang="uk-UA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 діяльності  становить  </a:t>
            </a:r>
            <a:r>
              <a:rPr lang="uk-UA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 менш  як  8  років </a:t>
            </a:r>
            <a:r>
              <a:rPr lang="uk-UA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 </a:t>
            </a:r>
            <a:r>
              <a:rPr lang="uk-UA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 вони мають найвищий тарифний розряд</a:t>
            </a:r>
            <a:r>
              <a:rPr lang="uk-UA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/>
            <a:endParaRPr lang="uk-UA" sz="36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89755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064352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внесення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атестацію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endParaRPr lang="ru-RU" sz="14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НАКАЗ</a:t>
            </a:r>
          </a:p>
          <a:p>
            <a:pPr lvl="0" algn="ctr">
              <a:lnSpc>
                <a:spcPct val="107000"/>
              </a:lnSpc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10.09.2024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№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1277</a:t>
            </a:r>
          </a:p>
          <a:p>
            <a:pPr lvl="0" algn="ctr">
              <a:lnSpc>
                <a:spcPct val="107000"/>
              </a:lnSpc>
            </a:pP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НАКАЗУЮ: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Установити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6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6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педагогічним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працівникам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набрання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чинності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наказом </a:t>
            </a: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результатами </a:t>
            </a:r>
            <a:r>
              <a:rPr lang="ru-RU" sz="2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попередньої</a:t>
            </a: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атестації</a:t>
            </a: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присвоєно</a:t>
            </a:r>
            <a:r>
              <a:rPr 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педагогічне</a:t>
            </a:r>
            <a:r>
              <a:rPr 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звання</a:t>
            </a:r>
            <a:r>
              <a:rPr 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відповідний</a:t>
            </a: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освітньо-професійний</a:t>
            </a: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освітньо-кваліфікаційний</a:t>
            </a: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проведенні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чергової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атестації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встановлюється</a:t>
            </a: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відповідність</a:t>
            </a: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невідповідність</a:t>
            </a: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займаній</a:t>
            </a: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посаді</a:t>
            </a: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підтверджується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(не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підтверджується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педагогічне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звання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звання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педагогічному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працівникові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присвоюється</a:t>
            </a:r>
            <a:r>
              <a:rPr lang="ru-RU" sz="2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кваліфікаційна</a:t>
            </a:r>
            <a:r>
              <a:rPr lang="ru-RU" sz="2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категорія</a:t>
            </a:r>
            <a:r>
              <a:rPr lang="ru-RU" sz="2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6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2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 на </a:t>
            </a:r>
            <a:r>
              <a:rPr lang="ru-RU" sz="26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присвоєння</a:t>
            </a:r>
            <a:r>
              <a:rPr lang="ru-RU" sz="2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такого </a:t>
            </a:r>
            <a:r>
              <a:rPr lang="ru-RU" sz="26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sz="2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звання</a:t>
            </a:r>
            <a:r>
              <a:rPr lang="ru-RU" sz="2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uk-UA" sz="1000" dirty="0" smtClean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ru-RU" sz="10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1275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421" y="351064"/>
            <a:ext cx="11707586" cy="626710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defRPr/>
            </a:pPr>
            <a:r>
              <a:rPr lang="uk-UA" sz="2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 МОН України №1/23112-24 від </a:t>
            </a:r>
            <a:r>
              <a:rPr lang="uk-UA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10.12.2024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атестації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2024/2025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навчальному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endParaRPr lang="uk-UA" sz="24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25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 </a:t>
            </a:r>
            <a:r>
              <a:rPr lang="uk-UA" sz="25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педагогічному працівникові за результатами попередньої </a:t>
            </a:r>
            <a:r>
              <a:rPr lang="uk-UA" sz="25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атестації </a:t>
            </a:r>
            <a:r>
              <a:rPr lang="uk-UA" sz="25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було </a:t>
            </a:r>
            <a:r>
              <a:rPr lang="uk-UA" sz="25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присвоєно педагогічне звання</a:t>
            </a:r>
            <a:r>
              <a:rPr lang="uk-UA" sz="25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5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проте вимоги Типового положення не </a:t>
            </a:r>
            <a:r>
              <a:rPr lang="uk-UA" sz="25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передбачали для </a:t>
            </a:r>
            <a:r>
              <a:rPr lang="uk-UA" sz="25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присвоєння такого звання наявність відповідної кваліфікаційної категорії, то </a:t>
            </a:r>
            <a:r>
              <a:rPr lang="uk-UA" sz="25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 час </a:t>
            </a:r>
            <a:r>
              <a:rPr lang="uk-UA" sz="25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чергової атестації таких педагогічних працівників </a:t>
            </a:r>
            <a:r>
              <a:rPr lang="uk-UA" sz="25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атестаційні комісії </a:t>
            </a:r>
            <a:r>
              <a:rPr lang="uk-UA" sz="25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приймають рішення </a:t>
            </a:r>
            <a:r>
              <a:rPr lang="uk-UA" sz="25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 їх </a:t>
            </a:r>
            <a:r>
              <a:rPr lang="uk-UA" sz="25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відповідність/невідповідність </a:t>
            </a:r>
            <a:r>
              <a:rPr lang="uk-UA" sz="25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займаній посаді та приймають </a:t>
            </a:r>
            <a:r>
              <a:rPr lang="uk-UA" sz="25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рішення про підтвердження/не </a:t>
            </a:r>
            <a:r>
              <a:rPr lang="uk-UA" sz="25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підтвердження наявного педагогічного звання.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5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25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Підтвердження </a:t>
            </a:r>
            <a:r>
              <a:rPr lang="uk-UA" sz="25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педагогічного звання здійснюється </a:t>
            </a:r>
            <a:r>
              <a:rPr lang="uk-UA" sz="25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шляхом ухвалення </a:t>
            </a:r>
            <a:r>
              <a:rPr lang="uk-UA" sz="25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рішення про </a:t>
            </a:r>
            <a:r>
              <a:rPr lang="uk-UA" sz="25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 присвоєння.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5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25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25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випадку ухвалення атестаційною комісією рішення про </a:t>
            </a:r>
            <a:r>
              <a:rPr lang="uk-UA" sz="25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присвоєння (підтвердження</a:t>
            </a:r>
            <a:r>
              <a:rPr lang="uk-UA" sz="25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зазначеним педагогічним працівникам педагогічного </a:t>
            </a:r>
            <a:r>
              <a:rPr lang="uk-UA" sz="25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звання, атестаційною </a:t>
            </a:r>
            <a:r>
              <a:rPr lang="uk-UA" sz="25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комісією </a:t>
            </a:r>
            <a:r>
              <a:rPr lang="uk-UA" sz="25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ухвалюється також рішення про присвоєння </a:t>
            </a:r>
            <a:r>
              <a:rPr lang="uk-UA" sz="25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відповідної кваліфікаційної </a:t>
            </a:r>
            <a:r>
              <a:rPr lang="uk-UA" sz="25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категорії, яка дає право на присвоєння такого </a:t>
            </a:r>
            <a:r>
              <a:rPr lang="uk-UA" sz="25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звання.</a:t>
            </a:r>
          </a:p>
        </p:txBody>
      </p:sp>
    </p:spTree>
    <p:extLst>
      <p:ext uri="{BB962C8B-B14F-4D97-AF65-F5344CB8AC3E}">
        <p14:creationId xmlns:p14="http://schemas.microsoft.com/office/powerpoint/2010/main" val="243584487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0" y="0"/>
          <a:ext cx="12192000" cy="6403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628042997"/>
                    </a:ext>
                  </a:extLst>
                </a:gridCol>
              </a:tblGrid>
              <a:tr h="637309">
                <a:tc>
                  <a:txBody>
                    <a:bodyPr/>
                    <a:lstStyle/>
                    <a:p>
                      <a:pPr marL="514350" marR="0" lvl="0" indent="-51435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romanUcPeriod"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Загальні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положення</a:t>
                      </a:r>
                      <a:endParaRPr kumimoji="0" lang="uk-UA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552780"/>
                  </a:ext>
                </a:extLst>
              </a:tr>
              <a:tr h="13670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Пункт 13 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b="1" i="1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uk-UA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Успішне проходження сертифікації зараховується як проходження атестації педагогічним працівником та є підставою для присвоєння атестаційною комісією йому </a:t>
                      </a:r>
                      <a:r>
                        <a:rPr lang="uk-UA" sz="25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чергової</a:t>
                      </a:r>
                      <a:r>
                        <a:rPr lang="uk-UA" sz="25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кваліфікаційної категорії та/або педагогічного звання</a:t>
                      </a:r>
                      <a:r>
                        <a:rPr lang="uk-UA" sz="25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5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uk-UA" sz="25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5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підтвердження наявної вищої кваліфікаційної категорії та/або педагогічного звання </a:t>
                      </a:r>
                      <a:r>
                        <a:rPr lang="uk-UA" sz="25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 дня подачі до атестаційної комісії сертифіката.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Присвоєння/підтвердження кваліфікаційної категорії, </a:t>
                      </a:r>
                      <a:r>
                        <a:rPr lang="uk-UA" sz="25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присвоєння педагогічного звання </a:t>
                      </a:r>
                      <a:r>
                        <a:rPr lang="uk-UA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здійснюється атестаційною комісією без проведення будь-яких заходів, пов'язаних із вивченням і оцінюванням його діяльності та професійних </a:t>
                      </a:r>
                      <a:r>
                        <a:rPr lang="uk-UA" sz="25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компетентностей</a:t>
                      </a:r>
                      <a:r>
                        <a:rPr lang="uk-UA" sz="2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25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без урахування тривалості </a:t>
                      </a:r>
                      <a:r>
                        <a:rPr lang="uk-UA" sz="25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міжатестаційного</a:t>
                      </a:r>
                      <a:r>
                        <a:rPr lang="uk-UA" sz="25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періоду, вимог до стажу роботи для присвоєння </a:t>
                      </a:r>
                      <a:r>
                        <a:rPr lang="uk-UA" sz="25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відповідної кваліфікаційної категорії </a:t>
                      </a:r>
                      <a:r>
                        <a:rPr lang="uk-UA" sz="25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 умов підвищення кваліфікації.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b="1" i="1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5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2500" b="0" i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Зарахування</a:t>
                      </a:r>
                      <a:r>
                        <a:rPr lang="ru-RU" sz="25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500" b="0" i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сертифікації</a:t>
                      </a:r>
                      <a:r>
                        <a:rPr lang="ru-RU" sz="25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500" b="0" i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здійснюється</a:t>
                      </a:r>
                      <a:r>
                        <a:rPr lang="ru-RU" sz="25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один раз </a:t>
                      </a:r>
                      <a:r>
                        <a:rPr lang="ru-RU" sz="2500" b="0" i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протягом</a:t>
                      </a:r>
                      <a:r>
                        <a:rPr lang="ru-RU" sz="25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строку </a:t>
                      </a:r>
                      <a:r>
                        <a:rPr lang="ru-RU" sz="2500" b="0" i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дії</a:t>
                      </a:r>
                      <a:r>
                        <a:rPr lang="ru-RU" sz="25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500" b="0" i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сертифіката</a:t>
                      </a:r>
                      <a:r>
                        <a:rPr lang="ru-RU" sz="2500" b="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uk-UA" sz="2800" b="1" i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b="1" i="1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58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422790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defRPr/>
            </a:pPr>
            <a:r>
              <a:rPr lang="uk-UA" sz="2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i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Закон </a:t>
            </a:r>
            <a:r>
              <a:rPr lang="uk-UA" sz="24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України «Про освіту»</a:t>
            </a:r>
          </a:p>
          <a:p>
            <a:pPr lvl="0"/>
            <a:endParaRPr lang="ru-RU" sz="800" b="1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 lvl="0" algn="just"/>
            <a:r>
              <a:rPr lang="ru-RU" sz="2000" b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Стаття</a:t>
            </a:r>
            <a:r>
              <a:rPr lang="ru-RU" sz="2000" b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 51.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 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Сертифікація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педагогічних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працівників</a:t>
            </a:r>
            <a:endParaRPr lang="ru-RU" sz="2000" dirty="0">
              <a:solidFill>
                <a:srgbClr val="ED7D31">
                  <a:lumMod val="50000"/>
                </a:srgbClr>
              </a:solidFill>
              <a:latin typeface="Times New Roman" panose="02020603050405020304" pitchFamily="18" charset="0"/>
            </a:endParaRPr>
          </a:p>
          <a:p>
            <a:pPr lvl="0" algn="just"/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4. За результатами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успішного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проходження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сертифікації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педагогічному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працівнику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видається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сертифікат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який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 є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дійсним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упродовж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трьох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років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Успішне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проходження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сертифікації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зараховується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 як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проходження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атестації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педагогічним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працівником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.</a:t>
            </a:r>
          </a:p>
          <a:p>
            <a:pPr lvl="0"/>
            <a:endParaRPr lang="uk-UA" sz="20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 lvl="0" algn="ctr"/>
            <a:r>
              <a:rPr lang="uk-UA" sz="20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Закон України «Про повну загальну середню освіту»</a:t>
            </a:r>
          </a:p>
          <a:p>
            <a:pPr lvl="0" algn="just"/>
            <a:r>
              <a:rPr lang="ru-RU" sz="2000" b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Стаття</a:t>
            </a:r>
            <a:r>
              <a:rPr lang="ru-RU" sz="2000" b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 49. 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Сертифікація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педагогічних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працівників</a:t>
            </a:r>
            <a:endParaRPr lang="ru-RU" sz="2000" dirty="0">
              <a:solidFill>
                <a:srgbClr val="ED7D31">
                  <a:lumMod val="50000"/>
                </a:srgbClr>
              </a:solidFill>
              <a:latin typeface="Times New Roman" panose="02020603050405020304" pitchFamily="18" charset="0"/>
            </a:endParaRPr>
          </a:p>
          <a:p>
            <a:pPr lvl="0" algn="just"/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7.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Успішне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проходження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сертифікації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зараховується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 як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проходження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атестації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педагогічним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працівником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, а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також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 є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підставою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 для </a:t>
            </a:r>
            <a:r>
              <a:rPr lang="ru-RU" sz="2000" b="1" i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присвоєння</a:t>
            </a:r>
            <a:r>
              <a:rPr lang="ru-RU" sz="20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йому</a:t>
            </a:r>
            <a:r>
              <a:rPr lang="ru-RU" sz="20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відповідної</a:t>
            </a: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кваліфікаційної</a:t>
            </a: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категорії</a:t>
            </a: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 та/</a:t>
            </a:r>
            <a:r>
              <a:rPr lang="ru-RU" sz="2000" b="1" i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або</a:t>
            </a: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педагогічного</a:t>
            </a: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звання</a:t>
            </a: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.</a:t>
            </a:r>
          </a:p>
          <a:p>
            <a:pPr lvl="0" algn="ctr"/>
            <a:endParaRPr lang="ru-RU" sz="800" b="1" dirty="0">
              <a:solidFill>
                <a:srgbClr val="ED7D31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0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</a:p>
          <a:p>
            <a:pPr lvl="0" algn="ctr"/>
            <a:r>
              <a:rPr lang="ru-RU" sz="20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2000" b="1" i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сертифікацію</a:t>
            </a:r>
            <a:r>
              <a:rPr lang="ru-RU" sz="20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20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endParaRPr lang="ru-RU" sz="2000" b="1" i="1" dirty="0">
              <a:solidFill>
                <a:srgbClr val="ED7D31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</a:t>
            </a:r>
            <a:r>
              <a:rPr lang="ru-RU" sz="2400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ЗАТВЕРДЖЕНО</a:t>
            </a:r>
            <a:endParaRPr lang="ru-RU" sz="1200" dirty="0">
              <a:solidFill>
                <a:srgbClr val="ED7D31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2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</a:t>
            </a:r>
            <a:r>
              <a:rPr lang="ru-RU" sz="1200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ru-RU" sz="1200" dirty="0" err="1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постановою</a:t>
            </a:r>
            <a:r>
              <a:rPr lang="ru-RU" sz="1200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Кабінету</a:t>
            </a:r>
            <a:r>
              <a:rPr lang="ru-RU" sz="12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sz="12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endParaRPr lang="ru-RU" sz="1200" dirty="0">
              <a:solidFill>
                <a:srgbClr val="ED7D31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2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</a:t>
            </a:r>
            <a:r>
              <a:rPr lang="ru-RU" sz="1200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від </a:t>
            </a:r>
            <a:r>
              <a:rPr lang="ru-RU" sz="12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</a:t>
            </a:r>
            <a:r>
              <a:rPr lang="ru-RU" sz="12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2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2018 р. № 1190</a:t>
            </a:r>
          </a:p>
          <a:p>
            <a:pPr lvl="0"/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редакції</a:t>
            </a:r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постанови </a:t>
            </a:r>
            <a:r>
              <a:rPr lang="ru-RU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Кабінету</a:t>
            </a:r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endParaRPr lang="ru-RU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</a:t>
            </a:r>
            <a:r>
              <a:rPr 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від </a:t>
            </a:r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ru-RU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січня</a:t>
            </a:r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2025 р. № 31)</a:t>
            </a:r>
            <a:endParaRPr lang="ru-RU" sz="1200" dirty="0">
              <a:solidFill>
                <a:srgbClr val="ED7D31">
                  <a:lumMod val="50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85750" algn="just">
              <a:lnSpc>
                <a:spcPct val="107000"/>
              </a:lnSpc>
              <a:spcAft>
                <a:spcPts val="750"/>
              </a:spcAft>
            </a:pPr>
            <a:r>
              <a:rPr lang="ru-RU" sz="2000" b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Успішне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проходження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сертифікації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зараховується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проходження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атестації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педагогічним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працівником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sz="2000" b="1" i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підставою</a:t>
            </a:r>
            <a:r>
              <a:rPr lang="ru-RU" sz="20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b="1" i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присвоєння</a:t>
            </a:r>
            <a:r>
              <a:rPr lang="ru-RU" sz="20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атестаційною</a:t>
            </a:r>
            <a:r>
              <a:rPr lang="ru-RU" sz="20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комісією</a:t>
            </a:r>
            <a:r>
              <a:rPr lang="ru-RU" sz="20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sz="20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чергової</a:t>
            </a: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кваліфікаційної</a:t>
            </a: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та/</a:t>
            </a:r>
            <a:r>
              <a:rPr lang="ru-RU" sz="2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звання</a:t>
            </a: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 fontAlgn="base"/>
            <a:r>
              <a:rPr lang="en-US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Зарахування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сертифікації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один раз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строку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000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сертифіката</a:t>
            </a:r>
            <a:r>
              <a:rPr lang="ru-RU" sz="2000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ED7D31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86418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6379" y="408214"/>
            <a:ext cx="11340192" cy="608564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Атестаційні комісії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атестації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щорічно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20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вересня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створюються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атестаційні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постійно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діючими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впродовж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строку,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встановленого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Положенням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Атестаційні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створюються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закладах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відокремлених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структурних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підрозділах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працює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15 та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перебувають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трудових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відносинах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закладом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Сумісники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перебувають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трудових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відносинах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Атестація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педпрацівників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філій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середньої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завідувача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заступника,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закладі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середньої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юридичною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особою,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створила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філію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uk-UA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11060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6379" y="408214"/>
            <a:ext cx="11340192" cy="588815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Атестаційні комісії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чергової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атестаційні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20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жовтня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поточного року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n-US" sz="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скласти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затвердити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список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підлягають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черговій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атестації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поточному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навчальному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строки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графік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засідань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атестаційної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відсутності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списку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підлягає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черговій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заявою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поданою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паперовій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електронній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електронну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пошту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інформаційно-комунікаційних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надсилання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поштову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адресу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суб'єкта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атестаційної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поточного календарного року,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атестаційна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додає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списків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підлягають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черговій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атестації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181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0" y="0"/>
          <a:ext cx="12182764" cy="6510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82764">
                  <a:extLst>
                    <a:ext uri="{9D8B030D-6E8A-4147-A177-3AD203B41FA5}">
                      <a16:colId xmlns:a16="http://schemas.microsoft.com/office/drawing/2014/main" val="628042997"/>
                    </a:ext>
                  </a:extLst>
                </a:gridCol>
              </a:tblGrid>
              <a:tr h="47105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І.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Загальні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положення</a:t>
                      </a:r>
                      <a:endParaRPr kumimoji="0" lang="uk-UA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552780"/>
                  </a:ext>
                </a:extLst>
              </a:tr>
              <a:tr h="13670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Пункт 12.</a:t>
                      </a:r>
                      <a:endParaRPr lang="ru-RU" sz="1800" b="1" i="1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27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Педагогічні</a:t>
                      </a:r>
                      <a:r>
                        <a:rPr lang="ru-RU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7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працівники</a:t>
                      </a:r>
                      <a:r>
                        <a:rPr lang="ru-RU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7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ru-RU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7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обіймають</a:t>
                      </a:r>
                      <a:r>
                        <a:rPr lang="ru-RU" sz="27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7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різні</a:t>
                      </a:r>
                      <a:r>
                        <a:rPr lang="ru-RU" sz="27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7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педагогічні</a:t>
                      </a:r>
                      <a:r>
                        <a:rPr lang="ru-RU" sz="27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посади </a:t>
                      </a:r>
                      <a:r>
                        <a:rPr lang="ru-RU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одному </a:t>
                      </a:r>
                      <a:r>
                        <a:rPr lang="ru-RU" sz="27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закладі</a:t>
                      </a:r>
                      <a:r>
                        <a:rPr lang="ru-RU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7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освіти</a:t>
                      </a:r>
                      <a:r>
                        <a:rPr lang="ru-RU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7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зокрема</a:t>
                      </a:r>
                      <a:r>
                        <a:rPr lang="ru-RU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7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керівники</a:t>
                      </a:r>
                      <a:r>
                        <a:rPr lang="ru-RU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7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закладів</a:t>
                      </a:r>
                      <a:r>
                        <a:rPr lang="ru-RU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7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освіти</a:t>
                      </a:r>
                      <a:r>
                        <a:rPr lang="ru-RU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7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їх</a:t>
                      </a:r>
                      <a:r>
                        <a:rPr lang="ru-RU" sz="27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заступники та </a:t>
                      </a:r>
                      <a:r>
                        <a:rPr lang="ru-RU" sz="27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інші</a:t>
                      </a:r>
                      <a:r>
                        <a:rPr lang="ru-RU" sz="27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7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працівники</a:t>
                      </a:r>
                      <a:r>
                        <a:rPr lang="ru-RU" sz="27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7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ru-RU" sz="27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7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викладають</a:t>
                      </a:r>
                      <a:r>
                        <a:rPr lang="ru-RU" sz="27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7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навчальні</a:t>
                      </a:r>
                      <a:r>
                        <a:rPr lang="ru-RU" sz="27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7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предмети</a:t>
                      </a:r>
                      <a:r>
                        <a:rPr lang="ru-RU" sz="27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7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інтегровані</a:t>
                      </a:r>
                      <a:r>
                        <a:rPr lang="ru-RU" sz="27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7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курси</a:t>
                      </a:r>
                      <a:r>
                        <a:rPr lang="ru-RU" sz="27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7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дисципліни</a:t>
                      </a:r>
                      <a:r>
                        <a:rPr lang="ru-RU" sz="27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7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27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7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здійснюють</a:t>
                      </a:r>
                      <a:r>
                        <a:rPr lang="ru-RU" sz="27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7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іншу</a:t>
                      </a:r>
                      <a:r>
                        <a:rPr lang="ru-RU" sz="27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7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педагогічну</a:t>
                      </a:r>
                      <a:r>
                        <a:rPr lang="ru-RU" sz="27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роботу), </a:t>
                      </a:r>
                      <a:r>
                        <a:rPr lang="ru-RU" sz="27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атестуються</a:t>
                      </a:r>
                      <a:r>
                        <a:rPr lang="ru-RU" sz="27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 кожною з посад.</a:t>
                      </a:r>
                      <a:endParaRPr lang="ru-RU" sz="2700" b="1" i="1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27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Педагогічні</a:t>
                      </a:r>
                      <a:r>
                        <a:rPr lang="ru-RU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7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працівники</a:t>
                      </a:r>
                      <a:r>
                        <a:rPr lang="ru-RU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7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ru-RU" sz="27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7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викладають</a:t>
                      </a:r>
                      <a:r>
                        <a:rPr lang="ru-RU" sz="27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один і той </a:t>
                      </a:r>
                      <a:r>
                        <a:rPr lang="ru-RU" sz="27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самий</a:t>
                      </a:r>
                      <a:r>
                        <a:rPr lang="ru-RU" sz="27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7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27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7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ідентичний</a:t>
                      </a:r>
                      <a:r>
                        <a:rPr lang="ru-RU" sz="27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27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змістом</a:t>
                      </a:r>
                      <a:r>
                        <a:rPr lang="ru-RU" sz="27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7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навчальний</a:t>
                      </a:r>
                      <a:r>
                        <a:rPr lang="ru-RU" sz="27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предмет (</a:t>
                      </a:r>
                      <a:r>
                        <a:rPr lang="ru-RU" sz="27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інтегрований</a:t>
                      </a:r>
                      <a:r>
                        <a:rPr lang="ru-RU" sz="27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курс, </a:t>
                      </a:r>
                      <a:r>
                        <a:rPr lang="ru-RU" sz="27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дисципліну</a:t>
                      </a:r>
                      <a:r>
                        <a:rPr lang="ru-RU" sz="27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ru-RU" sz="27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7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працюють</a:t>
                      </a:r>
                      <a:r>
                        <a:rPr lang="ru-RU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27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однією</a:t>
                      </a:r>
                      <a:r>
                        <a:rPr lang="ru-RU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27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тією</a:t>
                      </a:r>
                      <a:r>
                        <a:rPr lang="ru-RU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самою </a:t>
                      </a:r>
                      <a:r>
                        <a:rPr lang="ru-RU" sz="27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посадою</a:t>
                      </a:r>
                      <a:r>
                        <a:rPr lang="ru-RU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27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різних</a:t>
                      </a:r>
                      <a:r>
                        <a:rPr lang="ru-RU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закладах </a:t>
                      </a:r>
                      <a:r>
                        <a:rPr lang="ru-RU" sz="27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освіти</a:t>
                      </a:r>
                      <a:r>
                        <a:rPr lang="ru-RU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7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атестуються</a:t>
                      </a:r>
                      <a:r>
                        <a:rPr lang="ru-RU" sz="27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27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основним</a:t>
                      </a:r>
                      <a:r>
                        <a:rPr lang="ru-RU" sz="27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7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місцем</a:t>
                      </a:r>
                      <a:r>
                        <a:rPr lang="ru-RU" sz="27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7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роботи</a:t>
                      </a:r>
                      <a:r>
                        <a:rPr lang="ru-RU" sz="27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700" b="1" i="1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У такому </a:t>
                      </a:r>
                      <a:r>
                        <a:rPr lang="ru-RU" sz="27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випадку</a:t>
                      </a:r>
                      <a:r>
                        <a:rPr lang="ru-RU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7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</a:t>
                      </a:r>
                      <a:r>
                        <a:rPr lang="ru-RU" sz="27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700" b="1" i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атестації</a:t>
                      </a:r>
                      <a:r>
                        <a:rPr lang="ru-RU" sz="27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7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педагогічного</a:t>
                      </a:r>
                      <a:r>
                        <a:rPr lang="ru-RU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7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працівника</a:t>
                      </a:r>
                      <a:r>
                        <a:rPr lang="ru-RU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7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поширюються</a:t>
                      </a:r>
                      <a:r>
                        <a:rPr lang="ru-RU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 все </a:t>
                      </a:r>
                      <a:r>
                        <a:rPr lang="ru-RU" sz="27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педагогічне</a:t>
                      </a:r>
                      <a:r>
                        <a:rPr lang="ru-RU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7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навантаження</a:t>
                      </a:r>
                      <a:r>
                        <a:rPr lang="ru-RU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7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усі</a:t>
                      </a:r>
                      <a:r>
                        <a:rPr lang="ru-RU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посади) за </a:t>
                      </a:r>
                      <a:r>
                        <a:rPr lang="ru-RU" sz="27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кожним</a:t>
                      </a:r>
                      <a:r>
                        <a:rPr lang="ru-RU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7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місцем</a:t>
                      </a:r>
                      <a:r>
                        <a:rPr lang="ru-RU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7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роботи</a:t>
                      </a:r>
                      <a:r>
                        <a:rPr lang="ru-RU" sz="27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7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58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905149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8214" y="146958"/>
            <a:ext cx="11348357" cy="644791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Атестаційні комісії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Голова та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секретар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атестаційної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оприлюднення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вебсайті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суб'єкта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засновника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строк,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перевищує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робочих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днів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дня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таку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персональний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склад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атестаційної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0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список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підлягають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черговій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поточному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навчальному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строки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атестації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окремий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список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підлягають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позачерговій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строки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графік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засідань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атестаційної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строки й адресу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електронної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пошти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педагогічними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працівниками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обов'язково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подаються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педагогічними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працівниками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атестації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59298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0050" y="122464"/>
            <a:ext cx="11356521" cy="6053067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2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Рекомендований</a:t>
            </a:r>
            <a:r>
              <a:rPr lang="ru-RU" sz="2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2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подаються</a:t>
            </a:r>
            <a:r>
              <a:rPr 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</a:t>
            </a:r>
            <a:r>
              <a:rPr lang="en-US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2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язково</a:t>
            </a:r>
            <a:r>
              <a:rPr lang="uk-UA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педагогічним працівником</a:t>
            </a:r>
            <a:r>
              <a:rPr 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just" defTabSz="457200">
              <a:lnSpc>
                <a:spcPct val="107000"/>
              </a:lnSpc>
            </a:pPr>
            <a:r>
              <a:rPr lang="uk-UA" sz="2200" b="1" i="1" dirty="0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Дипломи, грамоти, подяки тощо</a:t>
            </a:r>
            <a:endParaRPr lang="ru-RU" sz="2200" b="1" i="1" dirty="0">
              <a:solidFill>
                <a:srgbClr val="E48312">
                  <a:lumMod val="5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defTabSz="457200">
              <a:lnSpc>
                <a:spcPct val="107000"/>
              </a:lnSpc>
            </a:pPr>
            <a:r>
              <a:rPr lang="uk-UA" sz="2200" b="1" i="1" dirty="0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Сертифікати, що засвідчують досягнення</a:t>
            </a:r>
            <a:endParaRPr lang="ru-RU" sz="2200" b="1" i="1" dirty="0">
              <a:solidFill>
                <a:srgbClr val="E48312">
                  <a:lumMod val="5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defTabSz="457200">
              <a:lnSpc>
                <a:spcPct val="107000"/>
              </a:lnSpc>
            </a:pPr>
            <a:r>
              <a:rPr lang="uk-UA" sz="2200" b="1" i="1" dirty="0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Програми заходів, у яких брав участь</a:t>
            </a:r>
            <a:endParaRPr lang="ru-RU" sz="2200" b="1" i="1" dirty="0">
              <a:solidFill>
                <a:srgbClr val="E48312">
                  <a:lumMod val="5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defTabSz="457200">
              <a:lnSpc>
                <a:spcPct val="107000"/>
              </a:lnSpc>
            </a:pPr>
            <a:r>
              <a:rPr lang="uk-UA" sz="2200" b="1" i="1" dirty="0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Накази/розпорядження про створення робочих груп, в яких брав участь</a:t>
            </a:r>
            <a:endParaRPr lang="ru-RU" sz="2200" b="1" i="1" dirty="0">
              <a:solidFill>
                <a:srgbClr val="E48312">
                  <a:lumMod val="5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defTabSz="457200">
              <a:lnSpc>
                <a:spcPct val="107000"/>
              </a:lnSpc>
            </a:pPr>
            <a:r>
              <a:rPr lang="uk-UA" sz="2200" b="1" i="1" dirty="0" err="1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Друкованні</a:t>
            </a:r>
            <a:r>
              <a:rPr lang="uk-UA" sz="2200" b="1" i="1" dirty="0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праці та посилання на їх електронні версії тощо</a:t>
            </a:r>
          </a:p>
          <a:p>
            <a:pPr lvl="0" algn="just" defTabSz="457200">
              <a:lnSpc>
                <a:spcPct val="107000"/>
              </a:lnSpc>
            </a:pPr>
            <a:endParaRPr lang="ru-RU" sz="800" dirty="0">
              <a:solidFill>
                <a:srgbClr val="BD582C">
                  <a:lumMod val="5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defTabSz="457200">
              <a:lnSpc>
                <a:spcPct val="107000"/>
              </a:lnSpc>
            </a:pPr>
            <a:r>
              <a:rPr lang="uk-UA" sz="2400" b="1" dirty="0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Абзац 2 пункту 3. </a:t>
            </a:r>
            <a:r>
              <a:rPr lang="uk-UA" sz="2400" b="1" i="1" dirty="0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Протягом </a:t>
            </a:r>
            <a:r>
              <a:rPr lang="uk-UA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робочих днів </a:t>
            </a:r>
            <a:r>
              <a:rPr lang="uk-UA" sz="2400" dirty="0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дня оприлюднення інформації педагогічний працівник, який атестується, </a:t>
            </a:r>
            <a:r>
              <a:rPr lang="uk-UA" sz="2400" b="1" i="1" dirty="0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 подати </a:t>
            </a:r>
            <a:r>
              <a:rPr lang="uk-UA" sz="2400" dirty="0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атестаційної комісії документи, що, на його думку, </a:t>
            </a:r>
            <a:r>
              <a:rPr lang="uk-UA" sz="2400" b="1" i="1" dirty="0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свідчать про педагогічну майстерність та/або професійні досягнення.</a:t>
            </a:r>
          </a:p>
          <a:p>
            <a:pPr lvl="0" algn="just" defTabSz="457200">
              <a:lnSpc>
                <a:spcPct val="107000"/>
              </a:lnSpc>
            </a:pPr>
            <a:endParaRPr lang="ru-RU" sz="800" dirty="0">
              <a:solidFill>
                <a:srgbClr val="BD582C">
                  <a:lumMod val="5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defTabSz="457200">
              <a:lnSpc>
                <a:spcPct val="107000"/>
              </a:lnSpc>
            </a:pPr>
            <a:r>
              <a:rPr lang="uk-UA" sz="2400" b="1" i="1" dirty="0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Документи, які зберігаються в особовій справі </a:t>
            </a:r>
            <a:r>
              <a:rPr lang="uk-UA" sz="2400" dirty="0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педагогічного працівника, </a:t>
            </a:r>
            <a:r>
              <a:rPr lang="uk-UA" sz="2400" b="1" i="1" dirty="0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подаються до атестаційної комісії,</a:t>
            </a:r>
            <a:r>
              <a:rPr lang="uk-UA" sz="2400" dirty="0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яка створена в закладі освіти, відокремленому структурному підрозділі, органі управління у сфері освіти, </a:t>
            </a:r>
            <a:r>
              <a:rPr lang="uk-UA" sz="2400" b="1" i="1" dirty="0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якому зберігається особова справа</a:t>
            </a:r>
            <a:r>
              <a:rPr lang="uk-UA" sz="2400" b="1" i="1" dirty="0" smtClean="0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33373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6379" y="408214"/>
            <a:ext cx="11340192" cy="6135141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Атестаційні комісії</a:t>
            </a:r>
          </a:p>
          <a:p>
            <a:pPr lvl="0" algn="just">
              <a:lnSpc>
                <a:spcPct val="107000"/>
              </a:lnSpc>
            </a:pP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Атестаційна комісія </a:t>
            </a:r>
            <a:r>
              <a:rPr lang="en-US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uk-UA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рівня </a:t>
            </a: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розглядає документи, </a:t>
            </a:r>
            <a:r>
              <a:rPr lang="uk-UA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подані педагогічними працівниками закладу освіти </a:t>
            </a: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(крім керівників), установлює їх відповідність вимогам законодавства та вживає заходів щодо перевірки їх достовірності (за потреби).</a:t>
            </a:r>
          </a:p>
          <a:p>
            <a:pPr lvl="0" algn="just">
              <a:lnSpc>
                <a:spcPct val="107000"/>
              </a:lnSpc>
            </a:pPr>
            <a:endParaRPr lang="uk-UA" sz="8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uk-UA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Розглядає документи для проведення позачергової атестації педагогічних працівників подані засновниками, </a:t>
            </a:r>
            <a:r>
              <a:rPr lang="uk-UA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керівниками закладів </a:t>
            </a: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освіти відповідно до вимог пункту 5 розділу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цього Положення. </a:t>
            </a:r>
          </a:p>
          <a:p>
            <a:pPr lvl="0" algn="just">
              <a:lnSpc>
                <a:spcPct val="107000"/>
              </a:lnSpc>
              <a:defRPr/>
            </a:pPr>
            <a:r>
              <a:rPr lang="uk-UA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Атестаційна комісія </a:t>
            </a:r>
            <a:r>
              <a:rPr lang="en-US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uk-UA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рівня приймає рішення про:</a:t>
            </a:r>
          </a:p>
          <a:p>
            <a:pPr lvl="0" algn="just">
              <a:lnSpc>
                <a:spcPct val="107000"/>
              </a:lnSpc>
              <a:defRPr/>
            </a:pPr>
            <a:endParaRPr lang="uk-UA" sz="11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відповідність (невідповідність) педагогічних працівників </a:t>
            </a:r>
            <a:r>
              <a:rPr lang="uk-UA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(крім керівників) </a:t>
            </a: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закладу освіти займаним посадам;</a:t>
            </a:r>
            <a:endParaRPr lang="uk-UA" sz="2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присвоєння (підтвердження) кваліфікаційних категорій,</a:t>
            </a:r>
            <a:r>
              <a:rPr lang="uk-UA" sz="24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присвоєння педагогічних звань </a:t>
            </a: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 про відмову в такому присвоєнні (підтвердженні</a:t>
            </a: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uk-UA" sz="2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uk-UA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79544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6379" y="408214"/>
            <a:ext cx="11340192" cy="6250494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defRPr/>
            </a:pPr>
            <a:r>
              <a:rPr lang="ru-RU" sz="34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Особи, </a:t>
            </a:r>
            <a:r>
              <a:rPr lang="ru-RU" sz="34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4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входять</a:t>
            </a:r>
            <a:r>
              <a:rPr lang="ru-RU" sz="34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складу </a:t>
            </a:r>
            <a:r>
              <a:rPr lang="ru-RU" sz="34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атестаційної</a:t>
            </a:r>
            <a:r>
              <a:rPr lang="ru-RU" sz="34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34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34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беруть</a:t>
            </a:r>
            <a:r>
              <a:rPr lang="ru-RU" sz="34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участі</a:t>
            </a:r>
            <a:r>
              <a:rPr lang="ru-RU" sz="34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4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голосуванні</a:t>
            </a:r>
            <a:r>
              <a:rPr lang="ru-RU" sz="34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34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себе, в </a:t>
            </a:r>
            <a:r>
              <a:rPr lang="ru-RU" sz="34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34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проходження</a:t>
            </a:r>
            <a:r>
              <a:rPr lang="ru-RU" sz="34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ними </a:t>
            </a:r>
            <a:r>
              <a:rPr lang="ru-RU" sz="34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атестації</a:t>
            </a:r>
            <a:r>
              <a:rPr lang="ru-RU" sz="34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34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пункту 3 </a:t>
            </a:r>
            <a:r>
              <a:rPr lang="ru-RU" sz="34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34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розділу</a:t>
            </a:r>
            <a:r>
              <a:rPr lang="ru-RU" sz="34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07000"/>
              </a:lnSpc>
              <a:defRPr/>
            </a:pPr>
            <a:r>
              <a:rPr lang="ru-RU" sz="34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Атестаційна </a:t>
            </a:r>
            <a:r>
              <a:rPr lang="ru-RU" sz="3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комісія</a:t>
            </a:r>
            <a:r>
              <a:rPr lang="ru-RU" sz="3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3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повноважною</a:t>
            </a:r>
            <a:r>
              <a:rPr lang="ru-RU" sz="3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3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присутності</a:t>
            </a:r>
            <a:r>
              <a:rPr lang="ru-RU" sz="3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3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засіданні</a:t>
            </a:r>
            <a:r>
              <a:rPr lang="ru-RU" sz="3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3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sz="3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sz="3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третин</a:t>
            </a:r>
            <a:r>
              <a:rPr lang="ru-RU" sz="3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від </a:t>
            </a:r>
            <a:r>
              <a:rPr lang="ru-RU" sz="3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3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складу. </a:t>
            </a:r>
            <a:r>
              <a:rPr lang="ru-RU" sz="3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3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атестаційної</a:t>
            </a:r>
            <a:r>
              <a:rPr lang="ru-RU" sz="3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3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приймаються</a:t>
            </a:r>
            <a:r>
              <a:rPr lang="ru-RU" sz="3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sz="3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голосування</a:t>
            </a:r>
            <a:r>
              <a:rPr lang="ru-RU" sz="3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простою </a:t>
            </a:r>
            <a:r>
              <a:rPr lang="ru-RU" sz="3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більшістю</a:t>
            </a:r>
            <a:r>
              <a:rPr lang="ru-RU" sz="3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голосів</a:t>
            </a:r>
            <a:r>
              <a:rPr lang="ru-RU" sz="3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3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3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рівного</a:t>
            </a:r>
            <a:r>
              <a:rPr lang="ru-RU" sz="3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3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голосів</a:t>
            </a:r>
            <a:r>
              <a:rPr lang="ru-RU" sz="3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«за» і «</a:t>
            </a:r>
            <a:r>
              <a:rPr lang="ru-RU" sz="3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sz="3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3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атестаційна</a:t>
            </a:r>
            <a:r>
              <a:rPr lang="ru-RU" sz="3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комісія</a:t>
            </a:r>
            <a:r>
              <a:rPr lang="ru-RU" sz="3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приймає</a:t>
            </a:r>
            <a:r>
              <a:rPr lang="ru-RU" sz="3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3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інтересах</a:t>
            </a:r>
            <a:r>
              <a:rPr lang="ru-RU" sz="3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sz="3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sz="3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3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атестується</a:t>
            </a: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54365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5557" y="228600"/>
            <a:ext cx="11381014" cy="642991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Атестаційні комісії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Атестаційна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комісія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0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розглядає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подані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керівниками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засновниками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керівниками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пункту 5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розділу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закладами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педагогічними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працівниками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у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працює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установлює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відповідність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вимогам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вживає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перевірки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достовірності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(за потреби);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атестує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керівників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підпорядкованих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суб'єкту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працює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розглядає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апеляції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атестаційних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комісій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uk-UA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56361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6379" y="408214"/>
            <a:ext cx="11340192" cy="5954322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Атестаційні комісії</a:t>
            </a:r>
          </a:p>
          <a:p>
            <a:pPr lvl="0" algn="just">
              <a:lnSpc>
                <a:spcPct val="107000"/>
              </a:lnSpc>
            </a:pP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Атестаційна комісія </a:t>
            </a:r>
            <a:r>
              <a:rPr lang="en-US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uk-UA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рівня приймає рішення про:</a:t>
            </a:r>
          </a:p>
          <a:p>
            <a:pPr lvl="0" algn="just">
              <a:lnSpc>
                <a:spcPct val="107000"/>
              </a:lnSpc>
            </a:pPr>
            <a:endParaRPr lang="en-US" sz="1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відповідність (невідповідність) педагогічних працівників закладів освіти, у яких працює менше ніж 15 педагогічних працівників, займаним посадам;</a:t>
            </a:r>
            <a:endParaRPr lang="en-US" sz="2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endParaRPr lang="uk-UA" sz="1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присвоєння (підтвердження) кваліфікаційних категорій, </a:t>
            </a:r>
            <a:r>
              <a:rPr lang="uk-UA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присвоєння педагогічних звань </a:t>
            </a:r>
            <a:r>
              <a:rPr lang="uk-UA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 про відмову в такому присвоєнні (підтвердженні);</a:t>
            </a:r>
            <a:endParaRPr lang="en-US" sz="2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endParaRPr lang="uk-UA" sz="1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відповідність (невідповідність) керівників закладів освіти займаним посадам;</a:t>
            </a:r>
            <a:endParaRPr lang="en-US" sz="2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endParaRPr lang="uk-UA" sz="1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присвоєння (підтвердження) кваліфікаційних категорій, </a:t>
            </a:r>
            <a:r>
              <a:rPr lang="uk-UA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присвоєння педагогічних звань </a:t>
            </a:r>
            <a:r>
              <a:rPr lang="uk-UA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 про відмову в такому присвоєнні (підтвердженні) керівникам закладів освіти, які викладають навчальні предмети (інтегровані курси, дисципліни,</a:t>
            </a:r>
            <a:r>
              <a:rPr lang="uk-UA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безпосередньо працюють з дітьми</a:t>
            </a:r>
            <a:r>
              <a:rPr lang="uk-UA" sz="2600" dirty="0" smtClean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uk-UA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51506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1886" y="163286"/>
            <a:ext cx="11364685" cy="664603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Атестаційні комісії</a:t>
            </a:r>
          </a:p>
          <a:p>
            <a:pPr lvl="0" algn="just"/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Атестаційна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атестуються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потреби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перевіряє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їхню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достовірність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пунктів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8 - 10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розділу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оцінює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професійні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посадових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обов'язків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професійного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стандарту (за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0" algn="just"/>
            <a:endParaRPr lang="ru-RU" sz="800" dirty="0">
              <a:solidFill>
                <a:srgbClr val="BD582C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належного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оцінювання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професійних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компетентностей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педагогічного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працівника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атестаційна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комісія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прийняти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рішення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про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практичного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досвіду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роботи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(наказ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керівника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про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практичного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досвіду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?). </a:t>
            </a:r>
          </a:p>
          <a:p>
            <a:pPr lvl="0" algn="just"/>
            <a:r>
              <a:rPr lang="ru-RU" sz="24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рішенням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атестаційної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практичного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залучатися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педагогічні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працівники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експерти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входять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складу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атестаційної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ru-RU" sz="800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Не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залучатися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практичного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близькими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родичами такого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потенційний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реальний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04565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1064" y="195943"/>
            <a:ext cx="11405507" cy="6546792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Атестаційні комісії</a:t>
            </a:r>
          </a:p>
          <a:p>
            <a:pPr lvl="0" algn="just">
              <a:lnSpc>
                <a:spcPct val="107000"/>
              </a:lnSpc>
            </a:pP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Засідання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атестаційної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оформлюються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протоколом за формою,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наведеною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додатку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до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endParaRPr lang="uk-UA" sz="24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uk-UA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10. </a:t>
            </a:r>
          </a:p>
          <a:p>
            <a:pPr lvl="0" algn="just">
              <a:lnSpc>
                <a:spcPct val="107000"/>
              </a:lnSpc>
            </a:pPr>
            <a:r>
              <a:rPr lang="uk-UA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підставі рішення атестаційної комісії секретар оформляє атестаційний лист за формою згідно з додатком 3 до цього Положення, у якому фіксується результат атестації педагогічного працівника.</a:t>
            </a:r>
          </a:p>
          <a:p>
            <a:pPr lvl="0" algn="just">
              <a:lnSpc>
                <a:spcPct val="107000"/>
              </a:lnSpc>
            </a:pPr>
            <a:r>
              <a:rPr lang="uk-UA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Атестаційний лист упродовж 3 робочих днів з дати ухвалення атестаційною комісією відповідного рішення оформляється у 2 примірниках, які підписують голова і секретар атестаційної комісії.</a:t>
            </a:r>
          </a:p>
          <a:p>
            <a:pPr lvl="0" algn="just">
              <a:lnSpc>
                <a:spcPct val="107000"/>
              </a:lnSpc>
              <a:defRPr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Перший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примірник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атестаційного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листа, за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ініціативою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виданий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підпис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надісланий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електронну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адресу у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сканованому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з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підтвердженням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надісланий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поштовим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відправленням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повідомленням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вручення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другий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додається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особової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1532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6379" y="408214"/>
            <a:ext cx="11340192" cy="6151941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Атестаційні комісії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підставі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атестаційної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строк, </a:t>
            </a:r>
            <a:r>
              <a:rPr lang="ru-RU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перевищує</a:t>
            </a:r>
            <a:r>
              <a:rPr 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ru-RU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робочих</a:t>
            </a:r>
            <a:r>
              <a:rPr 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днів</a:t>
            </a:r>
            <a:r>
              <a:rPr 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дня </a:t>
            </a:r>
            <a:r>
              <a:rPr lang="ru-RU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суб'єкт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заступника)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видає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відповідний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наказ та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впродовж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6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робочих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днів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видання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ознайомлює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ним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підпис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600" b="1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Оплата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атестації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проводиться </a:t>
            </a:r>
            <a:r>
              <a:rPr 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атестаційною</a:t>
            </a:r>
            <a:r>
              <a:rPr 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комісією</a:t>
            </a:r>
            <a:r>
              <a:rPr 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результатами </a:t>
            </a:r>
            <a:r>
              <a:rPr lang="ru-RU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атестації</a:t>
            </a:r>
            <a:r>
              <a:rPr 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Витяг</a:t>
            </a:r>
            <a:r>
              <a:rPr 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наказу </a:t>
            </a:r>
            <a:r>
              <a:rPr lang="ru-RU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видається</a:t>
            </a:r>
            <a:r>
              <a:rPr 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педагогічному</a:t>
            </a:r>
            <a:r>
              <a:rPr 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працівникові</a:t>
            </a:r>
            <a:r>
              <a:rPr 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звільненні</a:t>
            </a:r>
            <a:r>
              <a:rPr 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переведенні</a:t>
            </a:r>
            <a:r>
              <a:rPr 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роботу в </a:t>
            </a:r>
            <a:r>
              <a:rPr lang="ru-RU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інший</a:t>
            </a:r>
            <a:r>
              <a:rPr 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заклад </a:t>
            </a:r>
            <a:r>
              <a:rPr lang="ru-RU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є документом, </a:t>
            </a:r>
            <a:r>
              <a:rPr lang="ru-RU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підтверджує</a:t>
            </a:r>
            <a:r>
              <a:rPr 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присвоєння</a:t>
            </a:r>
            <a:r>
              <a:rPr 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6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sz="26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педагогічному</a:t>
            </a:r>
            <a:r>
              <a:rPr 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працівнику</a:t>
            </a:r>
            <a:r>
              <a:rPr 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відповідної</a:t>
            </a:r>
            <a:r>
              <a:rPr 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кваліфікаційної</a:t>
            </a:r>
            <a:r>
              <a:rPr 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звання</a:t>
            </a:r>
            <a:r>
              <a:rPr 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6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z="2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12107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900" y="285750"/>
            <a:ext cx="11421836" cy="6283451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defRPr/>
            </a:pPr>
            <a:r>
              <a:rPr lang="uk-UA" sz="4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4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4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Оскарження рішень атестаційних </a:t>
            </a:r>
            <a:r>
              <a:rPr lang="uk-UA" sz="4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комісій</a:t>
            </a:r>
          </a:p>
          <a:p>
            <a:pPr lvl="0" algn="ctr">
              <a:lnSpc>
                <a:spcPct val="107000"/>
              </a:lnSpc>
              <a:defRPr/>
            </a:pPr>
            <a:endParaRPr lang="uk-UA" sz="4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  <a:defRPr/>
            </a:pPr>
            <a:endParaRPr lang="uk-UA" sz="44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  <a:defRPr/>
            </a:pPr>
            <a:endParaRPr lang="uk-UA" sz="4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  <a:defRPr/>
            </a:pPr>
            <a:endParaRPr lang="uk-UA" sz="44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  <a:defRPr/>
            </a:pPr>
            <a:endParaRPr lang="uk-UA" sz="4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  <a:defRPr/>
            </a:pPr>
            <a:endParaRPr lang="uk-UA" sz="44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  <a:defRPr/>
            </a:pPr>
            <a:endParaRPr lang="uk-UA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Человечки инженера совещаются для презентации - фото и картинки  abrakadabra.fu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622" y="1779814"/>
            <a:ext cx="7992836" cy="4108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036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613" y="236764"/>
            <a:ext cx="11830051" cy="6318653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lvl="0" algn="just" defTabSz="457200">
              <a:defRPr/>
            </a:pPr>
            <a:r>
              <a:rPr lang="uk-UA" sz="2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i="1" dirty="0" smtClean="0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Пункт </a:t>
            </a:r>
            <a:r>
              <a:rPr lang="ru-RU" sz="2400" b="1" i="1" dirty="0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2400" dirty="0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Атестація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обов'язковою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ctr" defTabSz="457200">
              <a:defRPr/>
            </a:pPr>
            <a:r>
              <a:rPr lang="uk-UA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Чергова атестація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457200">
              <a:defRPr/>
            </a:pPr>
            <a:r>
              <a:rPr lang="ru-RU" sz="2400" dirty="0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300" dirty="0" err="1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Атестація</a:t>
            </a:r>
            <a:r>
              <a:rPr lang="ru-RU" sz="2300" dirty="0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300" dirty="0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300" b="1" dirty="0" err="1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черговою</a:t>
            </a:r>
            <a:r>
              <a:rPr lang="ru-RU" sz="2300" b="1" dirty="0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300" b="1" dirty="0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позачерговою</a:t>
            </a:r>
            <a:r>
              <a:rPr lang="ru-RU" sz="2300" dirty="0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300" dirty="0" err="1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Педагогічний</a:t>
            </a:r>
            <a:r>
              <a:rPr lang="ru-RU" sz="2300" dirty="0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</a:t>
            </a:r>
            <a:r>
              <a:rPr lang="ru-RU" sz="2300" dirty="0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проходить </a:t>
            </a:r>
            <a:r>
              <a:rPr lang="ru-RU" sz="23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чергову</a:t>
            </a:r>
            <a:r>
              <a:rPr lang="ru-RU" sz="23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атестацію</a:t>
            </a:r>
            <a:r>
              <a:rPr lang="ru-RU" sz="23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один раз на 5 </a:t>
            </a:r>
            <a:r>
              <a:rPr lang="ru-RU" sz="23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300" dirty="0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b="1" i="1" dirty="0" err="1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300" b="1" i="1" dirty="0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i="1" dirty="0" err="1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випадків</a:t>
            </a:r>
            <a:r>
              <a:rPr lang="ru-RU" sz="2300" b="1" i="1" dirty="0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b="1" i="1" dirty="0" err="1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визначених</a:t>
            </a:r>
            <a:r>
              <a:rPr lang="ru-RU" sz="2300" b="1" i="1" dirty="0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i="1" dirty="0" err="1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sz="2300" b="1" i="1" dirty="0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i="1" dirty="0" err="1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Положенням</a:t>
            </a:r>
            <a:r>
              <a:rPr lang="ru-RU" sz="2300" b="1" i="1" dirty="0">
                <a:solidFill>
                  <a:srgbClr val="E48312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3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lvl="0" algn="just" defTabSz="457200">
              <a:defRPr/>
            </a:pPr>
            <a:endParaRPr lang="uk-UA" sz="2300" b="1" i="1" dirty="0" smtClean="0">
              <a:solidFill>
                <a:srgbClr val="BD582C">
                  <a:lumMod val="50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3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3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Абзаци 2,3,4 пункту 14.</a:t>
            </a:r>
            <a:endParaRPr lang="ru-RU" sz="2300" b="1" i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3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23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разі переведення (призначення) педагогічного працівника </a:t>
            </a:r>
            <a:r>
              <a:rPr lang="uk-UA" sz="23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іншу посаду в тому самому чи в іншому закладі освіти </a:t>
            </a:r>
            <a:r>
              <a:rPr lang="uk-UA" sz="23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ним зберігаються присвоєні за результатами останньої атестації кваліфікаційна категорія та </a:t>
            </a:r>
            <a:r>
              <a:rPr lang="uk-UA" sz="23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педагогічне звання до наступної </a:t>
            </a:r>
            <a:r>
              <a:rPr lang="uk-UA" sz="23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атестації.</a:t>
            </a:r>
            <a:endParaRPr lang="uk-UA" sz="2300" b="1" i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3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Присвоєні за результатами останньої атестації кваліфікаційні категорії та педагогічні звання </a:t>
            </a:r>
            <a:r>
              <a:rPr lang="uk-UA" sz="23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зберігаються також за педагогічними працівниками, які перервали роботу на педагогічній посаді </a:t>
            </a:r>
            <a:r>
              <a:rPr lang="uk-UA" sz="23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(незалежно від тривалості перерви в роботі).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3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Атестація педагогічних працівників, зазначених в абзацах другому та третьому цього пункту </a:t>
            </a:r>
            <a:r>
              <a:rPr lang="uk-UA" sz="23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здійснюється </a:t>
            </a:r>
            <a:r>
              <a:rPr lang="uk-UA" sz="23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пізніше ніж через 2 роки </a:t>
            </a:r>
            <a:r>
              <a:rPr lang="uk-UA" sz="23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після прийняття їх на роботу. </a:t>
            </a:r>
            <a:r>
              <a:rPr lang="uk-UA" sz="23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(Чергова атестація.)</a:t>
            </a:r>
          </a:p>
          <a:p>
            <a:pPr lvl="0" algn="just">
              <a:lnSpc>
                <a:spcPct val="107000"/>
              </a:lnSpc>
              <a:defRPr/>
            </a:pPr>
            <a:r>
              <a:rPr lang="uk-UA" b="1" i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Ця норма не виключає можливості проходження атестації таких педагогічних працівників, починаючи з першого року призначення (відновлення педагогічної діяльності).</a:t>
            </a:r>
            <a:r>
              <a:rPr lang="uk-UA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Лист МОН України №1/23112-24 від </a:t>
            </a:r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10.12.2024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16142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0050" y="187780"/>
            <a:ext cx="11438165" cy="6316601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defRPr/>
            </a:pP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Оскарження рішень атестаційних 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комісій</a:t>
            </a:r>
          </a:p>
          <a:p>
            <a:pPr lvl="0" algn="ctr">
              <a:lnSpc>
                <a:spcPct val="107000"/>
              </a:lnSpc>
              <a:defRPr/>
            </a:pPr>
            <a:endParaRPr lang="uk-UA" sz="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</a:t>
            </a:r>
            <a:r>
              <a:rPr lang="en-US" sz="2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b="1" i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незгоди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рішеннями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атестаційних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комісій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рівнів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оскаржити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подання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апеляції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відповідної</a:t>
            </a: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атестаційної</a:t>
            </a: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вищого</a:t>
            </a: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впродовж</a:t>
            </a: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ru-RU" sz="2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робочих</a:t>
            </a: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днів</a:t>
            </a: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педагогічним</a:t>
            </a: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працівником</a:t>
            </a: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атестаційного</a:t>
            </a: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листа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особисто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електронну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адресу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n-US" sz="8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Пункт 2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Апеляція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подається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направлення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апеляційної</a:t>
            </a: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заяви,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оформленої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додатком</a:t>
            </a: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апеляційної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заяви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додаються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копія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атестаційного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листа, виданого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атестаційною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комісією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оскаржується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копії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подавалися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педагогічним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працівником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атестаційної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оскаржується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(у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їхнього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подання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6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9655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0243" y="285749"/>
            <a:ext cx="11674928" cy="6448432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defRPr/>
            </a:pP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Оскарження рішень атестаційних 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комісій</a:t>
            </a:r>
            <a:endParaRPr lang="uk-UA" sz="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6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1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3.</a:t>
            </a:r>
            <a:endParaRPr lang="ru-RU" sz="2100" b="1" i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Апеляційна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заява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додатками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подається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паперовій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та/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електронній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визначену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атестаційною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комісією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адресу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електронної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пошти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(з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підтвердженням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у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сканованому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(формат </a:t>
            </a:r>
            <a:r>
              <a:rPr lang="en-US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PDF,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документ -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окремим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файлом). </a:t>
            </a:r>
            <a:r>
              <a:rPr lang="ru-RU" sz="21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ru-RU" sz="21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подані</a:t>
            </a:r>
            <a:r>
              <a:rPr lang="ru-RU" sz="21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1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атестаційної</a:t>
            </a:r>
            <a:r>
              <a:rPr lang="ru-RU" sz="21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21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реєструються</a:t>
            </a:r>
            <a:r>
              <a:rPr lang="ru-RU" sz="21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1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зберігаються</a:t>
            </a:r>
            <a:r>
              <a:rPr lang="ru-RU" sz="21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секретарем </a:t>
            </a:r>
            <a:r>
              <a:rPr lang="ru-RU" sz="21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атестаційної</a:t>
            </a:r>
            <a:r>
              <a:rPr lang="ru-RU" sz="21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21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1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4.</a:t>
            </a:r>
            <a:endParaRPr lang="ru-RU" sz="2100" b="1" i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Атестаційна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комісія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розглянути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апеляційну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заяву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1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ухвалити</a:t>
            </a:r>
            <a:r>
              <a:rPr lang="ru-RU" sz="21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1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21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ru-RU" sz="21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робочих</a:t>
            </a:r>
            <a:r>
              <a:rPr lang="ru-RU" sz="21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днів</a:t>
            </a:r>
            <a:r>
              <a:rPr lang="ru-RU" sz="21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1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sz="21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1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надходження</a:t>
            </a:r>
            <a:r>
              <a:rPr lang="ru-RU" sz="21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апеляційної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заяви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атестаційної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брати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участь особа, яка брала участь в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ухваленні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оскаржується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Атестаційна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комісія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результатами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апеляції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ухвалює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про: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відповідність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займаній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посаді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присвоєної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кваліфікаційної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присвоєння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звання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скасування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атестаційної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нижчого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присвоєння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педагогічному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працівнику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наступної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кваліфікаційної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та/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звання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скасування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атестаційної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нижчого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залишення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атестаційної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нижчого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апеляцію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069344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3092" y="334736"/>
            <a:ext cx="11674929" cy="628325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defRPr/>
            </a:pP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Оскарження рішень атестаційних 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комісій</a:t>
            </a:r>
          </a:p>
          <a:p>
            <a:pPr lvl="0" algn="ctr">
              <a:lnSpc>
                <a:spcPct val="107000"/>
              </a:lnSpc>
              <a:defRPr/>
            </a:pPr>
            <a:endParaRPr lang="uk-UA" sz="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>
              <a:lnSpc>
                <a:spcPct val="107000"/>
              </a:lnSpc>
            </a:pPr>
            <a:r>
              <a:rPr lang="uk-UA" sz="26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5.</a:t>
            </a:r>
            <a:endParaRPr lang="ru-RU" sz="2400" b="1" i="1" dirty="0">
              <a:solidFill>
                <a:srgbClr val="BD582C">
                  <a:lumMod val="5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defTabSz="914400">
              <a:lnSpc>
                <a:spcPct val="107000"/>
              </a:lnSpc>
            </a:pP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апеляції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оформлюють</a:t>
            </a:r>
            <a:r>
              <a:rPr lang="ru-RU" sz="28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протоколом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підписують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голова та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секретар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атестаційної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Витяг</a:t>
            </a:r>
            <a:r>
              <a:rPr lang="ru-RU" sz="28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8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протоколу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оформлений </a:t>
            </a:r>
            <a:r>
              <a:rPr lang="ru-RU" sz="28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28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додатком</a:t>
            </a:r>
            <a:r>
              <a:rPr lang="ru-RU" sz="28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28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ru-RU" sz="28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робочих</a:t>
            </a:r>
            <a:r>
              <a:rPr lang="ru-RU" sz="28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днів</a:t>
            </a:r>
            <a:r>
              <a:rPr lang="ru-RU" sz="28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ухвалення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відповідного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надсилається</a:t>
            </a:r>
            <a:r>
              <a:rPr lang="ru-RU" sz="28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педагогічному</a:t>
            </a:r>
            <a:r>
              <a:rPr lang="ru-RU" sz="28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працівнику</a:t>
            </a:r>
            <a:r>
              <a:rPr lang="ru-RU" sz="28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до </a:t>
            </a:r>
            <a:r>
              <a:rPr lang="ru-RU" sz="28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відповідного</a:t>
            </a:r>
            <a:r>
              <a:rPr lang="ru-RU" sz="28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sz="28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i="1" dirty="0">
              <a:solidFill>
                <a:srgbClr val="BD582C">
                  <a:lumMod val="50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>
              <a:lnSpc>
                <a:spcPct val="107000"/>
              </a:lnSpc>
            </a:pPr>
            <a:r>
              <a:rPr lang="ru-RU" sz="28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впродовж</a:t>
            </a:r>
            <a:r>
              <a:rPr lang="ru-RU" sz="28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ru-RU" sz="28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робочих</a:t>
            </a:r>
            <a:r>
              <a:rPr lang="ru-RU" sz="28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днів</a:t>
            </a:r>
            <a:r>
              <a:rPr lang="ru-RU" sz="28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витягу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протоколу про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апеляції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за результатами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педагогічному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працівникові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присвоєно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підтверджено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кваліфікаційну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категорію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відповідне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педагогічне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звання</a:t>
            </a:r>
            <a:r>
              <a:rPr lang="ru-RU" sz="28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8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видати</a:t>
            </a:r>
            <a:r>
              <a:rPr lang="ru-RU" sz="28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відповідний</a:t>
            </a:r>
            <a:r>
              <a:rPr lang="ru-RU" sz="28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наказ та </a:t>
            </a:r>
            <a:r>
              <a:rPr lang="ru-RU" sz="28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ознайомити</a:t>
            </a:r>
            <a:r>
              <a:rPr lang="ru-RU" sz="28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ним </a:t>
            </a:r>
            <a:r>
              <a:rPr lang="ru-RU" sz="28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sz="28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sz="28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8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підпис</a:t>
            </a:r>
            <a:r>
              <a:rPr lang="ru-RU" sz="2800" b="1" i="1" dirty="0" smtClean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600" b="1" i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>
              <a:lnSpc>
                <a:spcPct val="107000"/>
              </a:lnSpc>
            </a:pPr>
            <a:endParaRPr lang="ru-RU" sz="1000" b="1" i="1" dirty="0">
              <a:solidFill>
                <a:srgbClr val="BD582C">
                  <a:lumMod val="50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75509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585" y="285750"/>
            <a:ext cx="11658601" cy="638125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defRPr/>
            </a:pP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Оскарження рішень атестаційних 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комісій</a:t>
            </a:r>
          </a:p>
          <a:p>
            <a:pPr lvl="0" algn="ctr">
              <a:lnSpc>
                <a:spcPct val="107000"/>
              </a:lnSpc>
              <a:defRPr/>
            </a:pPr>
            <a:endParaRPr lang="uk-UA" sz="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>
              <a:lnSpc>
                <a:spcPct val="107000"/>
              </a:lnSpc>
            </a:pPr>
            <a:r>
              <a:rPr lang="uk-UA" sz="26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0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5.</a:t>
            </a:r>
            <a:endParaRPr lang="ru-RU" sz="3000" b="1" i="1" dirty="0">
              <a:solidFill>
                <a:srgbClr val="BD582C">
                  <a:lumMod val="5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defTabSz="914400">
              <a:lnSpc>
                <a:spcPct val="107000"/>
              </a:lnSpc>
            </a:pP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Наказ </a:t>
            </a:r>
            <a:r>
              <a:rPr lang="ru-RU" sz="30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sz="30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подається</a:t>
            </a:r>
            <a:r>
              <a:rPr lang="ru-RU" sz="30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0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бухгалтерії</a:t>
            </a:r>
            <a:r>
              <a:rPr lang="ru-RU" sz="30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закладу </a:t>
            </a:r>
            <a:r>
              <a:rPr lang="ru-RU" sz="30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30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30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0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централізованої</a:t>
            </a:r>
            <a:r>
              <a:rPr lang="ru-RU" sz="30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бухгалтерії</a:t>
            </a:r>
            <a:r>
              <a:rPr lang="ru-RU" sz="30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0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здійснює</a:t>
            </a:r>
            <a:r>
              <a:rPr lang="ru-RU" sz="30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бухгалтерський</a:t>
            </a:r>
            <a:r>
              <a:rPr lang="ru-RU" sz="30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облік</a:t>
            </a:r>
            <a:r>
              <a:rPr lang="ru-RU" sz="30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відповідного</a:t>
            </a:r>
            <a:r>
              <a:rPr lang="ru-RU" sz="30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sz="30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30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sz="30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нарахування</a:t>
            </a:r>
            <a:r>
              <a:rPr lang="ru-RU" sz="30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заробітної</a:t>
            </a:r>
            <a:r>
              <a:rPr lang="ru-RU" sz="30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плати та </a:t>
            </a:r>
            <a:r>
              <a:rPr lang="ru-RU" sz="30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30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відповідного</a:t>
            </a:r>
            <a:r>
              <a:rPr lang="ru-RU" sz="30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перерахунку</a:t>
            </a:r>
            <a:r>
              <a:rPr lang="ru-RU" sz="30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0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sz="30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30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30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атестаційною</a:t>
            </a:r>
            <a:r>
              <a:rPr lang="ru-RU" sz="30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комісією</a:t>
            </a:r>
            <a:r>
              <a:rPr lang="ru-RU" sz="30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30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присвоєння</a:t>
            </a:r>
            <a:r>
              <a:rPr lang="ru-RU" sz="30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наступної</a:t>
            </a:r>
            <a:r>
              <a:rPr lang="ru-RU" sz="30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кваліфікаційної</a:t>
            </a:r>
            <a:r>
              <a:rPr lang="ru-RU" sz="30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30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0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присвоєння</a:t>
            </a:r>
            <a:r>
              <a:rPr lang="ru-RU" sz="30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sz="30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звання</a:t>
            </a:r>
            <a:r>
              <a:rPr lang="ru-RU" sz="30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0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30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sz="30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присвоєння</a:t>
            </a:r>
            <a:r>
              <a:rPr lang="ru-RU" sz="30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кваліфікаційної</a:t>
            </a:r>
            <a:r>
              <a:rPr lang="ru-RU" sz="30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30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0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sz="30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звання</a:t>
            </a:r>
            <a:r>
              <a:rPr lang="ru-RU" sz="30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атестаційною</a:t>
            </a:r>
            <a:r>
              <a:rPr lang="ru-RU" sz="30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комісією</a:t>
            </a:r>
            <a:r>
              <a:rPr lang="ru-RU" sz="30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нижчого</a:t>
            </a:r>
            <a:r>
              <a:rPr lang="ru-RU" sz="30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30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у </a:t>
            </a:r>
            <a:r>
              <a:rPr lang="ru-RU" sz="30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30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30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атестаційна</a:t>
            </a:r>
            <a:r>
              <a:rPr lang="ru-RU" sz="30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комісія</a:t>
            </a:r>
            <a:r>
              <a:rPr lang="ru-RU" sz="30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вищого</a:t>
            </a:r>
            <a:r>
              <a:rPr lang="ru-RU" sz="30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30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визнала</a:t>
            </a:r>
            <a:r>
              <a:rPr lang="ru-RU" sz="30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неправомірним</a:t>
            </a:r>
            <a:r>
              <a:rPr lang="ru-RU" sz="30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30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атестаційної</a:t>
            </a:r>
            <a:r>
              <a:rPr lang="ru-RU" sz="30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30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нижчого</a:t>
            </a:r>
            <a:r>
              <a:rPr lang="ru-RU" sz="30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3000" b="1" i="1" dirty="0" smtClean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800" b="1" i="1" dirty="0" smtClean="0">
              <a:solidFill>
                <a:srgbClr val="BD582C">
                  <a:lumMod val="50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>
              <a:lnSpc>
                <a:spcPct val="107000"/>
              </a:lnSpc>
            </a:pPr>
            <a:endParaRPr lang="ru-RU" sz="1200" b="1" i="1" dirty="0" smtClean="0">
              <a:solidFill>
                <a:srgbClr val="BD582C">
                  <a:lumMod val="50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37081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3092" y="342899"/>
            <a:ext cx="11715751" cy="6184898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defRPr/>
            </a:pP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Оскарження рішень атестаційних 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комісій</a:t>
            </a:r>
          </a:p>
          <a:p>
            <a:pPr lvl="0" algn="ctr">
              <a:lnSpc>
                <a:spcPct val="107000"/>
              </a:lnSpc>
              <a:defRPr/>
            </a:pPr>
            <a:endParaRPr lang="uk-UA" sz="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>
              <a:lnSpc>
                <a:spcPct val="107000"/>
              </a:lnSpc>
            </a:pPr>
            <a:r>
              <a:rPr lang="uk-UA" sz="26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6.</a:t>
            </a:r>
            <a:endParaRPr lang="ru-RU" sz="2600" b="1" i="1" dirty="0">
              <a:solidFill>
                <a:srgbClr val="BD582C">
                  <a:lumMod val="5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defTabSz="914400">
              <a:lnSpc>
                <a:spcPct val="107000"/>
              </a:lnSpc>
            </a:pPr>
            <a:r>
              <a:rPr 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6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незгоди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6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рішенням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атестаційної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вищого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апеляційної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заяви, </a:t>
            </a:r>
            <a:r>
              <a:rPr lang="ru-RU" sz="26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sz="26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оскаржити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суду в </a:t>
            </a:r>
            <a:r>
              <a:rPr lang="ru-RU" sz="26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установленому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законодавством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порядку.</a:t>
            </a:r>
          </a:p>
          <a:p>
            <a:pPr lvl="0" algn="just" defTabSz="914400">
              <a:lnSpc>
                <a:spcPct val="107000"/>
              </a:lnSpc>
            </a:pPr>
            <a:r>
              <a:rPr lang="uk-UA" sz="26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Пункт 7.</a:t>
            </a:r>
          </a:p>
          <a:p>
            <a:pPr lvl="0" algn="just" defTabSz="914400">
              <a:lnSpc>
                <a:spcPct val="107000"/>
              </a:lnSpc>
            </a:pPr>
            <a:r>
              <a:rPr lang="ru-RU" sz="26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Рішення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атестаційної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комісії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ru-RU" sz="26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бути </a:t>
            </a:r>
            <a:r>
              <a:rPr lang="ru-RU" sz="26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підставою</a:t>
            </a:r>
            <a:r>
              <a:rPr lang="ru-RU" sz="26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sz="26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звільнення</a:t>
            </a:r>
            <a:r>
              <a:rPr lang="ru-RU" sz="26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педагогічного</a:t>
            </a:r>
            <a:r>
              <a:rPr lang="ru-RU" sz="26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працівника</a:t>
            </a:r>
            <a:r>
              <a:rPr lang="ru-RU" sz="26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6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роботи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6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установленому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законодавством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порядку. </a:t>
            </a:r>
            <a:r>
              <a:rPr lang="ru-RU" sz="26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Наказ про </a:t>
            </a:r>
            <a:r>
              <a:rPr lang="ru-RU" sz="26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звільнення</a:t>
            </a:r>
            <a:r>
              <a:rPr lang="ru-RU" sz="26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26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переведення</a:t>
            </a:r>
            <a:r>
              <a:rPr lang="ru-RU" sz="26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працівника</a:t>
            </a:r>
            <a:r>
              <a:rPr lang="ru-RU" sz="26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sz="26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ru-RU" sz="26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згодою</a:t>
            </a:r>
            <a:r>
              <a:rPr lang="ru-RU" sz="26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6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іншу</a:t>
            </a:r>
            <a:r>
              <a:rPr lang="ru-RU" sz="26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роботу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 результатами </a:t>
            </a:r>
            <a:r>
              <a:rPr lang="ru-RU" sz="26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атестації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видається</a:t>
            </a:r>
            <a:r>
              <a:rPr lang="ru-RU" sz="26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лише</a:t>
            </a:r>
            <a:r>
              <a:rPr lang="ru-RU" sz="26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ru-RU" sz="26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розгляду</a:t>
            </a:r>
            <a:r>
              <a:rPr lang="ru-RU" sz="26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ru-RU" sz="26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апеляції</a:t>
            </a:r>
            <a:r>
              <a:rPr lang="ru-RU" sz="26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(у </a:t>
            </a:r>
            <a:r>
              <a:rPr lang="ru-RU" sz="26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разі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подання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26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атестаційними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комісіями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вищого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рівня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6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дотриманням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законодавства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про </a:t>
            </a:r>
            <a:r>
              <a:rPr lang="ru-RU" sz="26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працю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6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Розірвання</a:t>
            </a:r>
            <a:r>
              <a:rPr lang="ru-RU" sz="26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трудового договору 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 таких умов </a:t>
            </a:r>
            <a:r>
              <a:rPr lang="ru-RU" sz="26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допускається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6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разі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6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якщо</a:t>
            </a:r>
            <a:r>
              <a:rPr lang="ru-RU" sz="26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неможливо</a:t>
            </a:r>
            <a:r>
              <a:rPr lang="ru-RU" sz="26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перевести </a:t>
            </a:r>
            <a:r>
              <a:rPr lang="ru-RU" sz="26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працівника</a:t>
            </a:r>
            <a:r>
              <a:rPr lang="ru-RU" sz="26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sz="26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ru-RU" sz="26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згодою</a:t>
            </a:r>
            <a:r>
              <a:rPr lang="ru-RU" sz="26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600" b="1" i="1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іншу</a:t>
            </a:r>
            <a:r>
              <a:rPr lang="ru-RU" sz="2600" b="1" i="1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роботу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яка </a:t>
            </a:r>
            <a:r>
              <a:rPr lang="ru-RU" sz="26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відповідає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кваліфікації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у тому самому </a:t>
            </a:r>
            <a:r>
              <a:rPr lang="ru-RU" sz="26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закладі</a:t>
            </a:r>
            <a:r>
              <a:rPr lang="ru-RU" sz="2600" dirty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освіти</a:t>
            </a:r>
            <a:r>
              <a:rPr lang="ru-RU" sz="2600" dirty="0" smtClean="0">
                <a:solidFill>
                  <a:srgbClr val="BD582C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600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21090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299615"/>
              </p:ext>
            </p:extLst>
          </p:nvPr>
        </p:nvGraphicFramePr>
        <p:xfrm>
          <a:off x="0" y="3"/>
          <a:ext cx="12164291" cy="6857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64291">
                  <a:extLst>
                    <a:ext uri="{9D8B030D-6E8A-4147-A177-3AD203B41FA5}">
                      <a16:colId xmlns:a16="http://schemas.microsoft.com/office/drawing/2014/main" val="628042997"/>
                    </a:ext>
                  </a:extLst>
                </a:gridCol>
              </a:tblGrid>
              <a:tr h="59151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552780"/>
                  </a:ext>
                </a:extLst>
              </a:tr>
              <a:tr h="62664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58697"/>
                  </a:ext>
                </a:extLst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014" y="813530"/>
            <a:ext cx="10025743" cy="5023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232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613" y="236764"/>
            <a:ext cx="11830051" cy="6415218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Чергова атестація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</a:t>
            </a:r>
            <a:r>
              <a:rPr lang="uk-UA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</a:t>
            </a:r>
            <a:endParaRPr lang="ru-RU" sz="2800" b="1" i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Особи,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призначені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посади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п'ятої</a:t>
            </a:r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58 Закону </a:t>
            </a:r>
            <a:r>
              <a:rPr lang="ru-RU" sz="3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«Про </a:t>
            </a:r>
            <a:r>
              <a:rPr lang="ru-RU" sz="3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та/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пройшли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педагогічну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інтернатуру</a:t>
            </a:r>
            <a:r>
              <a:rPr 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установленому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законодавством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порядку, для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продовження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посадах </a:t>
            </a:r>
            <a:r>
              <a:rPr lang="ru-RU" sz="36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атестуються</a:t>
            </a:r>
            <a:r>
              <a:rPr 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впродовж</a:t>
            </a:r>
            <a:r>
              <a:rPr 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другого року </a:t>
            </a:r>
            <a:r>
              <a:rPr lang="ru-RU" sz="36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uk-UA" sz="2800" b="1" i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uk-UA" sz="28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uk-UA" sz="2800" b="1" i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uk-UA" sz="28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585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37097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1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розділу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ІІІ 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перенесення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чергової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атестації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від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заяви про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перенесення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строків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чергової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поданій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паперовій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електронній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електронну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пошту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інформаційно-комунікаційних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надсилання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поштову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адресу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рішенням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атестаційної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атестаційна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комісія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приймає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перенесення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визначених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Положенням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(п.6)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строк,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перевищує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календарних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днів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дня </a:t>
            </a:r>
            <a:r>
              <a:rPr 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заяви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інформує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прийняте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П.6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тимчасової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непрацездатності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атестується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настання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залежать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від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волі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перешкоджають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проходженню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ним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атестації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засідань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атестаційної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перенесено за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рішенням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атестаційної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припинення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 не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1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такому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педагогічним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працівником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зберігається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присвоєна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кваліфікаційна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педагогічне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звання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до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проходження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ним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порядку,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визначеному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Положенням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66171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3824</TotalTime>
  <Words>6068</Words>
  <Application>Microsoft Office PowerPoint</Application>
  <PresentationFormat>Широкоэкранный</PresentationFormat>
  <Paragraphs>577</Paragraphs>
  <Slides>75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75</vt:i4>
      </vt:variant>
    </vt:vector>
  </HeadingPairs>
  <TitlesOfParts>
    <vt:vector size="81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232</cp:revision>
  <dcterms:created xsi:type="dcterms:W3CDTF">2023-04-01T18:18:38Z</dcterms:created>
  <dcterms:modified xsi:type="dcterms:W3CDTF">2025-03-18T08:45:03Z</dcterms:modified>
</cp:coreProperties>
</file>