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566" r:id="rId4"/>
    <p:sldId id="636" r:id="rId5"/>
    <p:sldId id="637" r:id="rId6"/>
    <p:sldId id="638" r:id="rId7"/>
    <p:sldId id="639" r:id="rId8"/>
    <p:sldId id="640" r:id="rId9"/>
    <p:sldId id="647" r:id="rId10"/>
    <p:sldId id="641" r:id="rId11"/>
    <p:sldId id="646" r:id="rId12"/>
    <p:sldId id="648" r:id="rId13"/>
    <p:sldId id="331" r:id="rId14"/>
    <p:sldId id="259" r:id="rId15"/>
    <p:sldId id="261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DD6716"/>
    <a:srgbClr val="19426B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07.07.2016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07.07.2016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07.07.2016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07.07.2016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07.07.2016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07.07.2016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07.07.2016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4200" dirty="0"/>
              <a:t>Елемент керування «кнопка». Основні компоненти програми для ОС з графічним інтерфейсом.</a:t>
            </a:r>
          </a:p>
        </p:txBody>
      </p:sp>
      <p:pic>
        <p:nvPicPr>
          <p:cNvPr id="11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tton, go, green, perspective, top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578" y="3686518"/>
            <a:ext cx="2370648" cy="23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Кнопка, її властивості</a:t>
            </a:r>
            <a:br>
              <a:rPr lang="uk-UA" dirty="0"/>
            </a:br>
            <a:r>
              <a:rPr lang="uk-UA" dirty="0"/>
              <a:t>та обробники подій для кнопки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Змінити, наприклад, колір шрифту в ході виконання проекту можна командою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2278064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Button</a:t>
            </a:r>
            <a:r>
              <a:rPr lang="uk-UA" sz="3200" b="1" i="1" kern="0" dirty="0">
                <a:solidFill>
                  <a:srgbClr val="FFFFFF"/>
                </a:solidFill>
              </a:rPr>
              <a:t>1</a:t>
            </a:r>
            <a:r>
              <a:rPr lang="en-US" sz="3200" b="1" i="1" kern="0" dirty="0">
                <a:solidFill>
                  <a:srgbClr val="FFFFFF"/>
                </a:solidFill>
              </a:rPr>
              <a:t>.</a:t>
            </a:r>
            <a:r>
              <a:rPr lang="en-US" sz="3200" b="1" i="1" kern="0" dirty="0" err="1">
                <a:solidFill>
                  <a:srgbClr val="FFFFFF"/>
                </a:solidFill>
              </a:rPr>
              <a:t>Text.Color</a:t>
            </a:r>
            <a:r>
              <a:rPr lang="en-US" sz="3200" b="1" i="1" kern="0" dirty="0">
                <a:solidFill>
                  <a:srgbClr val="FFFFFF"/>
                </a:solidFill>
              </a:rPr>
              <a:t> := </a:t>
            </a:r>
            <a:r>
              <a:rPr lang="en-US" sz="3200" b="1" i="1" kern="0" dirty="0" err="1">
                <a:solidFill>
                  <a:srgbClr val="FFFFFF"/>
                </a:solidFill>
              </a:rPr>
              <a:t>clBlue</a:t>
            </a:r>
            <a:r>
              <a:rPr lang="en-US" sz="3200" b="1" i="1" kern="0" dirty="0">
                <a:solidFill>
                  <a:srgbClr val="FFFFFF"/>
                </a:solidFill>
              </a:rPr>
              <a:t>.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708" y="3173449"/>
            <a:ext cx="9899541" cy="255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3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Кнопка, її властивості</a:t>
            </a:r>
            <a:br>
              <a:rPr lang="uk-UA" dirty="0"/>
            </a:br>
            <a:r>
              <a:rPr lang="uk-UA" dirty="0"/>
              <a:t>та обробники подій для кнопки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9" y="1196763"/>
            <a:ext cx="7330278" cy="526297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виділити кнопку, то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Події</a:t>
            </a:r>
            <a:r>
              <a:rPr lang="uk-UA" sz="2800" b="1" i="1" kern="0" dirty="0">
                <a:solidFill>
                  <a:srgbClr val="FFFFFF"/>
                </a:solidFill>
              </a:rPr>
              <a:t> вікна </a:t>
            </a:r>
            <a:r>
              <a:rPr lang="uk-UA" sz="2800" b="1" i="1" kern="0" dirty="0">
                <a:solidFill>
                  <a:srgbClr val="FFFF00"/>
                </a:solidFill>
              </a:rPr>
              <a:t>Інспектор об'єктів </a:t>
            </a:r>
            <a:r>
              <a:rPr lang="uk-UA" sz="2800" b="1" i="1" kern="0" dirty="0">
                <a:solidFill>
                  <a:srgbClr val="FFFFFF"/>
                </a:solidFill>
              </a:rPr>
              <a:t>можна, як і для форми, вибрати подію, для якої буде створено заготовку для тексту відповідної процедури - обробника цієї події. Як і для форми, можна ввести до цієї процедури команди змінення значень властивостей кнопки і форми та виконати створений проект.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-1" b="48697"/>
          <a:stretch/>
        </p:blipFill>
        <p:spPr>
          <a:xfrm>
            <a:off x="7678057" y="1196763"/>
            <a:ext cx="4313464" cy="526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6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Кнопка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527" y="1644196"/>
            <a:ext cx="9463088" cy="3742464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розмістити кнопку на формі?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2189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ви знаєте властивості кнопки?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447027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визначають значення відомих вам властивостей кнопки?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50304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Чим відрізняється змінення значень властивості </a:t>
            </a:r>
            <a:r>
              <a:rPr lang="uk-UA" sz="2800" b="1" i="1" kern="0" dirty="0" err="1">
                <a:solidFill>
                  <a:srgbClr val="002060"/>
                </a:solidFill>
              </a:rPr>
              <a:t>Color</a:t>
            </a:r>
            <a:r>
              <a:rPr lang="uk-UA" sz="2800" b="1" i="1" kern="0" dirty="0">
                <a:solidFill>
                  <a:srgbClr val="002060"/>
                </a:solidFill>
              </a:rPr>
              <a:t> для форми і для кнопки?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553635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відрізняється властивість </a:t>
            </a:r>
            <a:r>
              <a:rPr lang="uk-UA" sz="2800" b="1" i="1" kern="0" dirty="0" err="1">
                <a:solidFill>
                  <a:srgbClr val="FFFFFF"/>
                </a:solidFill>
              </a:rPr>
              <a:t>Caption</a:t>
            </a:r>
            <a:r>
              <a:rPr lang="uk-UA" sz="2800" b="1" i="1" kern="0" dirty="0">
                <a:solidFill>
                  <a:srgbClr val="FFFFFF"/>
                </a:solidFill>
              </a:rPr>
              <a:t> для форми і для кнопки?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8" y="5604224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Чим відрізняються властивості Тор і </a:t>
            </a:r>
            <a:r>
              <a:rPr lang="uk-UA" sz="2800" b="1" i="1" kern="0" dirty="0" err="1">
                <a:solidFill>
                  <a:srgbClr val="002060"/>
                </a:solidFill>
              </a:rPr>
              <a:t>Left</a:t>
            </a:r>
            <a:r>
              <a:rPr lang="uk-UA" sz="2800" b="1" i="1" kern="0" dirty="0">
                <a:solidFill>
                  <a:srgbClr val="002060"/>
                </a:solidFill>
              </a:rPr>
              <a:t> для форми і для кнопки?</a:t>
            </a: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70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74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73-174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FFFFFF"/>
                </a:solidFill>
                <a:latin typeface="Verdana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tton, go, green, perspective, top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578" y="3686518"/>
            <a:ext cx="2370648" cy="23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властивості форми ви знаєте? Як змінити значення її властивостей до початку виконання проекту і під час його виконання?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705308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події можуть відбуватися з формою (вікном)? У чому полягає кожна з них?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795462"/>
            <a:ext cx="6465374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обробник події? Як його створити? Як його виконати?</a:t>
            </a:r>
          </a:p>
        </p:txBody>
      </p:sp>
      <p:pic>
        <p:nvPicPr>
          <p:cNvPr id="1026" name="Picture 2" descr="button, info, perspectiv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41" y="3795462"/>
            <a:ext cx="2812708" cy="28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Кнопка, її властивості</a:t>
            </a:r>
            <a:br>
              <a:rPr lang="uk-UA" dirty="0"/>
            </a:br>
            <a:r>
              <a:rPr lang="uk-UA" dirty="0"/>
              <a:t>та обробники подій для кнопки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Одним з елементів керування, який можна розмістити на формі, є </a:t>
            </a:r>
            <a:r>
              <a:rPr lang="uk-UA" sz="2800" b="1" i="1" kern="0" dirty="0">
                <a:solidFill>
                  <a:srgbClr val="FFFF00"/>
                </a:solidFill>
              </a:rPr>
              <a:t>кнопка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розмістити кнопку на формі, потрібно підвести вказівник до її зображення на вкладці </a:t>
            </a:r>
            <a:r>
              <a:rPr lang="en-US" sz="2800" b="1" i="1" kern="0" dirty="0" err="1">
                <a:solidFill>
                  <a:srgbClr val="FFFF00"/>
                </a:solidFill>
              </a:rPr>
              <a:t>Standart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вікна середовища </a:t>
            </a:r>
            <a:r>
              <a:rPr lang="en-US" sz="2800" b="1" i="1" kern="0" dirty="0">
                <a:solidFill>
                  <a:srgbClr val="FFFF00"/>
                </a:solidFill>
              </a:rPr>
              <a:t>Lazarus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двічі клацнути ліву кнопку миші.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63" y="3686205"/>
            <a:ext cx="11384232" cy="241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8074733" y="5200234"/>
            <a:ext cx="764467" cy="6245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9"/>
          <p:cNvSpPr/>
          <p:nvPr/>
        </p:nvSpPr>
        <p:spPr>
          <a:xfrm rot="18900000">
            <a:off x="8310218" y="45519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Кнопка, її властивості</a:t>
            </a:r>
            <a:br>
              <a:rPr lang="uk-UA" dirty="0"/>
            </a:br>
            <a:r>
              <a:rPr lang="uk-UA" dirty="0"/>
              <a:t>та обробники подій для кнопки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кнопка з'явиться у верхній лівій частині форми, а її ім'я </a:t>
            </a:r>
            <a:r>
              <a:rPr lang="uk-UA" sz="2800" b="1" i="1" kern="0" dirty="0" err="1">
                <a:solidFill>
                  <a:srgbClr val="FFFFFF"/>
                </a:solidFill>
              </a:rPr>
              <a:t>додасться</a:t>
            </a:r>
            <a:r>
              <a:rPr lang="uk-UA" sz="2800" b="1" i="1" kern="0" dirty="0">
                <a:solidFill>
                  <a:srgbClr val="FFFFFF"/>
                </a:solidFill>
              </a:rPr>
              <a:t> до списку компонентів проекту в полі </a:t>
            </a:r>
            <a:r>
              <a:rPr lang="en-US" sz="2800" b="1" i="1" kern="0" dirty="0">
                <a:solidFill>
                  <a:srgbClr val="FFFF00"/>
                </a:solidFill>
              </a:rPr>
              <a:t>Components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вікна </a:t>
            </a:r>
            <a:r>
              <a:rPr lang="uk-UA" sz="2800" b="1" i="1" kern="0" dirty="0">
                <a:solidFill>
                  <a:srgbClr val="FFFF00"/>
                </a:solidFill>
              </a:rPr>
              <a:t>Інспектор об'єктів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582" y="2699657"/>
            <a:ext cx="6819802" cy="394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2699657"/>
            <a:ext cx="4775763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потреби кнопку можна перетягнути в будь-яке інше місце форми.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9396550" y="5355953"/>
            <a:ext cx="1677850" cy="78358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5697664" y="5983236"/>
            <a:ext cx="2241649" cy="49013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85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Кнопка, її властивості</a:t>
            </a:r>
            <a:br>
              <a:rPr lang="uk-UA" dirty="0"/>
            </a:br>
            <a:r>
              <a:rPr lang="uk-UA" dirty="0"/>
              <a:t>та обробники подій для кнопки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9579992" cy="529375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Якщо вибрати кнопку на формі або вибрати її ім'я в полі </a:t>
            </a:r>
            <a:r>
              <a:rPr lang="uk-UA" sz="2600" b="1" i="1" kern="0" dirty="0" err="1">
                <a:solidFill>
                  <a:srgbClr val="FFFF00"/>
                </a:solidFill>
              </a:rPr>
              <a:t>Components</a:t>
            </a:r>
            <a:r>
              <a:rPr lang="uk-UA" sz="2600" b="1" i="1" kern="0" dirty="0">
                <a:solidFill>
                  <a:srgbClr val="FFFFFF"/>
                </a:solidFill>
              </a:rPr>
              <a:t> вікна </a:t>
            </a:r>
            <a:r>
              <a:rPr lang="uk-UA" sz="2600" b="1" i="1" kern="0" dirty="0">
                <a:solidFill>
                  <a:srgbClr val="FFFF00"/>
                </a:solidFill>
              </a:rPr>
              <a:t>Інспектор об'єктів</a:t>
            </a:r>
            <a:r>
              <a:rPr lang="uk-UA" sz="2600" b="1" i="1" kern="0" dirty="0">
                <a:solidFill>
                  <a:srgbClr val="FFFFFF"/>
                </a:solidFill>
              </a:rPr>
              <a:t>, то на вкладці </a:t>
            </a:r>
            <a:r>
              <a:rPr lang="uk-UA" sz="2600" b="1" i="1" kern="0" dirty="0">
                <a:solidFill>
                  <a:srgbClr val="FFFF00"/>
                </a:solidFill>
              </a:rPr>
              <a:t>Властивості</a:t>
            </a:r>
            <a:r>
              <a:rPr lang="uk-UA" sz="2600" b="1" i="1" kern="0" dirty="0">
                <a:solidFill>
                  <a:srgbClr val="FFFFFF"/>
                </a:solidFill>
              </a:rPr>
              <a:t> цього вікна відобразиться список властивостей кнопки та їхніх значень. Як і для форми, значення деяких властивостей кнопки встановлені за замовчуванням. Значення властивостей кнопки можна змінювати. Для деяких властивостей їх</a:t>
            </a:r>
            <a:r>
              <a:rPr lang="en-US" sz="2600" b="1" i="1" kern="0" dirty="0">
                <a:solidFill>
                  <a:srgbClr val="FFFFFF"/>
                </a:solidFill>
              </a:rPr>
              <a:t> </a:t>
            </a:r>
            <a:r>
              <a:rPr lang="uk-UA" sz="2600" b="1" i="1" kern="0" dirty="0">
                <a:solidFill>
                  <a:srgbClr val="FFFFFF"/>
                </a:solidFill>
              </a:rPr>
              <a:t>значення потрібно вводити у відповідні поля, для інших - можна вибирати зі списку; можна змінювати перетягуванням кнопки по формі або зміненням її розмірів, використовуючи маркери на її межах.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639" y="1196763"/>
            <a:ext cx="2267507" cy="539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5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Кнопка, її властивості</a:t>
            </a:r>
            <a:br>
              <a:rPr lang="uk-UA" dirty="0"/>
            </a:br>
            <a:r>
              <a:rPr lang="uk-UA" dirty="0"/>
              <a:t>та обробники подій для кнопки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властивості форми, які ми розглядали (</a:t>
            </a:r>
            <a:r>
              <a:rPr lang="en-US" sz="2800" b="1" i="1" kern="0" dirty="0">
                <a:solidFill>
                  <a:srgbClr val="FFFF00"/>
                </a:solidFill>
              </a:rPr>
              <a:t>Caption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Color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Height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Width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Top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Left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Name</a:t>
            </a:r>
            <a:r>
              <a:rPr lang="en-US" sz="2800" b="1" i="1" kern="0" dirty="0">
                <a:solidFill>
                  <a:srgbClr val="FFFFFF"/>
                </a:solidFill>
              </a:rPr>
              <a:t>), </a:t>
            </a:r>
            <a:r>
              <a:rPr lang="uk-UA" sz="2800" b="1" i="1" kern="0" dirty="0">
                <a:solidFill>
                  <a:srgbClr val="FFFFFF"/>
                </a:solidFill>
              </a:rPr>
              <a:t>є і у кнопки. Але змінення значення властивостей: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50" y="2741833"/>
            <a:ext cx="9928674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яке встановлено за замовчуванням, не змінює стандартний колір кнопки,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8" y="2741833"/>
            <a:ext cx="2061593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Color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0750" y="3649711"/>
            <a:ext cx="9928674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визначає текст на самій кнопці, 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2008" y="3649711"/>
            <a:ext cx="2061593" cy="461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Caption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0750" y="4191226"/>
            <a:ext cx="9928674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визначають відстань верхньої і лівої межі кнопки не від відповідних меж екрана, як для форми, а від відповідних меж форми, на якій розташовано цю кнопку.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72008" y="4191226"/>
            <a:ext cx="2061593" cy="15696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Тор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Left </a:t>
            </a:r>
          </a:p>
        </p:txBody>
      </p:sp>
    </p:spTree>
    <p:extLst>
      <p:ext uri="{BB962C8B-B14F-4D97-AF65-F5344CB8AC3E}">
        <p14:creationId xmlns:p14="http://schemas.microsoft.com/office/powerpoint/2010/main" val="41464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Кнопка, її властивості</a:t>
            </a:r>
            <a:br>
              <a:rPr lang="uk-UA" dirty="0"/>
            </a:br>
            <a:r>
              <a:rPr lang="uk-UA" dirty="0"/>
              <a:t>та обробники подій для кнопки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ще кілька властивостей, які мають і кнопка, і форма: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202" y="2249035"/>
            <a:ext cx="11874948" cy="216982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rgbClr val="FFFF00"/>
                </a:solidFill>
              </a:rPr>
              <a:t>Enabled</a:t>
            </a:r>
            <a:r>
              <a:rPr lang="en-US" sz="2700" b="1" i="1" kern="0" dirty="0">
                <a:solidFill>
                  <a:srgbClr val="FFFFFF"/>
                </a:solidFill>
              </a:rPr>
              <a:t> (</a:t>
            </a:r>
            <a:r>
              <a:rPr lang="uk-UA" sz="27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700" b="1" i="1" kern="0" dirty="0">
                <a:solidFill>
                  <a:srgbClr val="FFFFFF"/>
                </a:solidFill>
              </a:rPr>
              <a:t>. </a:t>
            </a:r>
            <a:r>
              <a:rPr lang="en-US" sz="2700" b="1" i="1" kern="0" dirty="0">
                <a:solidFill>
                  <a:srgbClr val="FFFFFF"/>
                </a:solidFill>
              </a:rPr>
              <a:t>enabled - </a:t>
            </a:r>
            <a:r>
              <a:rPr lang="uk-UA" sz="2700" b="1" i="1" kern="0" dirty="0">
                <a:solidFill>
                  <a:srgbClr val="FFFFFF"/>
                </a:solidFill>
              </a:rPr>
              <a:t>доступний) - її значення визначає, чи доступний об'єкт для операцій над ним. Ця властивість може набувати лише одного з двох значень: </a:t>
            </a:r>
            <a:r>
              <a:rPr lang="en-US" sz="2700" b="1" i="1" kern="0" dirty="0">
                <a:solidFill>
                  <a:srgbClr val="FFFF00"/>
                </a:solidFill>
              </a:rPr>
              <a:t>True</a:t>
            </a:r>
            <a:r>
              <a:rPr lang="en-US" sz="2700" b="1" i="1" kern="0" dirty="0">
                <a:solidFill>
                  <a:srgbClr val="FFFFFF"/>
                </a:solidFill>
              </a:rPr>
              <a:t> (</a:t>
            </a:r>
            <a:r>
              <a:rPr lang="uk-UA" sz="27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700" b="1" i="1" kern="0" dirty="0">
                <a:solidFill>
                  <a:srgbClr val="FFFFFF"/>
                </a:solidFill>
              </a:rPr>
              <a:t>. </a:t>
            </a:r>
            <a:r>
              <a:rPr lang="en-US" sz="2700" b="1" i="1" kern="0" dirty="0">
                <a:solidFill>
                  <a:srgbClr val="FFFFFF"/>
                </a:solidFill>
              </a:rPr>
              <a:t>true - </a:t>
            </a:r>
            <a:r>
              <a:rPr lang="uk-UA" sz="2700" b="1" i="1" kern="0" dirty="0">
                <a:solidFill>
                  <a:srgbClr val="FFFFFF"/>
                </a:solidFill>
              </a:rPr>
              <a:t>істина, правда) - об'єкт доступний або </a:t>
            </a:r>
            <a:r>
              <a:rPr lang="en-US" sz="2700" b="1" i="1" kern="0" dirty="0">
                <a:solidFill>
                  <a:srgbClr val="FFFF00"/>
                </a:solidFill>
              </a:rPr>
              <a:t>False</a:t>
            </a:r>
            <a:r>
              <a:rPr lang="en-US" sz="2700" b="1" i="1" kern="0" dirty="0">
                <a:solidFill>
                  <a:srgbClr val="FFFFFF"/>
                </a:solidFill>
              </a:rPr>
              <a:t> (</a:t>
            </a:r>
            <a:r>
              <a:rPr lang="uk-UA" sz="27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700" b="1" i="1" kern="0" dirty="0">
                <a:solidFill>
                  <a:srgbClr val="FFFFFF"/>
                </a:solidFill>
              </a:rPr>
              <a:t>. </a:t>
            </a:r>
            <a:r>
              <a:rPr lang="en-US" sz="2700" b="1" i="1" kern="0" dirty="0">
                <a:solidFill>
                  <a:srgbClr val="FFFFFF"/>
                </a:solidFill>
              </a:rPr>
              <a:t>false - </a:t>
            </a:r>
            <a:r>
              <a:rPr lang="uk-UA" sz="2700" b="1" i="1" kern="0" dirty="0">
                <a:solidFill>
                  <a:srgbClr val="FFFFFF"/>
                </a:solidFill>
              </a:rPr>
              <a:t>хиба, неправда) - об'єкт недоступний;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202" y="4517025"/>
            <a:ext cx="11874948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0" dirty="0">
                <a:solidFill>
                  <a:srgbClr val="FFFF00"/>
                </a:solidFill>
              </a:rPr>
              <a:t>Visible</a:t>
            </a:r>
            <a:r>
              <a:rPr lang="en-US" sz="2700" b="1" i="1" kern="0" dirty="0">
                <a:solidFill>
                  <a:srgbClr val="FFFFFF"/>
                </a:solidFill>
              </a:rPr>
              <a:t> (</a:t>
            </a:r>
            <a:r>
              <a:rPr lang="uk-UA" sz="27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700" b="1" i="1" kern="0" dirty="0">
                <a:solidFill>
                  <a:srgbClr val="FFFFFF"/>
                </a:solidFill>
              </a:rPr>
              <a:t>. </a:t>
            </a:r>
            <a:r>
              <a:rPr lang="en-US" sz="2700" b="1" i="1" kern="0" dirty="0">
                <a:solidFill>
                  <a:srgbClr val="FFFFFF"/>
                </a:solidFill>
              </a:rPr>
              <a:t>visible - </a:t>
            </a:r>
            <a:r>
              <a:rPr lang="uk-UA" sz="2700" b="1" i="1" kern="0" dirty="0">
                <a:solidFill>
                  <a:srgbClr val="FFFFFF"/>
                </a:solidFill>
              </a:rPr>
              <a:t>видимий) - її значення визначає, чи видимий даний об'єкт у вікні. Ця властивість може також набувати лише одного з двох значень: </a:t>
            </a:r>
            <a:r>
              <a:rPr lang="en-US" sz="2700" b="1" i="1" kern="0" dirty="0">
                <a:solidFill>
                  <a:srgbClr val="FFFF00"/>
                </a:solidFill>
              </a:rPr>
              <a:t>True</a:t>
            </a:r>
            <a:r>
              <a:rPr lang="en-US" sz="2700" b="1" i="1" kern="0" dirty="0">
                <a:solidFill>
                  <a:srgbClr val="FFFFFF"/>
                </a:solidFill>
              </a:rPr>
              <a:t> - </a:t>
            </a:r>
            <a:r>
              <a:rPr lang="uk-UA" sz="2700" b="1" i="1" kern="0" dirty="0">
                <a:solidFill>
                  <a:srgbClr val="FFFFFF"/>
                </a:solidFill>
              </a:rPr>
              <a:t>об'єкт видимий або </a:t>
            </a:r>
            <a:r>
              <a:rPr lang="en-US" sz="2700" b="1" i="1" kern="0" dirty="0">
                <a:solidFill>
                  <a:srgbClr val="FFFF00"/>
                </a:solidFill>
              </a:rPr>
              <a:t>False</a:t>
            </a:r>
            <a:r>
              <a:rPr lang="en-US" sz="2700" b="1" i="1" kern="0" dirty="0">
                <a:solidFill>
                  <a:srgbClr val="FFFFFF"/>
                </a:solidFill>
              </a:rPr>
              <a:t> - </a:t>
            </a:r>
            <a:r>
              <a:rPr lang="uk-UA" sz="2700" b="1" i="1" kern="0" dirty="0">
                <a:solidFill>
                  <a:srgbClr val="FFFFFF"/>
                </a:solidFill>
              </a:rPr>
              <a:t>об'єкт невидимий.</a:t>
            </a:r>
          </a:p>
        </p:txBody>
      </p:sp>
    </p:spTree>
    <p:extLst>
      <p:ext uri="{BB962C8B-B14F-4D97-AF65-F5344CB8AC3E}">
        <p14:creationId xmlns:p14="http://schemas.microsoft.com/office/powerpoint/2010/main" val="39165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Кнопка, її властивості</a:t>
            </a:r>
            <a:br>
              <a:rPr lang="uk-UA" dirty="0"/>
            </a:br>
            <a:r>
              <a:rPr lang="uk-UA" dirty="0"/>
              <a:t>та обробники подій для кнопки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7202" y="1196763"/>
            <a:ext cx="1187494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Font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font - </a:t>
            </a:r>
            <a:r>
              <a:rPr lang="uk-UA" sz="2800" b="1" i="1" kern="0" dirty="0">
                <a:solidFill>
                  <a:srgbClr val="FFFFFF"/>
                </a:solidFill>
              </a:rPr>
              <a:t>шрифт) - її значення визначає значення властивостей шрифту, яким буде виводитися текст на об'єкті. На відміну від усіх попередніх властивостей, ця властивість є </a:t>
            </a:r>
            <a:r>
              <a:rPr lang="uk-UA" sz="2800" b="1" i="1" kern="0" dirty="0">
                <a:solidFill>
                  <a:srgbClr val="FFFF00"/>
                </a:solidFill>
              </a:rPr>
              <a:t>комплексною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0209" b="7169"/>
          <a:stretch/>
        </p:blipFill>
        <p:spPr>
          <a:xfrm>
            <a:off x="8897258" y="3099054"/>
            <a:ext cx="3181350" cy="322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7202" y="3012645"/>
            <a:ext cx="8461369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 її називають тому, що вона складається з кількох властивостей шрифту: </a:t>
            </a:r>
            <a:r>
              <a:rPr lang="en-US" sz="2800" b="1" i="1" kern="0" dirty="0">
                <a:solidFill>
                  <a:srgbClr val="FFFF00"/>
                </a:solidFill>
              </a:rPr>
              <a:t>Color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Height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Name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Size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size - </a:t>
            </a:r>
            <a:r>
              <a:rPr lang="uk-UA" sz="2800" b="1" i="1" kern="0" dirty="0">
                <a:solidFill>
                  <a:srgbClr val="FFFFFF"/>
                </a:solidFill>
              </a:rPr>
              <a:t>розмір) та ін. Значення кожної з них можна змінити, якщо відкрити їх список вибором кнопки </a:t>
            </a:r>
            <a:r>
              <a:rPr lang="en-US" sz="2800" b="1" i="1" kern="0" dirty="0">
                <a:solidFill>
                  <a:srgbClr val="FFFF00"/>
                </a:solidFill>
              </a:rPr>
              <a:t>&gt;</a:t>
            </a:r>
            <a:r>
              <a:rPr lang="uk-UA" sz="2800" b="1" i="1" kern="0" dirty="0">
                <a:solidFill>
                  <a:srgbClr val="FFFFFF"/>
                </a:solidFill>
              </a:rPr>
              <a:t> ліворуч від назви властивості </a:t>
            </a:r>
            <a:r>
              <a:rPr lang="en-US" sz="2800" b="1" i="1" kern="0" dirty="0">
                <a:solidFill>
                  <a:srgbClr val="FFFF00"/>
                </a:solidFill>
              </a:rPr>
              <a:t>Font</a:t>
            </a:r>
            <a:r>
              <a:rPr lang="en-US" sz="2800" b="1" i="1" kern="0" dirty="0">
                <a:solidFill>
                  <a:srgbClr val="FFFFFF"/>
                </a:solidFill>
              </a:rPr>
              <a:t>,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8941594" y="3118793"/>
            <a:ext cx="307181" cy="3221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9"/>
          <p:cNvSpPr/>
          <p:nvPr/>
        </p:nvSpPr>
        <p:spPr>
          <a:xfrm rot="5754968">
            <a:off x="8456137" y="363619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6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Кнопка, її властивості</a:t>
            </a:r>
            <a:br>
              <a:rPr lang="uk-UA" dirty="0"/>
            </a:br>
            <a:r>
              <a:rPr lang="uk-UA" dirty="0"/>
              <a:t>та обробники подій для кнопки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7202" y="1196763"/>
            <a:ext cx="6487427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Шрифт</a:t>
            </a:r>
            <a:r>
              <a:rPr lang="uk-UA" sz="2800" b="1" i="1" kern="0" dirty="0">
                <a:solidFill>
                  <a:srgbClr val="FFFFFF"/>
                </a:solidFill>
              </a:rPr>
              <a:t>, що відкривається вибором</a:t>
            </a:r>
            <a:br>
              <a:rPr lang="uk-UA" sz="2800" b="1" i="1" kern="0" dirty="0">
                <a:solidFill>
                  <a:srgbClr val="FFFFFF"/>
                </a:solidFill>
              </a:rPr>
            </a:br>
            <a:r>
              <a:rPr lang="uk-UA" sz="2800" b="1" i="1" kern="0" dirty="0">
                <a:solidFill>
                  <a:srgbClr val="FFFFFF"/>
                </a:solidFill>
              </a:rPr>
              <a:t>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…</a:t>
            </a:r>
            <a:r>
              <a:rPr lang="uk-UA" sz="2800" b="1" i="1" kern="0" dirty="0">
                <a:solidFill>
                  <a:srgbClr val="FFFFFF"/>
                </a:solidFill>
              </a:rPr>
              <a:t> у правій крайній частині рядка </a:t>
            </a:r>
            <a:r>
              <a:rPr lang="en-US" sz="2800" b="1" i="1" kern="0" dirty="0">
                <a:solidFill>
                  <a:srgbClr val="FFFF00"/>
                </a:solidFill>
              </a:rPr>
              <a:t>Font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Ця кнопка стає доступною, якщо зробити поточним поле цього рядка.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4" y="1196762"/>
            <a:ext cx="5053693" cy="551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t="50209" b="32433"/>
          <a:stretch/>
        </p:blipFill>
        <p:spPr>
          <a:xfrm>
            <a:off x="1170688" y="4463397"/>
            <a:ext cx="4838226" cy="19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/>
          <p:cNvSpPr/>
          <p:nvPr/>
        </p:nvSpPr>
        <p:spPr>
          <a:xfrm>
            <a:off x="5061310" y="4469473"/>
            <a:ext cx="497661" cy="5814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14"/>
          <p:cNvSpPr/>
          <p:nvPr/>
        </p:nvSpPr>
        <p:spPr>
          <a:xfrm rot="2686448">
            <a:off x="5218214" y="498579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7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7407</TotalTime>
  <Words>782</Words>
  <Application>Microsoft Office PowerPoint</Application>
  <PresentationFormat>Широкий екран</PresentationFormat>
  <Paragraphs>72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Verdana</vt:lpstr>
      <vt:lpstr>Wingdings</vt:lpstr>
      <vt:lpstr>Тема Office</vt:lpstr>
      <vt:lpstr>Елемент керування «кнопка». Основні компоненти програми для ОС з графічним інтерфейсом.</vt:lpstr>
      <vt:lpstr>Запитання</vt:lpstr>
      <vt:lpstr>Кнопка, її властивості та обробники подій для кнопки</vt:lpstr>
      <vt:lpstr>Кнопка, її властивості та обробники подій для кнопки</vt:lpstr>
      <vt:lpstr>Кнопка, її властивості та обробники подій для кнопки</vt:lpstr>
      <vt:lpstr>Кнопка, її властивості та обробники подій для кнопки</vt:lpstr>
      <vt:lpstr>Кнопка, її властивості та обробники подій для кнопки</vt:lpstr>
      <vt:lpstr>Кнопка, її властивості та обробники подій для кнопки</vt:lpstr>
      <vt:lpstr>Кнопка, її властивості та обробники подій для кнопки</vt:lpstr>
      <vt:lpstr>Кнопка, її властивості та обробники подій для кнопки</vt:lpstr>
      <vt:lpstr>Кнопка, її властивості та обробники подій для кнопки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390</cp:revision>
  <dcterms:created xsi:type="dcterms:W3CDTF">2016-06-06T19:48:43Z</dcterms:created>
  <dcterms:modified xsi:type="dcterms:W3CDTF">2016-07-07T19:16:15Z</dcterms:modified>
</cp:coreProperties>
</file>