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0" r:id="rId3"/>
    <p:sldId id="273" r:id="rId4"/>
    <p:sldId id="272" r:id="rId5"/>
    <p:sldId id="264" r:id="rId6"/>
    <p:sldId id="278" r:id="rId7"/>
    <p:sldId id="282" r:id="rId8"/>
    <p:sldId id="271" r:id="rId9"/>
    <p:sldId id="277" r:id="rId10"/>
    <p:sldId id="276" r:id="rId11"/>
    <p:sldId id="284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39" autoAdjust="0"/>
    <p:restoredTop sz="94660"/>
  </p:normalViewPr>
  <p:slideViewPr>
    <p:cSldViewPr>
      <p:cViewPr>
        <p:scale>
          <a:sx n="76" d="100"/>
          <a:sy n="76" d="100"/>
        </p:scale>
        <p:origin x="-114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93EA4-7C5B-409B-A4D4-720B6155987C}" type="datetimeFigureOut">
              <a:rPr lang="ru-RU" smtClean="0"/>
              <a:t>21.04.2020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CC818-BE75-4F3E-BAF0-902D142373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1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0CC818-BE75-4F3E-BAF0-902D1423738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82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0CC818-BE75-4F3E-BAF0-902D142373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897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0CC818-BE75-4F3E-BAF0-902D1423738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04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0CC818-BE75-4F3E-BAF0-902D1423738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29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232E6-74CC-4026-8051-C99EBAFF0C35}" type="datetimeFigureOut">
              <a:rPr lang="ru-RU" smtClean="0"/>
              <a:t>21.04.2020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83FB-93F7-4E2F-9B65-1F7C225FC0F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10" Type="http://schemas.openxmlformats.org/officeDocument/2006/relationships/image" Target="../media/image20.jpg"/><Relationship Id="rId4" Type="http://schemas.openxmlformats.org/officeDocument/2006/relationships/image" Target="../media/image14.jpg"/><Relationship Id="rId9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8671" y="312385"/>
            <a:ext cx="4710558" cy="3116615"/>
          </a:xfrm>
        </p:spPr>
        <p:txBody>
          <a:bodyPr>
            <a:noAutofit/>
          </a:bodyPr>
          <a:lstStyle/>
          <a:p>
            <a:r>
              <a:rPr lang="uk-UA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Хвороби цивілізації і реклама</a:t>
            </a:r>
            <a:endParaRPr lang="ru-RU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11097" y="3462840"/>
            <a:ext cx="2347372" cy="610389"/>
          </a:xfrm>
        </p:spPr>
        <p:txBody>
          <a:bodyPr>
            <a:normAutofit fontScale="25000" lnSpcReduction="20000"/>
          </a:bodyPr>
          <a:lstStyle/>
          <a:p>
            <a:r>
              <a:rPr lang="uk-UA" sz="19200" dirty="0">
                <a:solidFill>
                  <a:srgbClr val="7030A0"/>
                </a:solidFill>
              </a:rPr>
              <a:t>7 клас</a:t>
            </a:r>
            <a:endParaRPr lang="ru-RU" sz="19200" dirty="0">
              <a:solidFill>
                <a:srgbClr val="7030A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FFDD3D9-7995-443B-A327-CD186FECED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9" t="8271" r="5409" b="10612"/>
          <a:stretch/>
        </p:blipFill>
        <p:spPr>
          <a:xfrm>
            <a:off x="107504" y="4258771"/>
            <a:ext cx="2694334" cy="19059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4C36508-69A5-447F-80FA-1F9BA16134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7" t="15525"/>
          <a:stretch/>
        </p:blipFill>
        <p:spPr>
          <a:xfrm>
            <a:off x="-13230" y="312385"/>
            <a:ext cx="2085935" cy="15010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6980A8E2-724F-4DFF-AAA0-4E01E1E908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0" t="32122" r="14550"/>
          <a:stretch/>
        </p:blipFill>
        <p:spPr>
          <a:xfrm>
            <a:off x="6775926" y="312385"/>
            <a:ext cx="2085935" cy="15742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53D82DB0-CB85-4A21-B7A1-3B56C58CE5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017" y="4451954"/>
            <a:ext cx="2373966" cy="186727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DCDBE8BB-58FF-4432-8ED5-4F388B137D8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1" t="28903" r="4400" b="6226"/>
          <a:stretch/>
        </p:blipFill>
        <p:spPr>
          <a:xfrm>
            <a:off x="6853368" y="2351641"/>
            <a:ext cx="2041874" cy="123587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805804FD-BE7D-4DE8-AA3A-8C0E307ADB6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28" r="12054" b="12856"/>
          <a:stretch/>
        </p:blipFill>
        <p:spPr>
          <a:xfrm>
            <a:off x="-55059" y="2532543"/>
            <a:ext cx="2169591" cy="13344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F17BDB9-4451-45D2-B67E-41D71D4782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4073229"/>
            <a:ext cx="2105025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069163" y="124829"/>
            <a:ext cx="4714878" cy="113296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uk-UA" sz="3600" dirty="0">
                <a:solidFill>
                  <a:schemeClr val="tx2">
                    <a:lumMod val="50000"/>
                  </a:schemeClr>
                </a:solidFill>
              </a:rPr>
              <a:t>Правила профілактики хвороб цивілізації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861" y="379029"/>
            <a:ext cx="1977975" cy="16267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Займайтеся фізичними вправами щодня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37661" y="4611213"/>
            <a:ext cx="2397534" cy="17125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Підтримуйте нормальний режим праці і відпочинку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215008">
            <a:off x="2126917" y="1301195"/>
            <a:ext cx="556070" cy="54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9775818">
            <a:off x="6056161" y="1234697"/>
            <a:ext cx="484632" cy="53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0">
            <a:extLst>
              <a:ext uri="{FF2B5EF4-FFF2-40B4-BE49-F238E27FC236}">
                <a16:creationId xmlns:a16="http://schemas.microsoft.com/office/drawing/2014/main" xmlns="" id="{F9F9D5AD-F773-4375-B965-B3B511711DA1}"/>
              </a:ext>
            </a:extLst>
          </p:cNvPr>
          <p:cNvSpPr/>
          <p:nvPr/>
        </p:nvSpPr>
        <p:spPr>
          <a:xfrm rot="1253603">
            <a:off x="2819400" y="1226835"/>
            <a:ext cx="556070" cy="26943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9">
            <a:extLst>
              <a:ext uri="{FF2B5EF4-FFF2-40B4-BE49-F238E27FC236}">
                <a16:creationId xmlns:a16="http://schemas.microsoft.com/office/drawing/2014/main" xmlns="" id="{1673FD2C-27D4-4C7C-B15F-66C9D2E99FE9}"/>
              </a:ext>
            </a:extLst>
          </p:cNvPr>
          <p:cNvSpPr/>
          <p:nvPr/>
        </p:nvSpPr>
        <p:spPr>
          <a:xfrm>
            <a:off x="6466730" y="2372548"/>
            <a:ext cx="2649095" cy="16451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Завантажуйте мозок інтелектуаль-ними заняттями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9">
            <a:extLst>
              <a:ext uri="{FF2B5EF4-FFF2-40B4-BE49-F238E27FC236}">
                <a16:creationId xmlns:a16="http://schemas.microsoft.com/office/drawing/2014/main" xmlns="" id="{373A3424-CA78-44A8-8D54-6D44ECE6215C}"/>
              </a:ext>
            </a:extLst>
          </p:cNvPr>
          <p:cNvSpPr/>
          <p:nvPr/>
        </p:nvSpPr>
        <p:spPr>
          <a:xfrm>
            <a:off x="390449" y="3843091"/>
            <a:ext cx="2397534" cy="94017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Збалансоване харчування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Стрелка вниз 10">
            <a:extLst>
              <a:ext uri="{FF2B5EF4-FFF2-40B4-BE49-F238E27FC236}">
                <a16:creationId xmlns:a16="http://schemas.microsoft.com/office/drawing/2014/main" xmlns="" id="{72A581A3-1745-4F7A-BCEC-664DB983C866}"/>
              </a:ext>
            </a:extLst>
          </p:cNvPr>
          <p:cNvSpPr/>
          <p:nvPr/>
        </p:nvSpPr>
        <p:spPr>
          <a:xfrm rot="20553111">
            <a:off x="5680273" y="1350771"/>
            <a:ext cx="556070" cy="31977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9">
            <a:extLst>
              <a:ext uri="{FF2B5EF4-FFF2-40B4-BE49-F238E27FC236}">
                <a16:creationId xmlns:a16="http://schemas.microsoft.com/office/drawing/2014/main" xmlns="" id="{90620BCF-7275-4E11-8223-1F6D0ED0C21B}"/>
              </a:ext>
            </a:extLst>
          </p:cNvPr>
          <p:cNvSpPr/>
          <p:nvPr/>
        </p:nvSpPr>
        <p:spPr>
          <a:xfrm>
            <a:off x="6245381" y="5709258"/>
            <a:ext cx="2898619" cy="11069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Не піддавайтеся негативним емоціям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" name="Стрелка вниз 10">
            <a:extLst>
              <a:ext uri="{FF2B5EF4-FFF2-40B4-BE49-F238E27FC236}">
                <a16:creationId xmlns:a16="http://schemas.microsoft.com/office/drawing/2014/main" xmlns="" id="{E959D7BB-320D-446B-9D5E-E592CA733F3F}"/>
              </a:ext>
            </a:extLst>
          </p:cNvPr>
          <p:cNvSpPr/>
          <p:nvPr/>
        </p:nvSpPr>
        <p:spPr>
          <a:xfrm>
            <a:off x="4135863" y="1390504"/>
            <a:ext cx="556070" cy="1146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7362D4-B8E0-422B-8133-3EDE2329A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00" y="4833868"/>
            <a:ext cx="2314575" cy="1971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E8C02F3-82D2-4A8E-95E4-AF5B5E91758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78" y="2061899"/>
            <a:ext cx="2223374" cy="16583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0ED74BE3-3D47-4E81-B218-E315DE9AD5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640" y="2660733"/>
            <a:ext cx="2254191" cy="197206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9A171CDC-0875-4AA2-BE31-E86251D5A8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522" y="4017736"/>
            <a:ext cx="2397534" cy="169713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45C68D3E-0608-4500-872B-726F67A1C02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44" y="834962"/>
            <a:ext cx="264909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995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4BB798-8AFC-4403-B685-09C2CDE28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A525D-B78B-4932-882E-30F524B6C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0" y="1052736"/>
            <a:ext cx="8990656" cy="58052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45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571612"/>
            <a:ext cx="4320480" cy="2937508"/>
          </a:xfrm>
        </p:spPr>
        <p:txBody>
          <a:bodyPr>
            <a:noAutofit/>
          </a:bodyPr>
          <a:lstStyle/>
          <a:p>
            <a:r>
              <a:rPr lang="uk-UA" sz="8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Будьте здорові!</a:t>
            </a:r>
            <a:endParaRPr lang="ru-RU" sz="8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2320C35-BDBD-4FC2-A76C-0DBF2E58A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53" y="1136523"/>
            <a:ext cx="2266950" cy="2019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22864E0-E5E7-4248-95B9-CBE2E06711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8377" y="1172350"/>
            <a:ext cx="2408070" cy="2019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B3D20F5-69F0-4570-AC72-3D803ADC89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1" t="2050" r="51286" b="54424"/>
          <a:stretch/>
        </p:blipFill>
        <p:spPr>
          <a:xfrm>
            <a:off x="3109293" y="4488129"/>
            <a:ext cx="3146006" cy="22916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7FCF366-4C35-4EB7-8592-9C01AB571D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72" t="57036" r="4208" b="2355"/>
          <a:stretch/>
        </p:blipFill>
        <p:spPr>
          <a:xfrm>
            <a:off x="0" y="4388010"/>
            <a:ext cx="2761491" cy="19780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749A1D7-214C-466A-BDD5-494348761D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93" t="53424" r="50431" b="3935"/>
          <a:stretch/>
        </p:blipFill>
        <p:spPr>
          <a:xfrm>
            <a:off x="6533765" y="4282903"/>
            <a:ext cx="2554444" cy="200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C024ED4-7CC8-4AB6-BB65-D8840F7475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69" y="338195"/>
            <a:ext cx="2408070" cy="1596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3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620B9-9FEF-4EB7-8BF3-E697E3B0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31836"/>
          </a:xfrm>
        </p:spPr>
        <p:txBody>
          <a:bodyPr>
            <a:normAutofit fontScale="90000"/>
          </a:bodyPr>
          <a:lstStyle/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4E631-8E44-48ED-BF15-7DF96988E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520" y="731836"/>
            <a:ext cx="4245868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xmlns="" id="{8EF5DC4D-BEC3-445C-BE64-88A31A281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731836"/>
            <a:ext cx="4245868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44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5881C-7348-43C3-AB12-E9EE3EED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448" y="9290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Хвороби цивілізації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C8BEE0-6C1A-41B3-A53E-68472CE1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80" y="778317"/>
            <a:ext cx="9036496" cy="567464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      </a:t>
            </a:r>
            <a:r>
              <a:rPr lang="uk-UA" dirty="0">
                <a:solidFill>
                  <a:srgbClr val="FF0000"/>
                </a:solidFill>
              </a:rPr>
              <a:t>Хвороби цивілізації- </a:t>
            </a:r>
            <a:r>
              <a:rPr lang="uk-UA" dirty="0"/>
              <a:t>хвороби, які виникли в результаті негативного вприву науково-технічного прогресу на навколишнє середовище та на саму людину</a:t>
            </a:r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0CCCE77-67CD-4FB5-9EA2-E450D7FF4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136" y="2469749"/>
            <a:ext cx="2857554" cy="202946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3BD1222-A244-444C-9E56-992AFE5D2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7" y="2758134"/>
            <a:ext cx="3336002" cy="173022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7884440-DFB4-47E8-B8C9-7A24F0D61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432" y="2420888"/>
            <a:ext cx="3059677" cy="2245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F467310-1FF6-4DF4-B8A0-23BCB54FBF3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58" y="4824766"/>
            <a:ext cx="2520280" cy="173022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81BFCB0D-5418-4FAE-BAB6-4F9AE534E9E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83" y="4606612"/>
            <a:ext cx="2758749" cy="182691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EBE132F-1552-4655-B171-7812A253BD96}"/>
              </a:ext>
            </a:extLst>
          </p:cNvPr>
          <p:cNvSpPr/>
          <p:nvPr/>
        </p:nvSpPr>
        <p:spPr>
          <a:xfrm>
            <a:off x="100386" y="6075919"/>
            <a:ext cx="2520279" cy="7296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Забруднення повітря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858C2D69-4C5B-49F4-8F57-2B37FB9C64FC}"/>
              </a:ext>
            </a:extLst>
          </p:cNvPr>
          <p:cNvSpPr/>
          <p:nvPr/>
        </p:nvSpPr>
        <p:spPr>
          <a:xfrm>
            <a:off x="3143222" y="4164854"/>
            <a:ext cx="2762765" cy="5807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Вирубка лісів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5091620-9E3F-4AED-8181-9C846EF27D30}"/>
              </a:ext>
            </a:extLst>
          </p:cNvPr>
          <p:cNvSpPr/>
          <p:nvPr/>
        </p:nvSpPr>
        <p:spPr>
          <a:xfrm>
            <a:off x="6526203" y="4274430"/>
            <a:ext cx="2520280" cy="5807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Сміттєзвалища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AAE93EC-C289-499E-B898-B9A098DCCD65}"/>
              </a:ext>
            </a:extLst>
          </p:cNvPr>
          <p:cNvSpPr/>
          <p:nvPr/>
        </p:nvSpPr>
        <p:spPr>
          <a:xfrm>
            <a:off x="-10090" y="4081936"/>
            <a:ext cx="1581946" cy="6636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Отруйні речовини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C62FD32-AD83-4B5F-9E66-FDF31ADA1B81}"/>
              </a:ext>
            </a:extLst>
          </p:cNvPr>
          <p:cNvSpPr/>
          <p:nvPr/>
        </p:nvSpPr>
        <p:spPr>
          <a:xfrm>
            <a:off x="6948264" y="5949280"/>
            <a:ext cx="2150218" cy="8889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Відходи підприємств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1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620B9-9FEF-4EB7-8BF3-E697E3B0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432048"/>
          </a:xfrm>
        </p:spPr>
        <p:txBody>
          <a:bodyPr>
            <a:noAutofit/>
          </a:bodyPr>
          <a:lstStyle/>
          <a:p>
            <a:r>
              <a:rPr lang="uk-UA" sz="3600" dirty="0">
                <a:solidFill>
                  <a:srgbClr val="FF0000"/>
                </a:solidFill>
              </a:rPr>
              <a:t/>
            </a:r>
            <a:br>
              <a:rPr lang="uk-UA" sz="3600" dirty="0">
                <a:solidFill>
                  <a:srgbClr val="FF0000"/>
                </a:solidFill>
              </a:rPr>
            </a:b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4E631-8E44-48ED-BF15-7DF96988E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51783"/>
            <a:ext cx="9145016" cy="63062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33925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84941" y="77206"/>
            <a:ext cx="4714878" cy="11329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uk-UA" sz="3600" dirty="0">
                <a:solidFill>
                  <a:schemeClr val="tx1"/>
                </a:solidFill>
              </a:rPr>
              <a:t>Хвороби цивілізації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0672" y="3535941"/>
            <a:ext cx="194275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Ожиріння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97383" y="2354100"/>
            <a:ext cx="2010385" cy="1315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Онкологічні захворюва-ння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215008">
            <a:off x="2434251" y="1317714"/>
            <a:ext cx="556070" cy="5412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9775818">
            <a:off x="6056161" y="1234697"/>
            <a:ext cx="484632" cy="5334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0">
            <a:extLst>
              <a:ext uri="{FF2B5EF4-FFF2-40B4-BE49-F238E27FC236}">
                <a16:creationId xmlns:a16="http://schemas.microsoft.com/office/drawing/2014/main" xmlns="" id="{F9F9D5AD-F773-4375-B965-B3B511711DA1}"/>
              </a:ext>
            </a:extLst>
          </p:cNvPr>
          <p:cNvSpPr/>
          <p:nvPr/>
        </p:nvSpPr>
        <p:spPr>
          <a:xfrm>
            <a:off x="4201020" y="1226183"/>
            <a:ext cx="556070" cy="4829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9">
            <a:extLst>
              <a:ext uri="{FF2B5EF4-FFF2-40B4-BE49-F238E27FC236}">
                <a16:creationId xmlns:a16="http://schemas.microsoft.com/office/drawing/2014/main" xmlns="" id="{1673FD2C-27D4-4C7C-B15F-66C9D2E99FE9}"/>
              </a:ext>
            </a:extLst>
          </p:cNvPr>
          <p:cNvSpPr/>
          <p:nvPr/>
        </p:nvSpPr>
        <p:spPr>
          <a:xfrm>
            <a:off x="5968817" y="3887143"/>
            <a:ext cx="2085542" cy="5937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Алергія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9">
            <a:extLst>
              <a:ext uri="{FF2B5EF4-FFF2-40B4-BE49-F238E27FC236}">
                <a16:creationId xmlns:a16="http://schemas.microsoft.com/office/drawing/2014/main" xmlns="" id="{373A3424-CA78-44A8-8D54-6D44ECE6215C}"/>
              </a:ext>
            </a:extLst>
          </p:cNvPr>
          <p:cNvSpPr/>
          <p:nvPr/>
        </p:nvSpPr>
        <p:spPr>
          <a:xfrm>
            <a:off x="3456332" y="1629786"/>
            <a:ext cx="2019931" cy="1019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Цукровий діабет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Стрелка вниз 10">
            <a:extLst>
              <a:ext uri="{FF2B5EF4-FFF2-40B4-BE49-F238E27FC236}">
                <a16:creationId xmlns:a16="http://schemas.microsoft.com/office/drawing/2014/main" xmlns="" id="{72A581A3-1745-4F7A-BCEC-664DB983C866}"/>
              </a:ext>
            </a:extLst>
          </p:cNvPr>
          <p:cNvSpPr/>
          <p:nvPr/>
        </p:nvSpPr>
        <p:spPr>
          <a:xfrm rot="20296963">
            <a:off x="5432972" y="1296037"/>
            <a:ext cx="556070" cy="20178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9">
            <a:extLst>
              <a:ext uri="{FF2B5EF4-FFF2-40B4-BE49-F238E27FC236}">
                <a16:creationId xmlns:a16="http://schemas.microsoft.com/office/drawing/2014/main" xmlns="" id="{29FDFEF5-D4A3-4AC2-BD11-90E9FFD4693B}"/>
              </a:ext>
            </a:extLst>
          </p:cNvPr>
          <p:cNvSpPr/>
          <p:nvPr/>
        </p:nvSpPr>
        <p:spPr>
          <a:xfrm>
            <a:off x="2497698" y="4050059"/>
            <a:ext cx="2429940" cy="1132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</a:rPr>
              <a:t>Серцево-судинні захворювання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0">
            <a:extLst>
              <a:ext uri="{FF2B5EF4-FFF2-40B4-BE49-F238E27FC236}">
                <a16:creationId xmlns:a16="http://schemas.microsoft.com/office/drawing/2014/main" xmlns="" id="{67B544F9-D6AA-42AD-8E8A-551A3686834C}"/>
              </a:ext>
            </a:extLst>
          </p:cNvPr>
          <p:cNvSpPr/>
          <p:nvPr/>
        </p:nvSpPr>
        <p:spPr>
          <a:xfrm>
            <a:off x="2775502" y="1486337"/>
            <a:ext cx="556070" cy="24628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2B056EF-B7C3-4BD3-AE48-C375D5B072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5" t="5419" r="7975"/>
          <a:stretch/>
        </p:blipFill>
        <p:spPr>
          <a:xfrm>
            <a:off x="505896" y="1850444"/>
            <a:ext cx="1942757" cy="15969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CE4ED847-8428-4FE4-A933-48DE4130E4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55" y="5402277"/>
            <a:ext cx="2657475" cy="148818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979D3914-D712-4BA5-B169-378A1005AE0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2" r="8561" b="40558"/>
          <a:stretch/>
        </p:blipFill>
        <p:spPr>
          <a:xfrm>
            <a:off x="6712366" y="1222188"/>
            <a:ext cx="2152675" cy="101913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B8C94328-A5B1-47FB-8CC9-EEF7D79A30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572" y="2604641"/>
            <a:ext cx="2348994" cy="1315437"/>
          </a:xfrm>
          <a:prstGeom prst="rect">
            <a:avLst/>
          </a:prstGeom>
        </p:spPr>
      </p:pic>
      <p:pic>
        <p:nvPicPr>
          <p:cNvPr id="1025" name="Picture 1024">
            <a:extLst>
              <a:ext uri="{FF2B5EF4-FFF2-40B4-BE49-F238E27FC236}">
                <a16:creationId xmlns:a16="http://schemas.microsoft.com/office/drawing/2014/main" xmlns="" id="{E58C41E9-6A7D-4E56-90B6-39BFEAFB15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434" y="5313010"/>
            <a:ext cx="2022924" cy="1515240"/>
          </a:xfrm>
          <a:prstGeom prst="rect">
            <a:avLst/>
          </a:prstGeom>
        </p:spPr>
      </p:pic>
      <p:pic>
        <p:nvPicPr>
          <p:cNvPr id="1028" name="Picture 1027">
            <a:extLst>
              <a:ext uri="{FF2B5EF4-FFF2-40B4-BE49-F238E27FC236}">
                <a16:creationId xmlns:a16="http://schemas.microsoft.com/office/drawing/2014/main" xmlns="" id="{01D1CC92-6D0F-4497-B8B6-EC66E28BA9E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461" y="5313010"/>
            <a:ext cx="1895796" cy="1464595"/>
          </a:xfrm>
          <a:prstGeom prst="rect">
            <a:avLst/>
          </a:prstGeom>
        </p:spPr>
      </p:pic>
      <p:pic>
        <p:nvPicPr>
          <p:cNvPr id="1030" name="Picture 1029">
            <a:extLst>
              <a:ext uri="{FF2B5EF4-FFF2-40B4-BE49-F238E27FC236}">
                <a16:creationId xmlns:a16="http://schemas.microsoft.com/office/drawing/2014/main" xmlns="" id="{C237AE4F-B169-43CA-B74A-E580A1E40D16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28" r="14953"/>
          <a:stretch/>
        </p:blipFill>
        <p:spPr>
          <a:xfrm>
            <a:off x="5669595" y="4564290"/>
            <a:ext cx="2085542" cy="1536059"/>
          </a:xfrm>
          <a:prstGeom prst="rect">
            <a:avLst/>
          </a:prstGeom>
        </p:spPr>
      </p:pic>
      <p:pic>
        <p:nvPicPr>
          <p:cNvPr id="1032" name="Picture 1031">
            <a:extLst>
              <a:ext uri="{FF2B5EF4-FFF2-40B4-BE49-F238E27FC236}">
                <a16:creationId xmlns:a16="http://schemas.microsoft.com/office/drawing/2014/main" xmlns="" id="{41338A54-9B26-4152-8B48-A4DE5D1DCAB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5660" b="22826"/>
          <a:stretch/>
        </p:blipFill>
        <p:spPr>
          <a:xfrm>
            <a:off x="163288" y="604505"/>
            <a:ext cx="966743" cy="151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3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620B9-9FEF-4EB7-8BF3-E697E3B0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Потрібно знати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4E631-8E44-48ED-BF15-7DF96988E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31838"/>
            <a:ext cx="9145016" cy="6801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32CA627-B454-45B9-9AF7-8DC8FB7477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48" t="42911" r="7232" b="40748"/>
          <a:stretch/>
        </p:blipFill>
        <p:spPr>
          <a:xfrm>
            <a:off x="143508" y="731837"/>
            <a:ext cx="8856984" cy="30963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2C8F37B-DAA7-4C00-846E-4160A7B6B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807" y="4139108"/>
            <a:ext cx="2620235" cy="20140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234EFAE3-9EE0-4688-BAE5-B72B953DDE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345" y="4234492"/>
            <a:ext cx="2917807" cy="21158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C55BDC1-C17F-4B26-AF3E-A9DD9A230D3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60" y="3996133"/>
            <a:ext cx="3186436" cy="257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38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99579" y="80576"/>
            <a:ext cx="8744839" cy="920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0322" y="1187448"/>
            <a:ext cx="2790276" cy="54683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775818">
            <a:off x="5461032" y="1004149"/>
            <a:ext cx="488995" cy="595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низ 10">
            <a:extLst>
              <a:ext uri="{FF2B5EF4-FFF2-40B4-BE49-F238E27FC236}">
                <a16:creationId xmlns:a16="http://schemas.microsoft.com/office/drawing/2014/main" xmlns="" id="{F9F9D5AD-F773-4375-B965-B3B511711DA1}"/>
              </a:ext>
            </a:extLst>
          </p:cNvPr>
          <p:cNvSpPr/>
          <p:nvPr/>
        </p:nvSpPr>
        <p:spPr>
          <a:xfrm rot="1253603">
            <a:off x="3170024" y="1000714"/>
            <a:ext cx="556070" cy="6020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9">
            <a:extLst>
              <a:ext uri="{FF2B5EF4-FFF2-40B4-BE49-F238E27FC236}">
                <a16:creationId xmlns:a16="http://schemas.microsoft.com/office/drawing/2014/main" xmlns="" id="{373A3424-CA78-44A8-8D54-6D44ECE6215C}"/>
              </a:ext>
            </a:extLst>
          </p:cNvPr>
          <p:cNvSpPr/>
          <p:nvPr/>
        </p:nvSpPr>
        <p:spPr>
          <a:xfrm>
            <a:off x="3167579" y="1682108"/>
            <a:ext cx="2774405" cy="50812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трелка вниз 10">
            <a:extLst>
              <a:ext uri="{FF2B5EF4-FFF2-40B4-BE49-F238E27FC236}">
                <a16:creationId xmlns:a16="http://schemas.microsoft.com/office/drawing/2014/main" xmlns="" id="{72A581A3-1745-4F7A-BCEC-664DB983C866}"/>
              </a:ext>
            </a:extLst>
          </p:cNvPr>
          <p:cNvSpPr/>
          <p:nvPr/>
        </p:nvSpPr>
        <p:spPr>
          <a:xfrm>
            <a:off x="4293964" y="1093745"/>
            <a:ext cx="556070" cy="611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9">
            <a:extLst>
              <a:ext uri="{FF2B5EF4-FFF2-40B4-BE49-F238E27FC236}">
                <a16:creationId xmlns:a16="http://schemas.microsoft.com/office/drawing/2014/main" xmlns="" id="{CADD5B7F-369E-474C-BAD2-B141FC7AEEB4}"/>
              </a:ext>
            </a:extLst>
          </p:cNvPr>
          <p:cNvSpPr/>
          <p:nvPr/>
        </p:nvSpPr>
        <p:spPr>
          <a:xfrm>
            <a:off x="6028609" y="1093746"/>
            <a:ext cx="3115391" cy="5764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5881C-7348-43C3-AB12-E9EE3EED5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729" y="0"/>
            <a:ext cx="8435280" cy="692696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rgbClr val="C00000"/>
                </a:solidFill>
              </a:rPr>
              <a:t>Негативний вплив реклами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C8BEE0-6C1A-41B3-A53E-68472CE1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4" y="548680"/>
            <a:ext cx="9089372" cy="6041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660066"/>
                </a:solidFill>
              </a:rPr>
              <a:t>      </a:t>
            </a:r>
            <a:r>
              <a:rPr lang="ru-RU" sz="2400" dirty="0"/>
              <a:t>Суттєву роль у виникненні хвороб цивілізації відіграє комерційна реклама харчових продуктів, сигарет чи алкоголю, метою якої є  </a:t>
            </a:r>
            <a:r>
              <a:rPr lang="ru-RU" sz="2400" dirty="0">
                <a:solidFill>
                  <a:srgbClr val="C00000"/>
                </a:solidFill>
              </a:rPr>
              <a:t>привернути увагу покупців для того, щоб продати товар  чи послугу та отримати прибуток.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9E8D653-E088-4A39-9CC4-4430595FD54E}"/>
              </a:ext>
            </a:extLst>
          </p:cNvPr>
          <p:cNvSpPr/>
          <p:nvPr/>
        </p:nvSpPr>
        <p:spPr>
          <a:xfrm>
            <a:off x="103392" y="4954741"/>
            <a:ext cx="89372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PT Sans"/>
              </a:rPr>
              <a:t>    </a:t>
            </a:r>
            <a:r>
              <a:rPr lang="ru-RU" sz="2000" dirty="0">
                <a:solidFill>
                  <a:srgbClr val="FF0000"/>
                </a:solidFill>
                <a:latin typeface="PT Sans"/>
              </a:rPr>
              <a:t>Пряма реклама стає все менш ефективною, тому рекламісти та маркетологи, шукаючи інноваційні методи просування товарів чи послуг, все більше приділяють увагу засобам впливу на підсвідомість.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  <a:p>
            <a:r>
              <a:rPr lang="ru-RU" sz="2400" dirty="0">
                <a:solidFill>
                  <a:prstClr val="black"/>
                </a:solidFill>
              </a:rPr>
              <a:t>Подібно айсбергу, велика частина процесів, які відбуваються в нашій голові, залишається невидимою.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50EE52D-A80C-4FAC-91CD-5ED2C410F5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04109"/>
            <a:ext cx="3816424" cy="266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90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A620B9-9FEF-4EB7-8BF3-E697E3B09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14E631-8E44-48ED-BF15-7DF96988E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31838"/>
            <a:ext cx="9145016" cy="68016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756B73F-E9F3-44FC-AA9C-31440F04D1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1" t="33294" r="7352" b="7632"/>
          <a:stretch/>
        </p:blipFill>
        <p:spPr>
          <a:xfrm>
            <a:off x="-108520" y="0"/>
            <a:ext cx="9252520" cy="685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372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164</Words>
  <Application>Microsoft Office PowerPoint</Application>
  <PresentationFormat>Экран (4:3)</PresentationFormat>
  <Paragraphs>34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Хвороби цивілізації і реклама</vt:lpstr>
      <vt:lpstr>Презентация PowerPoint</vt:lpstr>
      <vt:lpstr>Хвороби цивілізації</vt:lpstr>
      <vt:lpstr>  </vt:lpstr>
      <vt:lpstr>Презентация PowerPoint</vt:lpstr>
      <vt:lpstr>Потрібно знати</vt:lpstr>
      <vt:lpstr>Презентация PowerPoint</vt:lpstr>
      <vt:lpstr>Негативний вплив реклами</vt:lpstr>
      <vt:lpstr>Презентация PowerPoint</vt:lpstr>
      <vt:lpstr>Презентация PowerPoint</vt:lpstr>
      <vt:lpstr>Презентация PowerPoint</vt:lpstr>
      <vt:lpstr>Будьте здорові!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вивченого матеріалу по темі:   “Соціальна складова здоров’я”</dc:title>
  <dc:creator>User</dc:creator>
  <cp:lastModifiedBy>Администратор</cp:lastModifiedBy>
  <cp:revision>85</cp:revision>
  <dcterms:created xsi:type="dcterms:W3CDTF">2020-03-29T16:41:38Z</dcterms:created>
  <dcterms:modified xsi:type="dcterms:W3CDTF">2020-04-21T06:13:53Z</dcterms:modified>
</cp:coreProperties>
</file>