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44" r:id="rId3"/>
    <p:sldId id="1046" r:id="rId4"/>
    <p:sldId id="1052" r:id="rId5"/>
    <p:sldId id="1053" r:id="rId6"/>
    <p:sldId id="1050" r:id="rId7"/>
    <p:sldId id="1054" r:id="rId8"/>
    <p:sldId id="1055" r:id="rId9"/>
    <p:sldId id="1051" r:id="rId10"/>
    <p:sldId id="917" r:id="rId11"/>
    <p:sldId id="947" r:id="rId12"/>
    <p:sldId id="1068" r:id="rId13"/>
    <p:sldId id="1069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Розв’язок задач у середовищі програмування для дітей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26" name="Picture 2" descr="code, css, development, htm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21" y="3202930"/>
            <a:ext cx="3357716" cy="33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знаєте ви, що таке 4</a:t>
            </a:r>
            <a:r>
              <a:rPr lang="en-US" sz="2800" b="1" i="1" kern="0" dirty="0">
                <a:solidFill>
                  <a:srgbClr val="FFFFFF"/>
                </a:solidFill>
              </a:rPr>
              <a:t>D-</a:t>
            </a:r>
            <a:r>
              <a:rPr lang="uk-UA" sz="2800" b="1" i="1" kern="0" dirty="0">
                <a:solidFill>
                  <a:srgbClr val="FFFFFF"/>
                </a:solidFill>
              </a:rPr>
              <a:t>кіно? Це коли глядач, дивлячись на 3</a:t>
            </a:r>
            <a:r>
              <a:rPr lang="en-US" sz="2800" b="1" i="1" kern="0" dirty="0">
                <a:solidFill>
                  <a:srgbClr val="FFFFFF"/>
                </a:solidFill>
              </a:rPr>
              <a:t>D-</a:t>
            </a:r>
            <a:r>
              <a:rPr lang="uk-UA" sz="2800" b="1" i="1" kern="0" dirty="0">
                <a:solidFill>
                  <a:srgbClr val="FFFFFF"/>
                </a:solidFill>
              </a:rPr>
              <a:t>зображення, може одночасно відчувати, що відбувається з героями (рух, запах, дотик тощо).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9" name="Picture 2" descr="http://nd05.jxs.cz/462/464/8b37766128_78690225_o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10572" r="5545" b="11430"/>
          <a:stretch/>
        </p:blipFill>
        <p:spPr bwMode="auto">
          <a:xfrm>
            <a:off x="7441630" y="3085524"/>
            <a:ext cx="4680520" cy="34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7" y="3085524"/>
            <a:ext cx="721369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Все це можливо завдяки особливому обладнанню кінотеатру: рухомі крісла, спеціальний екран, безліч різноманітних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спецефектів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8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Позначте відповідними номерами блок-схеми, за допомогою яких реалізовано такі алгоритмічні структури: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1 - слідування;    2 - розгалуження;    3 - повторення.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37" y="3499328"/>
            <a:ext cx="9036496" cy="258812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517513" y="343445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64254" y="343445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36598" y="343445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7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Намалюйте різнокольоровими стрілками, як рухатимуться об'єкти на екрані монітора під час швидкої зміни поданих кадрів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5" y="2723669"/>
            <a:ext cx="4247619" cy="3552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11" y="2723668"/>
            <a:ext cx="4247619" cy="3552380"/>
          </a:xfrm>
          <a:prstGeom prst="rect">
            <a:avLst/>
          </a:prstGeom>
        </p:spPr>
      </p:pic>
      <p:cxnSp>
        <p:nvCxnSpPr>
          <p:cNvPr id="11" name="Пряма зі стрілкою 10"/>
          <p:cNvCxnSpPr/>
          <p:nvPr/>
        </p:nvCxnSpPr>
        <p:spPr>
          <a:xfrm>
            <a:off x="2803499" y="4499858"/>
            <a:ext cx="1368152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/>
          <p:cNvCxnSpPr/>
          <p:nvPr/>
        </p:nvCxnSpPr>
        <p:spPr>
          <a:xfrm>
            <a:off x="4026782" y="4595877"/>
            <a:ext cx="0" cy="7920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 зі стрілкою 12"/>
          <p:cNvCxnSpPr/>
          <p:nvPr/>
        </p:nvCxnSpPr>
        <p:spPr>
          <a:xfrm flipH="1">
            <a:off x="2515467" y="5315957"/>
            <a:ext cx="1440162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/>
          <p:cNvCxnSpPr/>
          <p:nvPr/>
        </p:nvCxnSpPr>
        <p:spPr>
          <a:xfrm flipV="1">
            <a:off x="2455357" y="4667885"/>
            <a:ext cx="2" cy="64807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Пряма зі стрілкою 14"/>
          <p:cNvCxnSpPr/>
          <p:nvPr/>
        </p:nvCxnSpPr>
        <p:spPr>
          <a:xfrm>
            <a:off x="9224166" y="4667885"/>
            <a:ext cx="0" cy="7920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 зі стрілкою 15"/>
          <p:cNvCxnSpPr/>
          <p:nvPr/>
        </p:nvCxnSpPr>
        <p:spPr>
          <a:xfrm flipV="1">
            <a:off x="9493282" y="4667885"/>
            <a:ext cx="2" cy="7920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357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«Лічилочка». Доповніть речення.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571" y1="95317" x2="40402" y2="91541"/>
                        <a14:foregroundMark x1="66071" y1="95015" x2="73884" y2="909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968" y="1801824"/>
            <a:ext cx="3273226" cy="483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07" y="2024868"/>
            <a:ext cx="7670895" cy="1055608"/>
          </a:xfrm>
          <a:prstGeom prst="roundRect">
            <a:avLst/>
          </a:prstGeom>
          <a:solidFill>
            <a:srgbClr val="C92F4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Я знаю такі структури алгоритмів: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3938038"/>
            <a:ext cx="7670895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розгалуження — два,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4609098"/>
            <a:ext cx="7670895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повторення — три.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3266978"/>
            <a:ext cx="7670895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слідування — раз,</a:t>
            </a:r>
          </a:p>
        </p:txBody>
      </p:sp>
    </p:spTree>
    <p:extLst>
      <p:ext uri="{BB962C8B-B14F-4D97-AF65-F5344CB8AC3E}">
        <p14:creationId xmlns:p14="http://schemas.microsoft.com/office/powerpoint/2010/main" val="775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code, css, development, htm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21" y="3202930"/>
            <a:ext cx="3357716" cy="33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43470"/>
              </p:ext>
            </p:extLst>
          </p:nvPr>
        </p:nvGraphicFramePr>
        <p:xfrm>
          <a:off x="434666" y="1412776"/>
          <a:ext cx="5832649" cy="489654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91977628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1464270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22922211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491636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73312142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1921878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83793195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43818146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3745323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5721858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90428812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1523108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09336943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14576680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87243382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60885898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272112379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24458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91427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93863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32833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16712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16705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94310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4384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9431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06790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70269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4709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194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8674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97679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6221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9" y="5373216"/>
            <a:ext cx="473273" cy="473273"/>
          </a:xfrm>
          <a:prstGeom prst="rect">
            <a:avLst/>
          </a:prstGeom>
        </p:spPr>
      </p:pic>
      <p:sp>
        <p:nvSpPr>
          <p:cNvPr id="10" name="Прямокутна виноска 10"/>
          <p:cNvSpPr/>
          <p:nvPr/>
        </p:nvSpPr>
        <p:spPr>
          <a:xfrm>
            <a:off x="1442778" y="980728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Мовленнєва форма інформації.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61463"/>
              </p:ext>
            </p:extLst>
          </p:nvPr>
        </p:nvGraphicFramePr>
        <p:xfrm>
          <a:off x="1459721" y="1412776"/>
          <a:ext cx="343097" cy="3978442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369672160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28629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26965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9154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79082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1978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05445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0591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50428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9049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8158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1371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9123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90091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53" y="6259503"/>
            <a:ext cx="473273" cy="473273"/>
          </a:xfrm>
          <a:prstGeom prst="rect">
            <a:avLst/>
          </a:prstGeom>
        </p:spPr>
      </p:pic>
      <p:sp>
        <p:nvSpPr>
          <p:cNvPr id="15" name="Прямокутна виноска 15"/>
          <p:cNvSpPr/>
          <p:nvPr/>
        </p:nvSpPr>
        <p:spPr>
          <a:xfrm>
            <a:off x="3142342" y="2204864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5076" y="4355337"/>
            <a:ext cx="815649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Вибір наступної команди залежно від того, виконано умову чи ні.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79305"/>
              </p:ext>
            </p:extLst>
          </p:nvPr>
        </p:nvGraphicFramePr>
        <p:xfrm>
          <a:off x="3179440" y="2636912"/>
          <a:ext cx="343097" cy="3672408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34767556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6578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610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5077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57562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13107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19902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96672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76765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0253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71252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93313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207572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70" y="5053251"/>
            <a:ext cx="473273" cy="473273"/>
          </a:xfrm>
          <a:prstGeom prst="rect">
            <a:avLst/>
          </a:prstGeom>
        </p:spPr>
      </p:pic>
      <p:sp>
        <p:nvSpPr>
          <p:cNvPr id="20" name="Прямокутна виноска 20"/>
          <p:cNvSpPr/>
          <p:nvPr/>
        </p:nvSpPr>
        <p:spPr>
          <a:xfrm>
            <a:off x="1817570" y="2492896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«Правдиві» висловлювання.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7796"/>
              </p:ext>
            </p:extLst>
          </p:nvPr>
        </p:nvGraphicFramePr>
        <p:xfrm>
          <a:off x="1799224" y="2943959"/>
          <a:ext cx="343097" cy="2142238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815003658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64970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52824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640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797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7164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6330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72326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97" y="2852936"/>
            <a:ext cx="473273" cy="473273"/>
          </a:xfrm>
          <a:prstGeom prst="rect">
            <a:avLst/>
          </a:prstGeom>
        </p:spPr>
      </p:pic>
      <p:sp>
        <p:nvSpPr>
          <p:cNvPr id="25" name="Прямокутна виноска 25"/>
          <p:cNvSpPr/>
          <p:nvPr/>
        </p:nvSpPr>
        <p:spPr>
          <a:xfrm>
            <a:off x="2363507" y="2927592"/>
            <a:ext cx="417296" cy="370482"/>
          </a:xfrm>
          <a:prstGeom prst="wedgeRectCallout">
            <a:avLst>
              <a:gd name="adj1" fmla="val 67599"/>
              <a:gd name="adj2" fmla="val -700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5076" y="4355337"/>
            <a:ext cx="815649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які необхідно виконати декілька разів.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4640"/>
              </p:ext>
            </p:extLst>
          </p:nvPr>
        </p:nvGraphicFramePr>
        <p:xfrm>
          <a:off x="2836345" y="2936555"/>
          <a:ext cx="3430970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213915020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1972869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72121771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65946234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15992912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6504008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1721824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85892065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01240717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25184321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471841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1" y="5692031"/>
            <a:ext cx="473273" cy="473273"/>
          </a:xfrm>
          <a:prstGeom prst="rect">
            <a:avLst/>
          </a:prstGeom>
        </p:spPr>
      </p:pic>
      <p:sp>
        <p:nvSpPr>
          <p:cNvPr id="30" name="Прямокутна виноска 30"/>
          <p:cNvSpPr/>
          <p:nvPr/>
        </p:nvSpPr>
        <p:spPr>
          <a:xfrm>
            <a:off x="736377" y="2844107"/>
            <a:ext cx="417296" cy="370482"/>
          </a:xfrm>
          <a:prstGeom prst="wedgeRectCallout">
            <a:avLst>
              <a:gd name="adj1" fmla="val -4074"/>
              <a:gd name="adj2" fmla="val 68583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5076" y="4355337"/>
            <a:ext cx="8156493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 команд,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виконання яких призводить до певного результату.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99709"/>
              </p:ext>
            </p:extLst>
          </p:nvPr>
        </p:nvGraphicFramePr>
        <p:xfrm>
          <a:off x="773476" y="3243759"/>
          <a:ext cx="343097" cy="2448272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580148494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7974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982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7770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56825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68963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61202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01948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512484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45" y="3789040"/>
            <a:ext cx="473273" cy="473273"/>
          </a:xfrm>
          <a:prstGeom prst="rect">
            <a:avLst/>
          </a:prstGeom>
        </p:spPr>
      </p:pic>
      <p:sp>
        <p:nvSpPr>
          <p:cNvPr id="35" name="Прямокутна виноска 35"/>
          <p:cNvSpPr/>
          <p:nvPr/>
        </p:nvSpPr>
        <p:spPr>
          <a:xfrm>
            <a:off x="1091223" y="3789040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Той, хто виконує алгоритм.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95354"/>
              </p:ext>
            </p:extLst>
          </p:nvPr>
        </p:nvGraphicFramePr>
        <p:xfrm>
          <a:off x="1455383" y="3862061"/>
          <a:ext cx="3430970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181995276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00397521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09813671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6069878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47455005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56034584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87437913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10050757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95623594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20116965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67461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0" y="4149080"/>
            <a:ext cx="368929" cy="368929"/>
          </a:xfrm>
          <a:prstGeom prst="rect">
            <a:avLst/>
          </a:prstGeom>
        </p:spPr>
      </p:pic>
      <p:sp>
        <p:nvSpPr>
          <p:cNvPr id="40" name="Прямокутна виноска 40"/>
          <p:cNvSpPr/>
          <p:nvPr/>
        </p:nvSpPr>
        <p:spPr>
          <a:xfrm>
            <a:off x="4260" y="4141455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Складова частина алгоритму.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4056"/>
              </p:ext>
            </p:extLst>
          </p:nvPr>
        </p:nvGraphicFramePr>
        <p:xfrm>
          <a:off x="428342" y="4173178"/>
          <a:ext cx="2401679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83925275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51661111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24645098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9206249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47875853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1660892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248138068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778391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58" y="4741693"/>
            <a:ext cx="368929" cy="368929"/>
          </a:xfrm>
          <a:prstGeom prst="rect">
            <a:avLst/>
          </a:prstGeom>
        </p:spPr>
      </p:pic>
      <p:sp>
        <p:nvSpPr>
          <p:cNvPr id="45" name="Прямокутна виноска 45"/>
          <p:cNvSpPr/>
          <p:nvPr/>
        </p:nvSpPr>
        <p:spPr>
          <a:xfrm>
            <a:off x="4260" y="4725645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Висловлювання бувають істинні та …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48" name="Таблиця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67004"/>
              </p:ext>
            </p:extLst>
          </p:nvPr>
        </p:nvGraphicFramePr>
        <p:xfrm>
          <a:off x="428265" y="4770836"/>
          <a:ext cx="1715485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128526159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27919238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2289864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61861583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716885252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Х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25746"/>
                  </a:ext>
                </a:extLst>
              </a:tr>
            </a:tbl>
          </a:graphicData>
        </a:graphic>
      </p:graphicFrame>
      <p:sp>
        <p:nvSpPr>
          <p:cNvPr id="49" name="Штрихова стрілка вправо 49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6786" y="5846130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911" y="1165969"/>
            <a:ext cx="2447399" cy="1494897"/>
          </a:xfrm>
          <a:prstGeom prst="rect">
            <a:avLst/>
          </a:prstGeom>
        </p:spPr>
      </p:pic>
      <p:pic>
        <p:nvPicPr>
          <p:cNvPr id="51" name="Picture 2" descr="arrow, refresh, reload, repeat, rotate, round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1" y="5363216"/>
            <a:ext cx="1134738" cy="11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hat, conversation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1556792"/>
            <a:ext cx="1137199" cy="1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9630" y="1284822"/>
            <a:ext cx="2742038" cy="29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25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  <p:bldP spid="46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Розв’язок задач у середовищі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Стрілка вліво 8"/>
          <p:cNvSpPr/>
          <p:nvPr/>
        </p:nvSpPr>
        <p:spPr bwMode="auto">
          <a:xfrm rot="19650813">
            <a:off x="2153654" y="2798934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Стрілка вліво 9"/>
          <p:cNvSpPr/>
          <p:nvPr/>
        </p:nvSpPr>
        <p:spPr bwMode="auto">
          <a:xfrm rot="1949187" flipH="1">
            <a:off x="8752878" y="2798934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Стрілка вліво 10"/>
          <p:cNvSpPr/>
          <p:nvPr/>
        </p:nvSpPr>
        <p:spPr bwMode="auto">
          <a:xfrm rot="16200000">
            <a:off x="5453266" y="2911107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046" y="4268584"/>
            <a:ext cx="3063675" cy="2340648"/>
          </a:xfrm>
          <a:prstGeom prst="rect">
            <a:avLst/>
          </a:prstGeom>
        </p:spPr>
      </p:pic>
      <p:pic>
        <p:nvPicPr>
          <p:cNvPr id="17" name="Picture 4" descr="http://tic.uis.edu.co/ava/pluginfile.php/169759/course/section/36985/Decisi%C3%B3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81" y="4482775"/>
            <a:ext cx="2926690" cy="21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5" y="4268584"/>
            <a:ext cx="2938947" cy="21692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Будь-який алгоритм, від найпростішого до найскладнішого, можна скласти за допомогою трьох базових алгоритмічних структур:</a:t>
            </a:r>
          </a:p>
        </p:txBody>
      </p:sp>
      <p:pic>
        <p:nvPicPr>
          <p:cNvPr id="20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007" y="3547445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0553" y="3827661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49099" y="3547445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</p:spTree>
    <p:extLst>
      <p:ext uri="{BB962C8B-B14F-4D97-AF65-F5344CB8AC3E}">
        <p14:creationId xmlns:p14="http://schemas.microsoft.com/office/powerpoint/2010/main" val="2857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25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Розв’язок задач у середовищі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результатом якої є розв’язання певної задачі,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проектом</a:t>
            </a:r>
            <a:r>
              <a:rPr lang="uk-UA" sz="2800" b="1" i="1" kern="0" dirty="0">
                <a:solidFill>
                  <a:srgbClr val="FFFFFF"/>
                </a:solidFill>
              </a:rPr>
              <a:t>. Зазвичай один проект складається з кількох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скриптів</a:t>
            </a:r>
            <a:r>
              <a:rPr lang="uk-UA" sz="2800" b="1" i="1" kern="0" dirty="0">
                <a:solidFill>
                  <a:srgbClr val="FFFFFF"/>
                </a:solidFill>
              </a:rPr>
              <a:t> — кожен відповідає за дії одного виконавця.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440" y="3128789"/>
            <a:ext cx="2896822" cy="34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856" y="3128789"/>
            <a:ext cx="5436096" cy="345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8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Розв’язок задач у середовищі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створити проект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потрібно: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113854"/>
            <a:ext cx="12050142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визначити тему й результат проекту;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733216"/>
            <a:ext cx="12050142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визначити виконавців, їхній вигляд;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339450"/>
            <a:ext cx="12050142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розробити сценарій (хід виконання проекту);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3945684"/>
            <a:ext cx="12050142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розробити алгоритми дій для кожного виконавця;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4551918"/>
            <a:ext cx="12050142" cy="578882"/>
          </a:xfrm>
          <a:prstGeom prst="roundRect">
            <a:avLst/>
          </a:prstGeom>
          <a:solidFill>
            <a:srgbClr val="BC581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створити відповідні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скрипти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5158152"/>
            <a:ext cx="1205014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перевірити роботу проекту й зберегти його.</a:t>
            </a:r>
          </a:p>
        </p:txBody>
      </p:sp>
    </p:spTree>
    <p:extLst>
      <p:ext uri="{BB962C8B-B14F-4D97-AF65-F5344CB8AC3E}">
        <p14:creationId xmlns:p14="http://schemas.microsoft.com/office/powerpoint/2010/main" val="20119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Розв’язок задач у середовищі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створення проекту часто виникає необхідність зробити об’єкти рухливими. Для імітації руху виконавця потрібно мати декілька його образів.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8" y="3060819"/>
            <a:ext cx="11942637" cy="28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Розв’язок задач у середовищі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скористатися готовими образами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FF"/>
                </a:solidFill>
              </a:rPr>
              <a:t>, а можна намалювати їх самостійно. Малюнки можна створити в будь-якому графічному редакторі, наприклад </a:t>
            </a:r>
            <a:r>
              <a:rPr lang="uk-UA" sz="2800" b="1" i="1" kern="0" dirty="0" err="1">
                <a:solidFill>
                  <a:srgbClr val="FFFFFF"/>
                </a:solidFill>
              </a:rPr>
              <a:t>Paint</a:t>
            </a:r>
            <a:r>
              <a:rPr lang="uk-UA" sz="2800" b="1" i="1" kern="0" dirty="0">
                <a:solidFill>
                  <a:srgbClr val="FFFFFF"/>
                </a:solidFill>
              </a:rPr>
              <a:t>. Можна також скористатися графічним редактором, вбудованим у середовище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313" y="3541427"/>
            <a:ext cx="3057950" cy="291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642" y="3573046"/>
            <a:ext cx="4874073" cy="288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Розв’язок задач у середовищі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образів виконавця спочатку слід проаналізувати, які образи існують, як їх можна відредагувати для досягнення потрібного результату. Аналогічно можна підготувати й фони сцени.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87" y="3098967"/>
            <a:ext cx="4616879" cy="347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073" y="3106008"/>
            <a:ext cx="4636195" cy="3467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3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Розв’язок задач у середовищі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того як усі образи виконавців і фони сцени створені, можна починати програмування — скласти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скрипти</a:t>
            </a:r>
            <a:r>
              <a:rPr lang="uk-UA" sz="2800" b="1" i="1" kern="0" dirty="0">
                <a:solidFill>
                  <a:srgbClr val="FFFFFF"/>
                </a:solidFill>
              </a:rPr>
              <a:t> для кожного виконавця та об’єднати їх в єдиний проект.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39" y="3088274"/>
            <a:ext cx="7920880" cy="334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1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72969</TotalTime>
  <Words>584</Words>
  <Application>Microsoft Office PowerPoint</Application>
  <PresentationFormat>Широкоэкранный</PresentationFormat>
  <Paragraphs>149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</vt:lpstr>
      <vt:lpstr>Тема Office</vt:lpstr>
      <vt:lpstr>Розв’язок задач у середовищі програмування для дітей</vt:lpstr>
      <vt:lpstr>Розгадайте кросворд</vt:lpstr>
      <vt:lpstr>Розв’язок задач у середовищі програмування</vt:lpstr>
      <vt:lpstr>Розв’язок задач у середовищі програмування</vt:lpstr>
      <vt:lpstr>Розв’язок задач у середовищі програмування</vt:lpstr>
      <vt:lpstr>Розв’язок задач у середовищі програмування</vt:lpstr>
      <vt:lpstr>Розв’язок задач у середовищі програмування</vt:lpstr>
      <vt:lpstr>Розв’язок задач у середовищі програмування</vt:lpstr>
      <vt:lpstr>Розв’язок задач у середовищі програмування</vt:lpstr>
      <vt:lpstr>Цікавинки</vt:lpstr>
      <vt:lpstr>Запитання і завдання</vt:lpstr>
      <vt:lpstr>Запитання і завдання</vt:lpstr>
      <vt:lpstr>Запитання і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Пользователь</cp:lastModifiedBy>
  <cp:revision>895</cp:revision>
  <dcterms:created xsi:type="dcterms:W3CDTF">2016-06-06T19:48:43Z</dcterms:created>
  <dcterms:modified xsi:type="dcterms:W3CDTF">2020-04-02T06:49:42Z</dcterms:modified>
</cp:coreProperties>
</file>