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41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244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505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0763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3889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93658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2998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2809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23600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AF5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30662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1259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5070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AF5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3753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651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354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033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5788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763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1539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7659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4589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  <p:sldLayoutId id="2147483762" r:id="rId18"/>
    <p:sldLayoutId id="2147483763" r:id="rId19"/>
    <p:sldLayoutId id="2147483764" r:id="rId20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6699"/>
            </a:gs>
            <a:gs pos="90000">
              <a:srgbClr val="00B050"/>
            </a:gs>
            <a:gs pos="42540">
              <a:srgbClr val="8DAF89"/>
            </a:gs>
            <a:gs pos="72980">
              <a:srgbClr val="33CC33"/>
            </a:gs>
            <a:gs pos="60000">
              <a:schemeClr val="accent5">
                <a:hueOff val="3335759"/>
                <a:satOff val="11425"/>
                <a:lumOff val="-18725"/>
                <a:alphaOff val="0"/>
                <a:shade val="93000"/>
                <a:satMod val="130000"/>
              </a:schemeClr>
            </a:gs>
            <a:gs pos="100000">
              <a:schemeClr val="accent5">
                <a:hueOff val="3335759"/>
                <a:satOff val="11425"/>
                <a:lumOff val="-18725"/>
                <a:alphaOff val="0"/>
                <a:shade val="94000"/>
                <a:satMod val="135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453081"/>
            <a:ext cx="662940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  <a:reflection blurRad="6350" stA="55000" endA="300" endPos="45500" dir="5400000" sy="-100000" algn="bl" rotWithShape="0"/>
                </a:effectLst>
              </a:rPr>
              <a:t>Профілактика булінгу</a:t>
            </a:r>
          </a:p>
          <a:p>
            <a:pPr marL="12700" algn="ctr">
              <a:lnSpc>
                <a:spcPct val="100000"/>
              </a:lnSpc>
            </a:pPr>
            <a:r>
              <a:rPr sz="44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  <a:reflection blurRad="6350" stA="55000" endA="300" endPos="45500" dir="5400000" sy="-100000" algn="bl" rotWithShape="0"/>
                </a:effectLst>
              </a:rPr>
              <a:t>в учнівському середовищі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8929" y="590803"/>
            <a:ext cx="340867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Поради</a:t>
            </a:r>
            <a:r>
              <a:rPr spc="-90" dirty="0"/>
              <a:t> </a:t>
            </a:r>
            <a:r>
              <a:rPr spc="-25" dirty="0"/>
              <a:t>батькам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7522" y="1265935"/>
            <a:ext cx="7946390" cy="4779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 indent="-255904">
              <a:lnSpc>
                <a:spcPts val="3080"/>
              </a:lnSpc>
              <a:spcBef>
                <a:spcPts val="100"/>
              </a:spcBef>
              <a:buClr>
                <a:srgbClr val="9F4DA2"/>
              </a:buClr>
              <a:buFont typeface="Georgia"/>
              <a:buChar char="•"/>
              <a:tabLst>
                <a:tab pos="313055" algn="l"/>
              </a:tabLst>
            </a:pPr>
            <a:r>
              <a:rPr sz="2700" dirty="0">
                <a:latin typeface="Times New Roman"/>
                <a:cs typeface="Times New Roman"/>
              </a:rPr>
              <a:t>Демонструйте </a:t>
            </a:r>
            <a:r>
              <a:rPr sz="2700" spc="-5" dirty="0">
                <a:latin typeface="Times New Roman"/>
                <a:cs typeface="Times New Roman"/>
              </a:rPr>
              <a:t>повне </a:t>
            </a:r>
            <a:r>
              <a:rPr sz="2700" spc="-15" dirty="0">
                <a:latin typeface="Times New Roman"/>
                <a:cs typeface="Times New Roman"/>
              </a:rPr>
              <a:t>прийняття </a:t>
            </a:r>
            <a:r>
              <a:rPr sz="2700" spc="-5" dirty="0">
                <a:latin typeface="Times New Roman"/>
                <a:cs typeface="Times New Roman"/>
              </a:rPr>
              <a:t>дитини </a:t>
            </a:r>
            <a:r>
              <a:rPr sz="2700" dirty="0">
                <a:latin typeface="Times New Roman"/>
                <a:cs typeface="Times New Roman"/>
              </a:rPr>
              <a:t>і</a:t>
            </a:r>
            <a:r>
              <a:rPr sz="2700" spc="90" dirty="0">
                <a:latin typeface="Times New Roman"/>
                <a:cs typeface="Times New Roman"/>
              </a:rPr>
              <a:t> </a:t>
            </a:r>
            <a:r>
              <a:rPr sz="2700" spc="-15" dirty="0">
                <a:latin typeface="Times New Roman"/>
                <a:cs typeface="Times New Roman"/>
              </a:rPr>
              <a:t>безумовну</a:t>
            </a:r>
            <a:endParaRPr sz="2700">
              <a:latin typeface="Times New Roman"/>
              <a:cs typeface="Times New Roman"/>
            </a:endParaRPr>
          </a:p>
          <a:p>
            <a:pPr marL="252729" algn="ctr">
              <a:lnSpc>
                <a:spcPts val="3065"/>
              </a:lnSpc>
            </a:pPr>
            <a:r>
              <a:rPr sz="2700" spc="-5" dirty="0">
                <a:latin typeface="Times New Roman"/>
                <a:cs typeface="Times New Roman"/>
              </a:rPr>
              <a:t>любов</a:t>
            </a:r>
            <a:endParaRPr sz="2700">
              <a:latin typeface="Times New Roman"/>
              <a:cs typeface="Times New Roman"/>
            </a:endParaRPr>
          </a:p>
          <a:p>
            <a:pPr marL="268605" indent="-255904">
              <a:lnSpc>
                <a:spcPts val="3065"/>
              </a:lnSpc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700" spc="-10" dirty="0">
                <a:latin typeface="Times New Roman"/>
                <a:cs typeface="Times New Roman"/>
              </a:rPr>
              <a:t>Виявляйте </a:t>
            </a:r>
            <a:r>
              <a:rPr sz="2700" spc="-5" dirty="0">
                <a:latin typeface="Times New Roman"/>
                <a:cs typeface="Times New Roman"/>
              </a:rPr>
              <a:t>терпимість </a:t>
            </a:r>
            <a:r>
              <a:rPr sz="2700" dirty="0">
                <a:latin typeface="Times New Roman"/>
                <a:cs typeface="Times New Roman"/>
              </a:rPr>
              <a:t>до </a:t>
            </a:r>
            <a:r>
              <a:rPr sz="2700" spc="-10" dirty="0">
                <a:latin typeface="Times New Roman"/>
                <a:cs typeface="Times New Roman"/>
              </a:rPr>
              <a:t>помилок, </a:t>
            </a:r>
            <a:r>
              <a:rPr sz="2700" spc="-35" dirty="0">
                <a:latin typeface="Times New Roman"/>
                <a:cs typeface="Times New Roman"/>
              </a:rPr>
              <a:t>невдач </a:t>
            </a:r>
            <a:r>
              <a:rPr sz="2700" dirty="0">
                <a:latin typeface="Times New Roman"/>
                <a:cs typeface="Times New Roman"/>
              </a:rPr>
              <a:t>і</a:t>
            </a:r>
            <a:r>
              <a:rPr sz="2700" spc="95" dirty="0">
                <a:latin typeface="Times New Roman"/>
                <a:cs typeface="Times New Roman"/>
              </a:rPr>
              <a:t> </a:t>
            </a:r>
            <a:r>
              <a:rPr sz="2700" spc="-15" dirty="0">
                <a:latin typeface="Times New Roman"/>
                <a:cs typeface="Times New Roman"/>
              </a:rPr>
              <a:t>проблем</a:t>
            </a:r>
            <a:endParaRPr sz="2700">
              <a:latin typeface="Times New Roman"/>
              <a:cs typeface="Times New Roman"/>
            </a:endParaRPr>
          </a:p>
          <a:p>
            <a:pPr marL="254000" algn="ctr">
              <a:lnSpc>
                <a:spcPts val="3065"/>
              </a:lnSpc>
            </a:pPr>
            <a:r>
              <a:rPr sz="2700" spc="5" dirty="0">
                <a:latin typeface="Times New Roman"/>
                <a:cs typeface="Times New Roman"/>
              </a:rPr>
              <a:t>росту</a:t>
            </a:r>
            <a:endParaRPr sz="2700">
              <a:latin typeface="Times New Roman"/>
              <a:cs typeface="Times New Roman"/>
            </a:endParaRPr>
          </a:p>
          <a:p>
            <a:pPr marL="1621790" lvl="1" indent="-255904">
              <a:lnSpc>
                <a:spcPts val="3220"/>
              </a:lnSpc>
              <a:buClr>
                <a:srgbClr val="9F4DA2"/>
              </a:buClr>
              <a:buFont typeface="Georgia"/>
              <a:buChar char="•"/>
              <a:tabLst>
                <a:tab pos="1622425" algn="l"/>
              </a:tabLst>
            </a:pPr>
            <a:r>
              <a:rPr sz="2700" spc="-5" dirty="0">
                <a:latin typeface="Times New Roman"/>
                <a:cs typeface="Times New Roman"/>
              </a:rPr>
              <a:t>Виражайте </a:t>
            </a:r>
            <a:r>
              <a:rPr sz="2700" spc="-10" dirty="0">
                <a:latin typeface="Times New Roman"/>
                <a:cs typeface="Times New Roman"/>
              </a:rPr>
              <a:t>схвалення </a:t>
            </a:r>
            <a:r>
              <a:rPr sz="2700" dirty="0">
                <a:latin typeface="Times New Roman"/>
                <a:cs typeface="Times New Roman"/>
              </a:rPr>
              <a:t>і</a:t>
            </a:r>
            <a:r>
              <a:rPr sz="2700" spc="3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підтримку</a:t>
            </a:r>
            <a:endParaRPr sz="2700">
              <a:latin typeface="Times New Roman"/>
              <a:cs typeface="Times New Roman"/>
            </a:endParaRPr>
          </a:p>
          <a:p>
            <a:pPr marL="2190750" lvl="2" indent="-256540">
              <a:lnSpc>
                <a:spcPts val="3220"/>
              </a:lnSpc>
              <a:buClr>
                <a:srgbClr val="9F4DA2"/>
              </a:buClr>
              <a:buFont typeface="Georgia"/>
              <a:buChar char="•"/>
              <a:tabLst>
                <a:tab pos="2191385" algn="l"/>
              </a:tabLst>
            </a:pPr>
            <a:r>
              <a:rPr sz="2700" spc="-20" dirty="0">
                <a:latin typeface="Times New Roman"/>
                <a:cs typeface="Times New Roman"/>
              </a:rPr>
              <a:t>Поводьтеся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відповідально</a:t>
            </a:r>
            <a:endParaRPr sz="2700">
              <a:latin typeface="Times New Roman"/>
              <a:cs typeface="Times New Roman"/>
            </a:endParaRPr>
          </a:p>
          <a:p>
            <a:pPr marL="722630" indent="-255904">
              <a:lnSpc>
                <a:spcPts val="3065"/>
              </a:lnSpc>
              <a:buClr>
                <a:srgbClr val="9F4DA2"/>
              </a:buClr>
              <a:buFont typeface="Georgia"/>
              <a:buChar char="•"/>
              <a:tabLst>
                <a:tab pos="723265" algn="l"/>
              </a:tabLst>
            </a:pPr>
            <a:r>
              <a:rPr sz="2700" spc="-60" dirty="0">
                <a:latin typeface="Times New Roman"/>
                <a:cs typeface="Times New Roman"/>
              </a:rPr>
              <a:t>Будьте </a:t>
            </a:r>
            <a:r>
              <a:rPr sz="2700" spc="-10" dirty="0">
                <a:latin typeface="Times New Roman"/>
                <a:cs typeface="Times New Roman"/>
              </a:rPr>
              <a:t>відвертими </a:t>
            </a:r>
            <a:r>
              <a:rPr sz="2700" dirty="0">
                <a:latin typeface="Times New Roman"/>
                <a:cs typeface="Times New Roman"/>
              </a:rPr>
              <a:t>і </a:t>
            </a:r>
            <a:r>
              <a:rPr sz="2700" spc="-15" dirty="0">
                <a:latin typeface="Times New Roman"/>
                <a:cs typeface="Times New Roman"/>
              </a:rPr>
              <a:t>правдивими </a:t>
            </a:r>
            <a:r>
              <a:rPr sz="2700" dirty="0">
                <a:latin typeface="Times New Roman"/>
                <a:cs typeface="Times New Roman"/>
              </a:rPr>
              <a:t>у </a:t>
            </a:r>
            <a:r>
              <a:rPr sz="2700" spc="-5" dirty="0">
                <a:latin typeface="Times New Roman"/>
                <a:cs typeface="Times New Roman"/>
              </a:rPr>
              <a:t>стосунках</a:t>
            </a:r>
            <a:r>
              <a:rPr sz="2700" spc="1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з</a:t>
            </a:r>
            <a:endParaRPr sz="2700">
              <a:latin typeface="Times New Roman"/>
              <a:cs typeface="Times New Roman"/>
            </a:endParaRPr>
          </a:p>
          <a:p>
            <a:pPr marL="256540" algn="ctr">
              <a:lnSpc>
                <a:spcPts val="3065"/>
              </a:lnSpc>
            </a:pPr>
            <a:r>
              <a:rPr sz="2700" dirty="0">
                <a:latin typeface="Times New Roman"/>
                <a:cs typeface="Times New Roman"/>
              </a:rPr>
              <a:t>дітьми</a:t>
            </a:r>
            <a:endParaRPr sz="2700">
              <a:latin typeface="Times New Roman"/>
              <a:cs typeface="Times New Roman"/>
            </a:endParaRPr>
          </a:p>
          <a:p>
            <a:pPr marL="918844" lvl="1" indent="-255904">
              <a:lnSpc>
                <a:spcPts val="3065"/>
              </a:lnSpc>
              <a:buClr>
                <a:srgbClr val="9F4DA2"/>
              </a:buClr>
              <a:buFont typeface="Georgia"/>
              <a:buChar char="•"/>
              <a:tabLst>
                <a:tab pos="919480" algn="l"/>
              </a:tabLst>
            </a:pPr>
            <a:r>
              <a:rPr sz="2700" spc="-10" dirty="0">
                <a:latin typeface="Times New Roman"/>
                <a:cs typeface="Times New Roman"/>
              </a:rPr>
              <a:t>Практикуйте </a:t>
            </a:r>
            <a:r>
              <a:rPr sz="2700" spc="-5" dirty="0">
                <a:latin typeface="Times New Roman"/>
                <a:cs typeface="Times New Roman"/>
              </a:rPr>
              <a:t>ефективні </a:t>
            </a:r>
            <a:r>
              <a:rPr sz="2700" spc="10" dirty="0">
                <a:latin typeface="Times New Roman"/>
                <a:cs typeface="Times New Roman"/>
              </a:rPr>
              <a:t>способи</a:t>
            </a:r>
            <a:r>
              <a:rPr sz="2700" spc="2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вирішення</a:t>
            </a:r>
            <a:endParaRPr sz="2700">
              <a:latin typeface="Times New Roman"/>
              <a:cs typeface="Times New Roman"/>
            </a:endParaRPr>
          </a:p>
          <a:p>
            <a:pPr marL="254000" algn="ctr">
              <a:lnSpc>
                <a:spcPts val="3065"/>
              </a:lnSpc>
            </a:pPr>
            <a:r>
              <a:rPr sz="2700" spc="-30" dirty="0">
                <a:latin typeface="Times New Roman"/>
                <a:cs typeface="Times New Roman"/>
              </a:rPr>
              <a:t>конфліктів</a:t>
            </a:r>
            <a:endParaRPr sz="2700">
              <a:latin typeface="Times New Roman"/>
              <a:cs typeface="Times New Roman"/>
            </a:endParaRPr>
          </a:p>
          <a:p>
            <a:pPr marL="502920" indent="-339725">
              <a:lnSpc>
                <a:spcPts val="3215"/>
              </a:lnSpc>
              <a:buClr>
                <a:srgbClr val="9F4DA2"/>
              </a:buClr>
              <a:buFont typeface="Georgia"/>
              <a:buChar char="•"/>
              <a:tabLst>
                <a:tab pos="502920" algn="l"/>
                <a:tab pos="503555" algn="l"/>
              </a:tabLst>
            </a:pPr>
            <a:r>
              <a:rPr sz="2700" spc="-15" dirty="0">
                <a:latin typeface="Times New Roman"/>
                <a:cs typeface="Times New Roman"/>
              </a:rPr>
              <a:t>Щоденно обговорюйте </a:t>
            </a:r>
            <a:r>
              <a:rPr sz="2700" dirty="0">
                <a:latin typeface="Times New Roman"/>
                <a:cs typeface="Times New Roman"/>
              </a:rPr>
              <a:t>справи </a:t>
            </a:r>
            <a:r>
              <a:rPr sz="2700" spc="-5" dirty="0">
                <a:latin typeface="Times New Roman"/>
                <a:cs typeface="Times New Roman"/>
              </a:rPr>
              <a:t>дитини </a:t>
            </a:r>
            <a:r>
              <a:rPr sz="2700" dirty="0">
                <a:latin typeface="Times New Roman"/>
                <a:cs typeface="Times New Roman"/>
              </a:rPr>
              <a:t>і її</a:t>
            </a:r>
            <a:r>
              <a:rPr sz="2700" spc="65" dirty="0">
                <a:latin typeface="Times New Roman"/>
                <a:cs typeface="Times New Roman"/>
              </a:rPr>
              <a:t> </a:t>
            </a:r>
            <a:r>
              <a:rPr sz="2700" spc="-20" dirty="0">
                <a:latin typeface="Times New Roman"/>
                <a:cs typeface="Times New Roman"/>
              </a:rPr>
              <a:t>почуття</a:t>
            </a:r>
            <a:endParaRPr sz="2700">
              <a:latin typeface="Times New Roman"/>
              <a:cs typeface="Times New Roman"/>
            </a:endParaRPr>
          </a:p>
          <a:p>
            <a:pPr marL="413384" indent="-255904">
              <a:lnSpc>
                <a:spcPts val="3229"/>
              </a:lnSpc>
              <a:buClr>
                <a:srgbClr val="9F4DA2"/>
              </a:buClr>
              <a:buFont typeface="Georgia"/>
              <a:buChar char="•"/>
              <a:tabLst>
                <a:tab pos="414020" algn="l"/>
              </a:tabLst>
            </a:pPr>
            <a:r>
              <a:rPr sz="2700" spc="-5" dirty="0">
                <a:latin typeface="Times New Roman"/>
                <a:cs typeface="Times New Roman"/>
              </a:rPr>
              <a:t>Якщо </a:t>
            </a:r>
            <a:r>
              <a:rPr sz="2700" spc="-35" dirty="0">
                <a:latin typeface="Times New Roman"/>
                <a:cs typeface="Times New Roman"/>
              </a:rPr>
              <a:t>конфлікт </a:t>
            </a:r>
            <a:r>
              <a:rPr sz="2700" spc="-5" dirty="0">
                <a:latin typeface="Times New Roman"/>
                <a:cs typeface="Times New Roman"/>
              </a:rPr>
              <a:t>не вирішується </a:t>
            </a:r>
            <a:r>
              <a:rPr sz="2700" dirty="0">
                <a:latin typeface="Times New Roman"/>
                <a:cs typeface="Times New Roman"/>
              </a:rPr>
              <a:t>– </a:t>
            </a:r>
            <a:r>
              <a:rPr sz="2700" spc="-10" dirty="0">
                <a:latin typeface="Times New Roman"/>
                <a:cs typeface="Times New Roman"/>
              </a:rPr>
              <a:t>поміняйте</a:t>
            </a:r>
            <a:r>
              <a:rPr sz="2700" spc="50" dirty="0">
                <a:latin typeface="Times New Roman"/>
                <a:cs typeface="Times New Roman"/>
              </a:rPr>
              <a:t> </a:t>
            </a:r>
            <a:r>
              <a:rPr sz="2700" spc="-40" dirty="0">
                <a:latin typeface="Times New Roman"/>
                <a:cs typeface="Times New Roman"/>
              </a:rPr>
              <a:t>школу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34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Що </a:t>
            </a:r>
            <a:r>
              <a:rPr spc="-30" dirty="0"/>
              <a:t>можуть </a:t>
            </a:r>
            <a:r>
              <a:rPr dirty="0"/>
              <a:t>зробити </a:t>
            </a:r>
            <a:r>
              <a:rPr spc="-25" dirty="0"/>
              <a:t>батьки  </a:t>
            </a:r>
            <a:r>
              <a:rPr dirty="0"/>
              <a:t>для </a:t>
            </a:r>
            <a:r>
              <a:rPr spc="-5" dirty="0"/>
              <a:t>підвищення</a:t>
            </a:r>
            <a:r>
              <a:rPr spc="-80" dirty="0"/>
              <a:t> </a:t>
            </a:r>
            <a:r>
              <a:rPr spc="-20" dirty="0"/>
              <a:t>авторитету  </a:t>
            </a:r>
            <a:r>
              <a:rPr spc="-5" dirty="0"/>
              <a:t>своєї </a:t>
            </a:r>
            <a:r>
              <a:rPr dirty="0"/>
              <a:t>дитини в</a:t>
            </a:r>
            <a:r>
              <a:rPr spc="-50" dirty="0"/>
              <a:t> </a:t>
            </a:r>
            <a:r>
              <a:rPr spc="-5" dirty="0"/>
              <a:t>класі: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604007"/>
            <a:ext cx="7150100" cy="3554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5904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25" dirty="0">
                <a:latin typeface="Times New Roman"/>
                <a:cs typeface="Times New Roman"/>
              </a:rPr>
              <a:t>Навчити </a:t>
            </a:r>
            <a:r>
              <a:rPr sz="2800" spc="-5" dirty="0">
                <a:latin typeface="Times New Roman"/>
                <a:cs typeface="Times New Roman"/>
              </a:rPr>
              <a:t>не </a:t>
            </a:r>
            <a:r>
              <a:rPr sz="2800" spc="-10" dirty="0">
                <a:latin typeface="Times New Roman"/>
                <a:cs typeface="Times New Roman"/>
              </a:rPr>
              <a:t>боятися однокласників, </a:t>
            </a:r>
            <a:r>
              <a:rPr sz="2800" spc="-5" dirty="0">
                <a:latin typeface="Times New Roman"/>
                <a:cs typeface="Times New Roman"/>
              </a:rPr>
              <a:t>які </a:t>
            </a:r>
            <a:r>
              <a:rPr sz="2800" spc="-40" dirty="0">
                <a:latin typeface="Times New Roman"/>
                <a:cs typeface="Times New Roman"/>
              </a:rPr>
              <a:t>також  </a:t>
            </a:r>
            <a:r>
              <a:rPr sz="2800" spc="-20" dirty="0">
                <a:latin typeface="Times New Roman"/>
                <a:cs typeface="Times New Roman"/>
              </a:rPr>
              <a:t>мають </a:t>
            </a:r>
            <a:r>
              <a:rPr sz="2800" spc="-10" dirty="0">
                <a:latin typeface="Times New Roman"/>
                <a:cs typeface="Times New Roman"/>
              </a:rPr>
              <a:t>свої </a:t>
            </a:r>
            <a:r>
              <a:rPr sz="2800" spc="-15" dirty="0">
                <a:latin typeface="Times New Roman"/>
                <a:cs typeface="Times New Roman"/>
              </a:rPr>
              <a:t>проблеми </a:t>
            </a:r>
            <a:r>
              <a:rPr sz="2800" spc="-5" dirty="0">
                <a:latin typeface="Times New Roman"/>
                <a:cs typeface="Times New Roman"/>
              </a:rPr>
              <a:t>чи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страхи</a:t>
            </a:r>
            <a:endParaRPr sz="2800">
              <a:latin typeface="Times New Roman"/>
              <a:cs typeface="Times New Roman"/>
            </a:endParaRPr>
          </a:p>
          <a:p>
            <a:pPr marL="268605" marR="1942464" indent="-255904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20" dirty="0">
                <a:latin typeface="Times New Roman"/>
                <a:cs typeface="Times New Roman"/>
              </a:rPr>
              <a:t>Налагодити </a:t>
            </a:r>
            <a:r>
              <a:rPr sz="2800" spc="-25" dirty="0">
                <a:latin typeface="Times New Roman"/>
                <a:cs typeface="Times New Roman"/>
              </a:rPr>
              <a:t>контакт </a:t>
            </a:r>
            <a:r>
              <a:rPr sz="2800" spc="-5" dirty="0">
                <a:latin typeface="Times New Roman"/>
                <a:cs typeface="Times New Roman"/>
              </a:rPr>
              <a:t>з </a:t>
            </a:r>
            <a:r>
              <a:rPr sz="2800" spc="-20" dirty="0">
                <a:latin typeface="Times New Roman"/>
                <a:cs typeface="Times New Roman"/>
              </a:rPr>
              <a:t>вчителями  </a:t>
            </a:r>
            <a:r>
              <a:rPr sz="2800" spc="-5" dirty="0">
                <a:latin typeface="Times New Roman"/>
                <a:cs typeface="Times New Roman"/>
              </a:rPr>
              <a:t>і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однокласниками</a:t>
            </a:r>
            <a:endParaRPr sz="2800">
              <a:latin typeface="Times New Roman"/>
              <a:cs typeface="Times New Roman"/>
            </a:endParaRPr>
          </a:p>
          <a:p>
            <a:pPr marL="268605" marR="1296035" indent="-255904">
              <a:lnSpc>
                <a:spcPct val="100000"/>
              </a:lnSpc>
              <a:spcBef>
                <a:spcPts val="30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20" dirty="0">
                <a:latin typeface="Times New Roman"/>
                <a:cs typeface="Times New Roman"/>
              </a:rPr>
              <a:t>Долучатися </a:t>
            </a:r>
            <a:r>
              <a:rPr sz="2800" dirty="0">
                <a:latin typeface="Times New Roman"/>
                <a:cs typeface="Times New Roman"/>
              </a:rPr>
              <a:t>до </a:t>
            </a:r>
            <a:r>
              <a:rPr sz="2800" spc="-10" dirty="0">
                <a:latin typeface="Times New Roman"/>
                <a:cs typeface="Times New Roman"/>
              </a:rPr>
              <a:t>проведення шкільних  </a:t>
            </a:r>
            <a:r>
              <a:rPr sz="2800" spc="-5" dirty="0">
                <a:latin typeface="Times New Roman"/>
                <a:cs typeface="Times New Roman"/>
              </a:rPr>
              <a:t>і класних </a:t>
            </a:r>
            <a:r>
              <a:rPr sz="2800" spc="-35" dirty="0">
                <a:latin typeface="Times New Roman"/>
                <a:cs typeface="Times New Roman"/>
              </a:rPr>
              <a:t>заходів</a:t>
            </a:r>
            <a:endParaRPr sz="2800">
              <a:latin typeface="Times New Roman"/>
              <a:cs typeface="Times New Roman"/>
            </a:endParaRPr>
          </a:p>
          <a:p>
            <a:pPr marL="268605" indent="-255904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spc="-10" dirty="0">
                <a:latin typeface="Times New Roman"/>
                <a:cs typeface="Times New Roman"/>
              </a:rPr>
              <a:t>Демонструвати </a:t>
            </a:r>
            <a:r>
              <a:rPr sz="2800" spc="-5" dirty="0">
                <a:latin typeface="Times New Roman"/>
                <a:cs typeface="Times New Roman"/>
              </a:rPr>
              <a:t>гідну </a:t>
            </a:r>
            <a:r>
              <a:rPr sz="2800" spc="-15" dirty="0">
                <a:latin typeface="Times New Roman"/>
                <a:cs typeface="Times New Roman"/>
              </a:rPr>
              <a:t>поведінку</a:t>
            </a:r>
            <a:endParaRPr sz="2800">
              <a:latin typeface="Times New Roman"/>
              <a:cs typeface="Times New Roman"/>
            </a:endParaRPr>
          </a:p>
          <a:p>
            <a:pPr marL="268605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і доброзичливе </a:t>
            </a:r>
            <a:r>
              <a:rPr sz="2800" spc="-10" dirty="0">
                <a:latin typeface="Times New Roman"/>
                <a:cs typeface="Times New Roman"/>
              </a:rPr>
              <a:t>ставлення </a:t>
            </a:r>
            <a:r>
              <a:rPr sz="2800" spc="-5" dirty="0">
                <a:latin typeface="Times New Roman"/>
                <a:cs typeface="Times New Roman"/>
              </a:rPr>
              <a:t>до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людей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4444" y="1507693"/>
            <a:ext cx="7085965" cy="3798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84480">
              <a:lnSpc>
                <a:spcPts val="7500"/>
              </a:lnSpc>
              <a:spcBef>
                <a:spcPts val="100"/>
              </a:spcBef>
            </a:pPr>
            <a:r>
              <a:rPr sz="6000" b="1" spc="-55" dirty="0">
                <a:solidFill>
                  <a:srgbClr val="C00000"/>
                </a:solidFill>
                <a:latin typeface="Times New Roman"/>
                <a:cs typeface="Times New Roman"/>
              </a:rPr>
              <a:t>Кордони </a:t>
            </a:r>
            <a:r>
              <a:rPr sz="6000" b="1" spc="-60" dirty="0">
                <a:solidFill>
                  <a:srgbClr val="C00000"/>
                </a:solidFill>
                <a:latin typeface="Times New Roman"/>
                <a:cs typeface="Times New Roman"/>
              </a:rPr>
              <a:t>булінгу </a:t>
            </a:r>
            <a:r>
              <a:rPr sz="6000" b="1" dirty="0">
                <a:solidFill>
                  <a:srgbClr val="C00000"/>
                </a:solidFill>
                <a:latin typeface="Times New Roman"/>
                <a:cs typeface="Times New Roman"/>
              </a:rPr>
              <a:t>-  </a:t>
            </a:r>
            <a:r>
              <a:rPr sz="60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моральні</a:t>
            </a:r>
            <a:r>
              <a:rPr sz="6000" b="1" spc="-6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60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принципи,</a:t>
            </a:r>
            <a:endParaRPr sz="6000">
              <a:latin typeface="Times New Roman"/>
              <a:cs typeface="Times New Roman"/>
            </a:endParaRPr>
          </a:p>
          <a:p>
            <a:pPr marL="1622425">
              <a:lnSpc>
                <a:spcPct val="100000"/>
              </a:lnSpc>
              <a:spcBef>
                <a:spcPts val="5"/>
              </a:spcBef>
            </a:pPr>
            <a:r>
              <a:rPr sz="6000" b="1" spc="-45" dirty="0">
                <a:solidFill>
                  <a:srgbClr val="C00000"/>
                </a:solidFill>
                <a:latin typeface="Times New Roman"/>
                <a:cs typeface="Times New Roman"/>
              </a:rPr>
              <a:t>виховання</a:t>
            </a:r>
            <a:endParaRPr sz="6000">
              <a:latin typeface="Times New Roman"/>
              <a:cs typeface="Times New Roman"/>
            </a:endParaRPr>
          </a:p>
          <a:p>
            <a:pPr marL="342900">
              <a:lnSpc>
                <a:spcPct val="100000"/>
              </a:lnSpc>
              <a:spcBef>
                <a:spcPts val="300"/>
              </a:spcBef>
            </a:pPr>
            <a:r>
              <a:rPr sz="6000" b="1" dirty="0">
                <a:solidFill>
                  <a:srgbClr val="C00000"/>
                </a:solidFill>
                <a:latin typeface="Times New Roman"/>
                <a:cs typeface="Times New Roman"/>
              </a:rPr>
              <a:t>і </a:t>
            </a:r>
            <a:r>
              <a:rPr sz="60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рівень</a:t>
            </a:r>
            <a:r>
              <a:rPr sz="6000" b="1" spc="-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6000" b="1" spc="-70" dirty="0">
                <a:solidFill>
                  <a:srgbClr val="C00000"/>
                </a:solidFill>
                <a:latin typeface="Times New Roman"/>
                <a:cs typeface="Times New Roman"/>
              </a:rPr>
              <a:t>культури</a:t>
            </a:r>
            <a:endParaRPr sz="6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2568" y="581025"/>
            <a:ext cx="7458075" cy="2586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380" marR="36830" algn="ctr">
              <a:lnSpc>
                <a:spcPct val="100000"/>
              </a:lnSpc>
              <a:spcBef>
                <a:spcPts val="100"/>
              </a:spcBef>
            </a:pP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Булінг </a:t>
            </a:r>
            <a:r>
              <a:rPr sz="2400" dirty="0">
                <a:latin typeface="Times New Roman"/>
                <a:cs typeface="Times New Roman"/>
              </a:rPr>
              <a:t>– </a:t>
            </a:r>
            <a:r>
              <a:rPr sz="2400" spc="-5" dirty="0">
                <a:latin typeface="Times New Roman"/>
                <a:cs typeface="Times New Roman"/>
              </a:rPr>
              <a:t>це </a:t>
            </a:r>
            <a:r>
              <a:rPr sz="2400" b="1" spc="-10" dirty="0">
                <a:latin typeface="Times New Roman"/>
                <a:cs typeface="Times New Roman"/>
              </a:rPr>
              <a:t>навмисне, </a:t>
            </a:r>
            <a:r>
              <a:rPr sz="2400" b="1" spc="-15" dirty="0">
                <a:latin typeface="Times New Roman"/>
                <a:cs typeface="Times New Roman"/>
              </a:rPr>
              <a:t>повторюване, </a:t>
            </a:r>
            <a:r>
              <a:rPr sz="2400" b="1" dirty="0">
                <a:latin typeface="Times New Roman"/>
                <a:cs typeface="Times New Roman"/>
              </a:rPr>
              <a:t>тривале </a:t>
            </a:r>
            <a:r>
              <a:rPr sz="2400" b="1" spc="-10" dirty="0">
                <a:latin typeface="Times New Roman"/>
                <a:cs typeface="Times New Roman"/>
              </a:rPr>
              <a:t>фізичне  </a:t>
            </a:r>
            <a:r>
              <a:rPr sz="2400" b="1" spc="-15" dirty="0">
                <a:latin typeface="Times New Roman"/>
                <a:cs typeface="Times New Roman"/>
              </a:rPr>
              <a:t>або психологічне </a:t>
            </a:r>
            <a:r>
              <a:rPr sz="2400" b="1" spc="-5" dirty="0">
                <a:latin typeface="Times New Roman"/>
                <a:cs typeface="Times New Roman"/>
              </a:rPr>
              <a:t>насильство</a:t>
            </a:r>
            <a:r>
              <a:rPr sz="2400" spc="-5" dirty="0">
                <a:latin typeface="Times New Roman"/>
                <a:cs typeface="Times New Roman"/>
              </a:rPr>
              <a:t>, </a:t>
            </a:r>
            <a:r>
              <a:rPr sz="2400" spc="-25" dirty="0">
                <a:latin typeface="Times New Roman"/>
                <a:cs typeface="Times New Roman"/>
              </a:rPr>
              <a:t>яке </a:t>
            </a:r>
            <a:r>
              <a:rPr sz="2400" dirty="0">
                <a:latin typeface="Times New Roman"/>
                <a:cs typeface="Times New Roman"/>
              </a:rPr>
              <a:t>чинить </a:t>
            </a:r>
            <a:r>
              <a:rPr sz="2400" spc="-20" dirty="0">
                <a:latin typeface="Times New Roman"/>
                <a:cs typeface="Times New Roman"/>
              </a:rPr>
              <a:t>одна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особа</a:t>
            </a:r>
            <a:endParaRPr sz="24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або </a:t>
            </a:r>
            <a:r>
              <a:rPr sz="2400" spc="-10" dirty="0">
                <a:latin typeface="Times New Roman"/>
                <a:cs typeface="Times New Roman"/>
              </a:rPr>
              <a:t>група </a:t>
            </a:r>
            <a:r>
              <a:rPr sz="2400" spc="10" dirty="0">
                <a:latin typeface="Times New Roman"/>
                <a:cs typeface="Times New Roman"/>
              </a:rPr>
              <a:t>осіб, </a:t>
            </a:r>
            <a:r>
              <a:rPr sz="2400" dirty="0">
                <a:latin typeface="Times New Roman"/>
                <a:cs typeface="Times New Roman"/>
              </a:rPr>
              <a:t>які </a:t>
            </a:r>
            <a:r>
              <a:rPr sz="2400" spc="-10" dirty="0">
                <a:latin typeface="Times New Roman"/>
                <a:cs typeface="Times New Roman"/>
              </a:rPr>
              <a:t>мають </a:t>
            </a:r>
            <a:r>
              <a:rPr sz="2400" spc="-5" dirty="0">
                <a:latin typeface="Times New Roman"/>
                <a:cs typeface="Times New Roman"/>
              </a:rPr>
              <a:t>певні </a:t>
            </a:r>
            <a:r>
              <a:rPr sz="2400" spc="-10" dirty="0">
                <a:latin typeface="Times New Roman"/>
                <a:cs typeface="Times New Roman"/>
              </a:rPr>
              <a:t>переваги </a:t>
            </a:r>
            <a:r>
              <a:rPr sz="2400" dirty="0">
                <a:latin typeface="Times New Roman"/>
                <a:cs typeface="Times New Roman"/>
              </a:rPr>
              <a:t>(фізичні,  </a:t>
            </a:r>
            <a:r>
              <a:rPr sz="2400" spc="-15" dirty="0">
                <a:latin typeface="Times New Roman"/>
                <a:cs typeface="Times New Roman"/>
              </a:rPr>
              <a:t>психологічні, </a:t>
            </a:r>
            <a:r>
              <a:rPr sz="2400" spc="-5" dirty="0">
                <a:latin typeface="Times New Roman"/>
                <a:cs typeface="Times New Roman"/>
              </a:rPr>
              <a:t>адміністративні) </a:t>
            </a:r>
            <a:r>
              <a:rPr sz="2400" b="1" spc="-15" dirty="0">
                <a:latin typeface="Times New Roman"/>
                <a:cs typeface="Times New Roman"/>
              </a:rPr>
              <a:t>стосовно </a:t>
            </a:r>
            <a:r>
              <a:rPr sz="2400" b="1" dirty="0">
                <a:latin typeface="Times New Roman"/>
                <a:cs typeface="Times New Roman"/>
              </a:rPr>
              <a:t>до особи, </a:t>
            </a:r>
            <a:r>
              <a:rPr sz="2400" b="1" spc="-15" dirty="0">
                <a:latin typeface="Times New Roman"/>
                <a:cs typeface="Times New Roman"/>
              </a:rPr>
              <a:t>котра  </a:t>
            </a:r>
            <a:r>
              <a:rPr sz="2400" b="1" spc="-20" dirty="0">
                <a:latin typeface="Times New Roman"/>
                <a:cs typeface="Times New Roman"/>
              </a:rPr>
              <a:t>нездатна </a:t>
            </a:r>
            <a:r>
              <a:rPr sz="2400" b="1" spc="-5" dirty="0">
                <a:latin typeface="Times New Roman"/>
                <a:cs typeface="Times New Roman"/>
              </a:rPr>
              <a:t>захистити себе </a:t>
            </a:r>
            <a:r>
              <a:rPr sz="2400" b="1" dirty="0">
                <a:latin typeface="Times New Roman"/>
                <a:cs typeface="Times New Roman"/>
              </a:rPr>
              <a:t>в даній</a:t>
            </a:r>
            <a:r>
              <a:rPr sz="2400" b="1" spc="3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ситуації,</a:t>
            </a:r>
            <a:endParaRPr sz="24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Times New Roman"/>
                <a:cs typeface="Times New Roman"/>
              </a:rPr>
              <a:t>з </a:t>
            </a:r>
            <a:r>
              <a:rPr sz="2400" b="1" spc="-15" dirty="0">
                <a:latin typeface="Times New Roman"/>
                <a:cs typeface="Times New Roman"/>
              </a:rPr>
              <a:t>усвідомленим </a:t>
            </a:r>
            <a:r>
              <a:rPr sz="2400" b="1" spc="-5" dirty="0">
                <a:latin typeface="Times New Roman"/>
                <a:cs typeface="Times New Roman"/>
              </a:rPr>
              <a:t>бажанням </a:t>
            </a:r>
            <a:r>
              <a:rPr sz="2400" b="1" spc="-20" dirty="0">
                <a:latin typeface="Times New Roman"/>
                <a:cs typeface="Times New Roman"/>
              </a:rPr>
              <a:t>завдати болю, </a:t>
            </a:r>
            <a:r>
              <a:rPr sz="2400" b="1" spc="-15" dirty="0">
                <a:latin typeface="Times New Roman"/>
                <a:cs typeface="Times New Roman"/>
              </a:rPr>
              <a:t>залякати</a:t>
            </a:r>
            <a:r>
              <a:rPr sz="2400" b="1" spc="114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або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спричинити </a:t>
            </a:r>
            <a:r>
              <a:rPr sz="2400" b="1" spc="5" dirty="0">
                <a:latin typeface="Times New Roman"/>
                <a:cs typeface="Times New Roman"/>
              </a:rPr>
              <a:t>стрес </a:t>
            </a:r>
            <a:r>
              <a:rPr sz="2400" dirty="0">
                <a:latin typeface="Times New Roman"/>
                <a:cs typeface="Times New Roman"/>
              </a:rPr>
              <a:t>іншій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особі.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08857" y="3873754"/>
            <a:ext cx="24987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84630" algn="l"/>
              </a:tabLst>
            </a:pPr>
            <a:r>
              <a:rPr sz="2400" i="1" dirty="0">
                <a:solidFill>
                  <a:srgbClr val="0D0D0D"/>
                </a:solidFill>
                <a:latin typeface="Times New Roman"/>
                <a:cs typeface="Times New Roman"/>
              </a:rPr>
              <a:t>поняття	</a:t>
            </a:r>
            <a:r>
              <a:rPr sz="2400" i="1" spc="-20" dirty="0">
                <a:solidFill>
                  <a:srgbClr val="0D0D0D"/>
                </a:solidFill>
                <a:latin typeface="Times New Roman"/>
                <a:cs typeface="Times New Roman"/>
              </a:rPr>
              <a:t>булінгу</a:t>
            </a:r>
            <a:r>
              <a:rPr sz="2400" b="1" i="1" spc="-20" dirty="0">
                <a:solidFill>
                  <a:srgbClr val="0D0D0D"/>
                </a:solidFill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8916" y="3873754"/>
            <a:ext cx="29654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525905" algn="l"/>
                <a:tab pos="1992630" algn="l"/>
              </a:tabLst>
            </a:pPr>
            <a:r>
              <a:rPr sz="2400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нас</a:t>
            </a:r>
            <a:r>
              <a:rPr sz="2400" i="1" spc="-65" dirty="0">
                <a:solidFill>
                  <a:srgbClr val="0D0D0D"/>
                </a:solidFill>
                <a:latin typeface="Times New Roman"/>
                <a:cs typeface="Times New Roman"/>
              </a:rPr>
              <a:t>т</a:t>
            </a:r>
            <a:r>
              <a:rPr sz="2400" i="1" dirty="0">
                <a:solidFill>
                  <a:srgbClr val="0D0D0D"/>
                </a:solidFill>
                <a:latin typeface="Times New Roman"/>
                <a:cs typeface="Times New Roman"/>
              </a:rPr>
              <a:t>упне	</a:t>
            </a:r>
            <a:r>
              <a:rPr sz="2400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визн</a:t>
            </a:r>
            <a:r>
              <a:rPr sz="2400" i="1" spc="-40" dirty="0">
                <a:solidFill>
                  <a:srgbClr val="0D0D0D"/>
                </a:solidFill>
                <a:latin typeface="Times New Roman"/>
                <a:cs typeface="Times New Roman"/>
              </a:rPr>
              <a:t>а</a:t>
            </a:r>
            <a:r>
              <a:rPr sz="2400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чен</a:t>
            </a:r>
            <a:r>
              <a:rPr sz="2400" i="1" spc="-10" dirty="0">
                <a:solidFill>
                  <a:srgbClr val="0D0D0D"/>
                </a:solidFill>
                <a:latin typeface="Times New Roman"/>
                <a:cs typeface="Times New Roman"/>
              </a:rPr>
              <a:t>н</a:t>
            </a:r>
            <a:r>
              <a:rPr sz="2400" i="1" dirty="0">
                <a:solidFill>
                  <a:srgbClr val="0D0D0D"/>
                </a:solidFill>
                <a:latin typeface="Times New Roman"/>
                <a:cs typeface="Times New Roman"/>
              </a:rPr>
              <a:t>я  динамічні		і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99358" y="4239514"/>
            <a:ext cx="17824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10" dirty="0">
                <a:solidFill>
                  <a:srgbClr val="0D0D0D"/>
                </a:solidFill>
                <a:latin typeface="Times New Roman"/>
                <a:cs typeface="Times New Roman"/>
              </a:rPr>
              <a:t>повторювані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11877" y="4239514"/>
            <a:ext cx="9023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25" dirty="0">
                <a:solidFill>
                  <a:srgbClr val="0D0D0D"/>
                </a:solidFill>
                <a:latin typeface="Times New Roman"/>
                <a:cs typeface="Times New Roman"/>
              </a:rPr>
              <a:t>моделі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45173" y="3873754"/>
            <a:ext cx="16351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5425">
              <a:lnSpc>
                <a:spcPct val="100000"/>
              </a:lnSpc>
              <a:spcBef>
                <a:spcPts val="100"/>
              </a:spcBef>
              <a:tabLst>
                <a:tab pos="1469390" algn="l"/>
              </a:tabLst>
            </a:pPr>
            <a:r>
              <a:rPr sz="2400" b="1" i="1" dirty="0">
                <a:solidFill>
                  <a:srgbClr val="0D0D0D"/>
                </a:solidFill>
                <a:latin typeface="Times New Roman"/>
                <a:cs typeface="Times New Roman"/>
              </a:rPr>
              <a:t>«</a:t>
            </a:r>
            <a:r>
              <a:rPr sz="2400" i="1" spc="-40" dirty="0">
                <a:solidFill>
                  <a:srgbClr val="0D0D0D"/>
                </a:solidFill>
                <a:latin typeface="Times New Roman"/>
                <a:cs typeface="Times New Roman"/>
              </a:rPr>
              <a:t>Б</a:t>
            </a:r>
            <a:r>
              <a:rPr sz="2400" i="1" spc="-60" dirty="0">
                <a:solidFill>
                  <a:srgbClr val="0D0D0D"/>
                </a:solidFill>
                <a:latin typeface="Times New Roman"/>
                <a:cs typeface="Times New Roman"/>
              </a:rPr>
              <a:t>у</a:t>
            </a:r>
            <a:r>
              <a:rPr sz="2400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лін</a:t>
            </a:r>
            <a:r>
              <a:rPr sz="2400" i="1" dirty="0">
                <a:solidFill>
                  <a:srgbClr val="0D0D0D"/>
                </a:solidFill>
                <a:latin typeface="Times New Roman"/>
                <a:cs typeface="Times New Roman"/>
              </a:rPr>
              <a:t>г	–  </a:t>
            </a:r>
            <a:r>
              <a:rPr sz="2400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вербальної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8916" y="3507740"/>
            <a:ext cx="799401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11350" algn="l"/>
                <a:tab pos="3397885" algn="l"/>
                <a:tab pos="4822825" algn="l"/>
                <a:tab pos="6567805" algn="l"/>
                <a:tab pos="7531734" algn="l"/>
              </a:tabLst>
            </a:pPr>
            <a:r>
              <a:rPr sz="2400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Національна	</a:t>
            </a:r>
            <a:r>
              <a:rPr sz="2400" i="1" spc="-15" dirty="0">
                <a:solidFill>
                  <a:srgbClr val="0D0D0D"/>
                </a:solidFill>
                <a:latin typeface="Times New Roman"/>
                <a:cs typeface="Times New Roman"/>
              </a:rPr>
              <a:t>Асоціація	</a:t>
            </a:r>
            <a:r>
              <a:rPr sz="2400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шкільних	працівників	</a:t>
            </a:r>
            <a:r>
              <a:rPr sz="2400" i="1" dirty="0">
                <a:solidFill>
                  <a:srgbClr val="0D0D0D"/>
                </a:solidFill>
                <a:latin typeface="Times New Roman"/>
                <a:cs typeface="Times New Roman"/>
              </a:rPr>
              <a:t>США	дає</a:t>
            </a:r>
            <a:endParaRPr sz="2400">
              <a:latin typeface="Times New Roman"/>
              <a:cs typeface="Times New Roman"/>
            </a:endParaRPr>
          </a:p>
          <a:p>
            <a:pPr marL="7519034" marR="5080" indent="158115" algn="r">
              <a:lnSpc>
                <a:spcPct val="100000"/>
              </a:lnSpc>
            </a:pPr>
            <a:r>
              <a:rPr sz="2400" i="1" spc="60" dirty="0">
                <a:solidFill>
                  <a:srgbClr val="0D0D0D"/>
                </a:solidFill>
                <a:latin typeface="Times New Roman"/>
                <a:cs typeface="Times New Roman"/>
              </a:rPr>
              <a:t>це  </a:t>
            </a:r>
            <a:r>
              <a:rPr sz="2400" i="1" dirty="0">
                <a:solidFill>
                  <a:srgbClr val="0D0D0D"/>
                </a:solidFill>
                <a:latin typeface="Times New Roman"/>
                <a:cs typeface="Times New Roman"/>
              </a:rPr>
              <a:t>а</a:t>
            </a:r>
            <a:r>
              <a:rPr sz="2400" i="1" spc="-35" dirty="0">
                <a:solidFill>
                  <a:srgbClr val="0D0D0D"/>
                </a:solidFill>
                <a:latin typeface="Times New Roman"/>
                <a:cs typeface="Times New Roman"/>
              </a:rPr>
              <a:t>б</a:t>
            </a:r>
            <a:r>
              <a:rPr sz="2400" i="1" dirty="0">
                <a:solidFill>
                  <a:srgbClr val="0D0D0D"/>
                </a:solidFill>
                <a:latin typeface="Times New Roman"/>
                <a:cs typeface="Times New Roman"/>
              </a:rPr>
              <a:t>о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8916" y="4605273"/>
            <a:ext cx="39477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22145" algn="l"/>
                <a:tab pos="3545840" algn="l"/>
              </a:tabLst>
            </a:pPr>
            <a:r>
              <a:rPr sz="2400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не</a:t>
            </a:r>
            <a:r>
              <a:rPr sz="2400" i="1" spc="-10" dirty="0">
                <a:solidFill>
                  <a:srgbClr val="0D0D0D"/>
                </a:solidFill>
                <a:latin typeface="Times New Roman"/>
                <a:cs typeface="Times New Roman"/>
              </a:rPr>
              <a:t>в</a:t>
            </a:r>
            <a:r>
              <a:rPr sz="2400" i="1" dirty="0">
                <a:solidFill>
                  <a:srgbClr val="0D0D0D"/>
                </a:solidFill>
                <a:latin typeface="Times New Roman"/>
                <a:cs typeface="Times New Roman"/>
              </a:rPr>
              <a:t>ер</a:t>
            </a:r>
            <a:r>
              <a:rPr sz="2400" i="1" spc="5" dirty="0">
                <a:solidFill>
                  <a:srgbClr val="0D0D0D"/>
                </a:solidFill>
                <a:latin typeface="Times New Roman"/>
                <a:cs typeface="Times New Roman"/>
              </a:rPr>
              <a:t>б</a:t>
            </a:r>
            <a:r>
              <a:rPr sz="2400" i="1" dirty="0">
                <a:solidFill>
                  <a:srgbClr val="0D0D0D"/>
                </a:solidFill>
                <a:latin typeface="Times New Roman"/>
                <a:cs typeface="Times New Roman"/>
              </a:rPr>
              <a:t>альної	</a:t>
            </a:r>
            <a:r>
              <a:rPr sz="2400" b="1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по</a:t>
            </a:r>
            <a:r>
              <a:rPr sz="2400" b="1" i="1" spc="-35" dirty="0">
                <a:solidFill>
                  <a:srgbClr val="0D0D0D"/>
                </a:solidFill>
                <a:latin typeface="Times New Roman"/>
                <a:cs typeface="Times New Roman"/>
              </a:rPr>
              <a:t>в</a:t>
            </a:r>
            <a:r>
              <a:rPr sz="2400" b="1" i="1" spc="-60" dirty="0">
                <a:solidFill>
                  <a:srgbClr val="0D0D0D"/>
                </a:solidFill>
                <a:latin typeface="Times New Roman"/>
                <a:cs typeface="Times New Roman"/>
              </a:rPr>
              <a:t>е</a:t>
            </a:r>
            <a:r>
              <a:rPr sz="2400" b="1" i="1" spc="-15" dirty="0">
                <a:solidFill>
                  <a:srgbClr val="0D0D0D"/>
                </a:solidFill>
                <a:latin typeface="Times New Roman"/>
                <a:cs typeface="Times New Roman"/>
              </a:rPr>
              <a:t>д</a:t>
            </a:r>
            <a:r>
              <a:rPr sz="2400" b="1" i="1" dirty="0">
                <a:solidFill>
                  <a:srgbClr val="0D0D0D"/>
                </a:solidFill>
                <a:latin typeface="Times New Roman"/>
                <a:cs typeface="Times New Roman"/>
              </a:rPr>
              <a:t>інк</a:t>
            </a:r>
            <a:r>
              <a:rPr sz="2400" b="1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и</a:t>
            </a:r>
            <a:r>
              <a:rPr sz="2400" i="1" dirty="0">
                <a:solidFill>
                  <a:srgbClr val="0D0D0D"/>
                </a:solidFill>
                <a:latin typeface="Times New Roman"/>
                <a:cs typeface="Times New Roman"/>
              </a:rPr>
              <a:t>,	</a:t>
            </a:r>
            <a:r>
              <a:rPr sz="2400" i="1" spc="20" dirty="0">
                <a:solidFill>
                  <a:srgbClr val="0D0D0D"/>
                </a:solidFill>
                <a:latin typeface="Times New Roman"/>
                <a:cs typeface="Times New Roman"/>
              </a:rPr>
              <a:t>що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35448" y="4605273"/>
            <a:ext cx="18002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10" dirty="0">
                <a:solidFill>
                  <a:srgbClr val="0D0D0D"/>
                </a:solidFill>
                <a:latin typeface="Times New Roman"/>
                <a:cs typeface="Times New Roman"/>
              </a:rPr>
              <a:t>здійснюється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47509" y="4605273"/>
            <a:ext cx="8261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40" dirty="0">
                <a:solidFill>
                  <a:srgbClr val="0D0D0D"/>
                </a:solidFill>
                <a:latin typeface="Times New Roman"/>
                <a:cs typeface="Times New Roman"/>
              </a:rPr>
              <a:t>о</a:t>
            </a:r>
            <a:r>
              <a:rPr sz="2400" i="1" dirty="0">
                <a:solidFill>
                  <a:srgbClr val="0D0D0D"/>
                </a:solidFill>
                <a:latin typeface="Times New Roman"/>
                <a:cs typeface="Times New Roman"/>
              </a:rPr>
              <a:t>дним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785607" y="4605273"/>
            <a:ext cx="7797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solidFill>
                  <a:srgbClr val="0D0D0D"/>
                </a:solidFill>
                <a:latin typeface="Times New Roman"/>
                <a:cs typeface="Times New Roman"/>
              </a:rPr>
              <a:t>учн</a:t>
            </a:r>
            <a:r>
              <a:rPr sz="2400" i="1" spc="-65" dirty="0">
                <a:solidFill>
                  <a:srgbClr val="0D0D0D"/>
                </a:solidFill>
                <a:latin typeface="Times New Roman"/>
                <a:cs typeface="Times New Roman"/>
              </a:rPr>
              <a:t>е</a:t>
            </a:r>
            <a:r>
              <a:rPr sz="2400" i="1" dirty="0">
                <a:solidFill>
                  <a:srgbClr val="0D0D0D"/>
                </a:solidFill>
                <a:latin typeface="Times New Roman"/>
                <a:cs typeface="Times New Roman"/>
              </a:rPr>
              <a:t>м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8916" y="4971110"/>
            <a:ext cx="798639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i="1" spc="-15" dirty="0">
                <a:solidFill>
                  <a:srgbClr val="0D0D0D"/>
                </a:solidFill>
                <a:latin typeface="Times New Roman"/>
                <a:cs typeface="Times New Roman"/>
              </a:rPr>
              <a:t>або </a:t>
            </a:r>
            <a:r>
              <a:rPr sz="2400" i="1" spc="-10" dirty="0">
                <a:solidFill>
                  <a:srgbClr val="0D0D0D"/>
                </a:solidFill>
                <a:latin typeface="Times New Roman"/>
                <a:cs typeface="Times New Roman"/>
              </a:rPr>
              <a:t>групою </a:t>
            </a:r>
            <a:r>
              <a:rPr sz="2400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учнів </a:t>
            </a:r>
            <a:r>
              <a:rPr sz="2400" i="1" spc="-10" dirty="0">
                <a:solidFill>
                  <a:srgbClr val="0D0D0D"/>
                </a:solidFill>
                <a:latin typeface="Times New Roman"/>
                <a:cs typeface="Times New Roman"/>
              </a:rPr>
              <a:t>стосовно </a:t>
            </a:r>
            <a:r>
              <a:rPr sz="2400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до </a:t>
            </a:r>
            <a:r>
              <a:rPr sz="2400" i="1" dirty="0">
                <a:solidFill>
                  <a:srgbClr val="0D0D0D"/>
                </a:solidFill>
                <a:latin typeface="Times New Roman"/>
                <a:cs typeface="Times New Roman"/>
              </a:rPr>
              <a:t>іншого </a:t>
            </a:r>
            <a:r>
              <a:rPr sz="2400" i="1" spc="-5" dirty="0">
                <a:solidFill>
                  <a:srgbClr val="0D0D0D"/>
                </a:solidFill>
                <a:latin typeface="Times New Roman"/>
                <a:cs typeface="Times New Roman"/>
              </a:rPr>
              <a:t>учня, </a:t>
            </a:r>
            <a:r>
              <a:rPr sz="2400" b="1" i="1" spc="-10" dirty="0">
                <a:latin typeface="Times New Roman"/>
                <a:cs typeface="Times New Roman"/>
              </a:rPr>
              <a:t>спрямовані  </a:t>
            </a:r>
            <a:r>
              <a:rPr sz="2400" b="1" i="1" spc="-5" dirty="0">
                <a:latin typeface="Times New Roman"/>
                <a:cs typeface="Times New Roman"/>
              </a:rPr>
              <a:t>на навмисне </a:t>
            </a:r>
            <a:r>
              <a:rPr sz="2400" b="1" i="1" spc="-10" dirty="0">
                <a:latin typeface="Times New Roman"/>
                <a:cs typeface="Times New Roman"/>
              </a:rPr>
              <a:t>нанесення </a:t>
            </a:r>
            <a:r>
              <a:rPr sz="2400" b="1" i="1" spc="-25" dirty="0">
                <a:latin typeface="Times New Roman"/>
                <a:cs typeface="Times New Roman"/>
              </a:rPr>
              <a:t>шкоди, </a:t>
            </a:r>
            <a:r>
              <a:rPr sz="2400" b="1" i="1" spc="-5" dirty="0">
                <a:latin typeface="Times New Roman"/>
                <a:cs typeface="Times New Roman"/>
              </a:rPr>
              <a:t>при наявності реальної  </a:t>
            </a:r>
            <a:r>
              <a:rPr sz="2400" b="1" i="1" dirty="0">
                <a:latin typeface="Times New Roman"/>
                <a:cs typeface="Times New Roman"/>
              </a:rPr>
              <a:t>різниці в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силі</a:t>
            </a:r>
            <a:r>
              <a:rPr sz="2400" i="1" dirty="0">
                <a:latin typeface="Times New Roman"/>
                <a:cs typeface="Times New Roman"/>
              </a:rPr>
              <a:t>».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5965" y="1086358"/>
            <a:ext cx="8270875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b="0" spc="5" dirty="0">
                <a:solidFill>
                  <a:srgbClr val="000000"/>
                </a:solidFill>
                <a:latin typeface="Times New Roman"/>
                <a:cs typeface="Times New Roman"/>
              </a:rPr>
              <a:t>Підґрунтям </a:t>
            </a:r>
            <a:r>
              <a:rPr sz="2800" spc="-10" dirty="0">
                <a:solidFill>
                  <a:srgbClr val="000000"/>
                </a:solidFill>
              </a:rPr>
              <a:t>булінгу </a:t>
            </a:r>
            <a:r>
              <a:rPr sz="2800" spc="5" dirty="0">
                <a:solidFill>
                  <a:srgbClr val="000000"/>
                </a:solidFill>
              </a:rPr>
              <a:t>на </a:t>
            </a:r>
            <a:r>
              <a:rPr sz="2800" dirty="0">
                <a:solidFill>
                  <a:srgbClr val="000000"/>
                </a:solidFill>
              </a:rPr>
              <a:t>основі </a:t>
            </a:r>
            <a:r>
              <a:rPr sz="2800" spc="10" dirty="0">
                <a:solidFill>
                  <a:srgbClr val="000000"/>
                </a:solidFill>
              </a:rPr>
              <a:t>нетерпимості  </a:t>
            </a:r>
            <a:r>
              <a:rPr sz="28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є </a:t>
            </a:r>
            <a:r>
              <a:rPr sz="2800" b="0" dirty="0">
                <a:solidFill>
                  <a:srgbClr val="000000"/>
                </a:solidFill>
                <a:latin typeface="Times New Roman"/>
                <a:cs typeface="Times New Roman"/>
              </a:rPr>
              <a:t>упереджене </a:t>
            </a:r>
            <a:r>
              <a:rPr sz="28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ставлення </a:t>
            </a:r>
            <a:r>
              <a:rPr sz="2800" b="0" dirty="0">
                <a:solidFill>
                  <a:srgbClr val="000000"/>
                </a:solidFill>
                <a:latin typeface="Times New Roman"/>
                <a:cs typeface="Times New Roman"/>
              </a:rPr>
              <a:t>до </a:t>
            </a:r>
            <a:r>
              <a:rPr sz="28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певної </a:t>
            </a:r>
            <a:r>
              <a:rPr sz="2800" b="0" spc="10" dirty="0">
                <a:solidFill>
                  <a:srgbClr val="000000"/>
                </a:solidFill>
                <a:latin typeface="Times New Roman"/>
                <a:cs typeface="Times New Roman"/>
              </a:rPr>
              <a:t>особи </a:t>
            </a:r>
            <a:r>
              <a:rPr sz="28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або </a:t>
            </a:r>
            <a:r>
              <a:rPr sz="28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групи  </a:t>
            </a:r>
            <a:r>
              <a:rPr sz="2800" b="0" spc="15" dirty="0">
                <a:solidFill>
                  <a:srgbClr val="000000"/>
                </a:solidFill>
                <a:latin typeface="Times New Roman"/>
                <a:cs typeface="Times New Roman"/>
              </a:rPr>
              <a:t>осіб </a:t>
            </a:r>
            <a:r>
              <a:rPr sz="2800" b="0" dirty="0">
                <a:solidFill>
                  <a:srgbClr val="000000"/>
                </a:solidFill>
                <a:latin typeface="Times New Roman"/>
                <a:cs typeface="Times New Roman"/>
              </a:rPr>
              <a:t>через </a:t>
            </a:r>
            <a:r>
              <a:rPr sz="28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їх релігію, </a:t>
            </a:r>
            <a:r>
              <a:rPr sz="2800" b="0" spc="-65" dirty="0">
                <a:solidFill>
                  <a:srgbClr val="000000"/>
                </a:solidFill>
                <a:latin typeface="Times New Roman"/>
                <a:cs typeface="Times New Roman"/>
              </a:rPr>
              <a:t>расу, </a:t>
            </a:r>
            <a:r>
              <a:rPr sz="2800" b="0" spc="-30" dirty="0">
                <a:solidFill>
                  <a:srgbClr val="000000"/>
                </a:solidFill>
                <a:latin typeface="Times New Roman"/>
                <a:cs typeface="Times New Roman"/>
              </a:rPr>
              <a:t>походження, </a:t>
            </a:r>
            <a:r>
              <a:rPr sz="2800" b="0" spc="-15" dirty="0">
                <a:solidFill>
                  <a:srgbClr val="000000"/>
                </a:solidFill>
                <a:latin typeface="Times New Roman"/>
                <a:cs typeface="Times New Roman"/>
              </a:rPr>
              <a:t>сексуальну  </a:t>
            </a:r>
            <a:r>
              <a:rPr sz="2800" b="0" dirty="0">
                <a:solidFill>
                  <a:srgbClr val="000000"/>
                </a:solidFill>
                <a:latin typeface="Times New Roman"/>
                <a:cs typeface="Times New Roman"/>
              </a:rPr>
              <a:t>орієнтацію, </a:t>
            </a:r>
            <a:r>
              <a:rPr sz="28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фізичні чи психічні</a:t>
            </a:r>
            <a:r>
              <a:rPr sz="28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 вади.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269" y="3647313"/>
            <a:ext cx="81241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65275" algn="l"/>
                <a:tab pos="2073275" algn="l"/>
                <a:tab pos="3205480" algn="l"/>
                <a:tab pos="5008880" algn="l"/>
                <a:tab pos="6787515" algn="l"/>
              </a:tabLst>
            </a:pPr>
            <a:r>
              <a:rPr sz="2800" b="1" spc="-10" dirty="0">
                <a:latin typeface="Times New Roman"/>
                <a:cs typeface="Times New Roman"/>
              </a:rPr>
              <a:t>Хе</a:t>
            </a:r>
            <a:r>
              <a:rPr sz="2800" b="1" spc="-20" dirty="0">
                <a:latin typeface="Times New Roman"/>
                <a:cs typeface="Times New Roman"/>
              </a:rPr>
              <a:t>й</a:t>
            </a:r>
            <a:r>
              <a:rPr sz="2800" b="1" spc="-5" dirty="0">
                <a:latin typeface="Times New Roman"/>
                <a:cs typeface="Times New Roman"/>
              </a:rPr>
              <a:t>з</a:t>
            </a:r>
            <a:r>
              <a:rPr sz="2800" b="1" spc="5" dirty="0">
                <a:latin typeface="Times New Roman"/>
                <a:cs typeface="Times New Roman"/>
              </a:rPr>
              <a:t>и</a:t>
            </a:r>
            <a:r>
              <a:rPr sz="2800" b="1" spc="-10" dirty="0">
                <a:latin typeface="Times New Roman"/>
                <a:cs typeface="Times New Roman"/>
              </a:rPr>
              <a:t>н</a:t>
            </a:r>
            <a:r>
              <a:rPr sz="2800" b="1" spc="-315" dirty="0">
                <a:latin typeface="Times New Roman"/>
                <a:cs typeface="Times New Roman"/>
              </a:rPr>
              <a:t>г</a:t>
            </a:r>
            <a:r>
              <a:rPr sz="2800" b="1" spc="-5" dirty="0">
                <a:latin typeface="Times New Roman"/>
                <a:cs typeface="Times New Roman"/>
              </a:rPr>
              <a:t>,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я</a:t>
            </a:r>
            <a:r>
              <a:rPr sz="2800" spc="-5" dirty="0">
                <a:latin typeface="Times New Roman"/>
                <a:cs typeface="Times New Roman"/>
              </a:rPr>
              <a:t>к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фо</a:t>
            </a:r>
            <a:r>
              <a:rPr sz="2800" spc="-30" dirty="0">
                <a:latin typeface="Times New Roman"/>
                <a:cs typeface="Times New Roman"/>
              </a:rPr>
              <a:t>р</a:t>
            </a:r>
            <a:r>
              <a:rPr sz="2800" spc="-25" dirty="0">
                <a:latin typeface="Times New Roman"/>
                <a:cs typeface="Times New Roman"/>
              </a:rPr>
              <a:t>м</a:t>
            </a:r>
            <a:r>
              <a:rPr sz="2800" spc="-5" dirty="0">
                <a:latin typeface="Times New Roman"/>
                <a:cs typeface="Times New Roman"/>
              </a:rPr>
              <a:t>а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агр</a:t>
            </a:r>
            <a:r>
              <a:rPr sz="2800" spc="65" dirty="0">
                <a:latin typeface="Times New Roman"/>
                <a:cs typeface="Times New Roman"/>
              </a:rPr>
              <a:t>е</a:t>
            </a:r>
            <a:r>
              <a:rPr sz="2800" spc="-5" dirty="0">
                <a:latin typeface="Times New Roman"/>
                <a:cs typeface="Times New Roman"/>
              </a:rPr>
              <a:t>си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10" dirty="0">
                <a:latin typeface="Times New Roman"/>
                <a:cs typeface="Times New Roman"/>
              </a:rPr>
              <a:t>н</a:t>
            </a:r>
            <a:r>
              <a:rPr sz="2800" dirty="0">
                <a:latin typeface="Times New Roman"/>
                <a:cs typeface="Times New Roman"/>
              </a:rPr>
              <a:t>о</a:t>
            </a:r>
            <a:r>
              <a:rPr sz="2800" spc="-5" dirty="0">
                <a:latin typeface="Times New Roman"/>
                <a:cs typeface="Times New Roman"/>
              </a:rPr>
              <a:t>ї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п</a:t>
            </a:r>
            <a:r>
              <a:rPr sz="2800" dirty="0">
                <a:latin typeface="Times New Roman"/>
                <a:cs typeface="Times New Roman"/>
              </a:rPr>
              <a:t>о</a:t>
            </a:r>
            <a:r>
              <a:rPr sz="2800" spc="-20" dirty="0">
                <a:latin typeface="Times New Roman"/>
                <a:cs typeface="Times New Roman"/>
              </a:rPr>
              <a:t>в</a:t>
            </a:r>
            <a:r>
              <a:rPr sz="2800" spc="-50" dirty="0">
                <a:latin typeface="Times New Roman"/>
                <a:cs typeface="Times New Roman"/>
              </a:rPr>
              <a:t>е</a:t>
            </a:r>
            <a:r>
              <a:rPr sz="2800" spc="-5" dirty="0">
                <a:latin typeface="Times New Roman"/>
                <a:cs typeface="Times New Roman"/>
              </a:rPr>
              <a:t>дінки,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зазв</a:t>
            </a:r>
            <a:r>
              <a:rPr sz="2800" dirty="0">
                <a:latin typeface="Times New Roman"/>
                <a:cs typeface="Times New Roman"/>
              </a:rPr>
              <a:t>и</a:t>
            </a:r>
            <a:r>
              <a:rPr sz="2800" spc="-5" dirty="0">
                <a:latin typeface="Times New Roman"/>
                <a:cs typeface="Times New Roman"/>
              </a:rPr>
              <a:t>чай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86834" y="4074033"/>
            <a:ext cx="310197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6680" marR="5080" indent="-94615">
              <a:lnSpc>
                <a:spcPct val="100000"/>
              </a:lnSpc>
              <a:spcBef>
                <a:spcPts val="95"/>
              </a:spcBef>
              <a:tabLst>
                <a:tab pos="603885" algn="l"/>
                <a:tab pos="716915" algn="l"/>
                <a:tab pos="2165985" algn="l"/>
                <a:tab pos="2696845" algn="l"/>
              </a:tabLst>
            </a:pPr>
            <a:r>
              <a:rPr sz="2800" spc="15" dirty="0">
                <a:latin typeface="Times New Roman"/>
                <a:cs typeface="Times New Roman"/>
              </a:rPr>
              <a:t>та	</a:t>
            </a:r>
            <a:r>
              <a:rPr sz="2800" spc="-10" dirty="0">
                <a:latin typeface="Times New Roman"/>
                <a:cs typeface="Times New Roman"/>
              </a:rPr>
              <a:t>приниженні	</a:t>
            </a:r>
            <a:r>
              <a:rPr sz="2800" spc="-5" dirty="0">
                <a:latin typeface="Times New Roman"/>
                <a:cs typeface="Times New Roman"/>
              </a:rPr>
              <a:t>у  </a:t>
            </a:r>
            <a:r>
              <a:rPr sz="2800" dirty="0">
                <a:latin typeface="Times New Roman"/>
                <a:cs typeface="Times New Roman"/>
              </a:rPr>
              <a:t>д</a:t>
            </a:r>
            <a:r>
              <a:rPr sz="2800" spc="-5" dirty="0">
                <a:latin typeface="Times New Roman"/>
                <a:cs typeface="Times New Roman"/>
              </a:rPr>
              <a:t>о</a:t>
            </a:r>
            <a:r>
              <a:rPr sz="2800" dirty="0">
                <a:latin typeface="Times New Roman"/>
                <a:cs typeface="Times New Roman"/>
              </a:rPr>
              <a:t>		</a:t>
            </a:r>
            <a:r>
              <a:rPr sz="2800" spc="-10" dirty="0">
                <a:latin typeface="Times New Roman"/>
                <a:cs typeface="Times New Roman"/>
              </a:rPr>
              <a:t>певн</a:t>
            </a:r>
            <a:r>
              <a:rPr sz="2800" dirty="0">
                <a:latin typeface="Times New Roman"/>
                <a:cs typeface="Times New Roman"/>
              </a:rPr>
              <a:t>о</a:t>
            </a:r>
            <a:r>
              <a:rPr sz="2800" spc="-75" dirty="0">
                <a:latin typeface="Times New Roman"/>
                <a:cs typeface="Times New Roman"/>
              </a:rPr>
              <a:t>г</a:t>
            </a:r>
            <a:r>
              <a:rPr sz="2800" spc="-5" dirty="0">
                <a:latin typeface="Times New Roman"/>
                <a:cs typeface="Times New Roman"/>
              </a:rPr>
              <a:t>о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кл</a:t>
            </a:r>
            <a:r>
              <a:rPr sz="2800" spc="-45" dirty="0">
                <a:latin typeface="Times New Roman"/>
                <a:cs typeface="Times New Roman"/>
              </a:rPr>
              <a:t>у</a:t>
            </a:r>
            <a:r>
              <a:rPr sz="2800" spc="-110" dirty="0">
                <a:latin typeface="Times New Roman"/>
                <a:cs typeface="Times New Roman"/>
              </a:rPr>
              <a:t>б</a:t>
            </a:r>
            <a:r>
              <a:rPr sz="2800" spc="-280" dirty="0">
                <a:latin typeface="Times New Roman"/>
                <a:cs typeface="Times New Roman"/>
              </a:rPr>
              <a:t>у</a:t>
            </a:r>
            <a:r>
              <a:rPr sz="2800" spc="-5" dirty="0">
                <a:latin typeface="Times New Roman"/>
                <a:cs typeface="Times New Roman"/>
              </a:rPr>
              <a:t>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23733" y="4074033"/>
            <a:ext cx="118491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3200" marR="5080" indent="-1905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/>
                <a:cs typeface="Times New Roman"/>
              </a:rPr>
              <a:t>п</a:t>
            </a:r>
            <a:r>
              <a:rPr sz="2800" dirty="0">
                <a:latin typeface="Times New Roman"/>
                <a:cs typeface="Times New Roman"/>
              </a:rPr>
              <a:t>р</a:t>
            </a:r>
            <a:r>
              <a:rPr sz="2800" spc="-5" dirty="0">
                <a:latin typeface="Times New Roman"/>
                <a:cs typeface="Times New Roman"/>
              </a:rPr>
              <a:t>о</a:t>
            </a:r>
            <a:r>
              <a:rPr sz="2800" dirty="0">
                <a:latin typeface="Times New Roman"/>
                <a:cs typeface="Times New Roman"/>
              </a:rPr>
              <a:t>ц</a:t>
            </a:r>
            <a:r>
              <a:rPr sz="2800" spc="55" dirty="0">
                <a:latin typeface="Times New Roman"/>
                <a:cs typeface="Times New Roman"/>
              </a:rPr>
              <a:t>е</a:t>
            </a:r>
            <a:r>
              <a:rPr sz="2800" spc="-5" dirty="0">
                <a:latin typeface="Times New Roman"/>
                <a:cs typeface="Times New Roman"/>
              </a:rPr>
              <a:t>сі  </a:t>
            </a:r>
            <a:r>
              <a:rPr sz="2800" spc="-10" dirty="0">
                <a:latin typeface="Times New Roman"/>
                <a:cs typeface="Times New Roman"/>
              </a:rPr>
              <a:t>г</a:t>
            </a:r>
            <a:r>
              <a:rPr sz="2800" spc="-35" dirty="0">
                <a:latin typeface="Times New Roman"/>
                <a:cs typeface="Times New Roman"/>
              </a:rPr>
              <a:t>р</a:t>
            </a:r>
            <a:r>
              <a:rPr sz="2800" spc="-5" dirty="0">
                <a:latin typeface="Times New Roman"/>
                <a:cs typeface="Times New Roman"/>
              </a:rPr>
              <a:t>у</a:t>
            </a:r>
            <a:r>
              <a:rPr sz="2800" dirty="0">
                <a:latin typeface="Times New Roman"/>
                <a:cs typeface="Times New Roman"/>
              </a:rPr>
              <a:t>пи</a:t>
            </a:r>
            <a:r>
              <a:rPr sz="2800" spc="-5" dirty="0">
                <a:latin typeface="Times New Roman"/>
                <a:cs typeface="Times New Roman"/>
              </a:rPr>
              <a:t>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5965" y="4074033"/>
            <a:ext cx="382079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448435" algn="l"/>
                <a:tab pos="1469390" algn="l"/>
                <a:tab pos="1900555" algn="l"/>
                <a:tab pos="2235835" algn="l"/>
              </a:tabLst>
            </a:pPr>
            <a:r>
              <a:rPr sz="2800" spc="-10" dirty="0">
                <a:latin typeface="Times New Roman"/>
                <a:cs typeface="Times New Roman"/>
              </a:rPr>
              <a:t>полягає	</a:t>
            </a:r>
            <a:r>
              <a:rPr sz="2800" spc="-5" dirty="0">
                <a:latin typeface="Times New Roman"/>
                <a:cs typeface="Times New Roman"/>
              </a:rPr>
              <a:t>у	</a:t>
            </a:r>
            <a:r>
              <a:rPr sz="2800" spc="-10" dirty="0">
                <a:latin typeface="Times New Roman"/>
                <a:cs typeface="Times New Roman"/>
              </a:rPr>
              <a:t>залякуванні  п</a:t>
            </a:r>
            <a:r>
              <a:rPr sz="2800" spc="70" dirty="0">
                <a:latin typeface="Times New Roman"/>
                <a:cs typeface="Times New Roman"/>
              </a:rPr>
              <a:t>о</a:t>
            </a:r>
            <a:r>
              <a:rPr sz="2800" spc="-5" dirty="0">
                <a:latin typeface="Times New Roman"/>
                <a:cs typeface="Times New Roman"/>
              </a:rPr>
              <a:t>с</a:t>
            </a:r>
            <a:r>
              <a:rPr sz="2800" spc="-50" dirty="0">
                <a:latin typeface="Times New Roman"/>
                <a:cs typeface="Times New Roman"/>
              </a:rPr>
              <a:t>в</a:t>
            </a:r>
            <a:r>
              <a:rPr sz="2800" spc="-5" dirty="0">
                <a:latin typeface="Times New Roman"/>
                <a:cs typeface="Times New Roman"/>
              </a:rPr>
              <a:t>яти</a:t>
            </a:r>
            <a:r>
              <a:rPr sz="2800" dirty="0">
                <a:latin typeface="Times New Roman"/>
                <a:cs typeface="Times New Roman"/>
              </a:rPr>
              <a:t>		</a:t>
            </a:r>
            <a:r>
              <a:rPr sz="2800" spc="-5" dirty="0">
                <a:latin typeface="Times New Roman"/>
                <a:cs typeface="Times New Roman"/>
              </a:rPr>
              <a:t>або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п</a:t>
            </a:r>
            <a:r>
              <a:rPr sz="2800" dirty="0">
                <a:latin typeface="Times New Roman"/>
                <a:cs typeface="Times New Roman"/>
              </a:rPr>
              <a:t>р</a:t>
            </a:r>
            <a:r>
              <a:rPr sz="2800" spc="-10" dirty="0">
                <a:latin typeface="Times New Roman"/>
                <a:cs typeface="Times New Roman"/>
              </a:rPr>
              <a:t>ийнят</a:t>
            </a:r>
            <a:r>
              <a:rPr sz="2800" spc="-40" dirty="0">
                <a:latin typeface="Times New Roman"/>
                <a:cs typeface="Times New Roman"/>
              </a:rPr>
              <a:t>т</a:t>
            </a:r>
            <a:r>
              <a:rPr sz="2800" spc="-5" dirty="0">
                <a:latin typeface="Times New Roman"/>
                <a:cs typeface="Times New Roman"/>
              </a:rPr>
              <a:t>я  спортивної</a:t>
            </a:r>
            <a:r>
              <a:rPr sz="2800" spc="-30" dirty="0">
                <a:latin typeface="Times New Roman"/>
                <a:cs typeface="Times New Roman"/>
              </a:rPr>
              <a:t> команди.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DEDED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22249" y="2208148"/>
          <a:ext cx="8285480" cy="4286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8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97415">
                <a:tc>
                  <a:txBody>
                    <a:bodyPr/>
                    <a:lstStyle/>
                    <a:p>
                      <a:pPr marL="90805" marR="27051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вербального  </a:t>
                      </a:r>
                      <a:r>
                        <a:rPr sz="2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(погрози,</a:t>
                      </a:r>
                      <a:r>
                        <a:rPr sz="2800" b="1" spc="-10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жарти,  </a:t>
                      </a:r>
                      <a:r>
                        <a:rPr sz="2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принизливі  </a:t>
                      </a:r>
                      <a:r>
                        <a:rPr sz="2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коментарі </a:t>
                      </a:r>
                      <a:r>
                        <a:rPr sz="28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щодо  </a:t>
                      </a:r>
                      <a:r>
                        <a:rPr sz="28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сексуальної  </a:t>
                      </a:r>
                      <a:r>
                        <a:rPr sz="2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активності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8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жертви)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2538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045844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фізичного 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ор</a:t>
                      </a:r>
                      <a:r>
                        <a:rPr sz="2400" b="1" spc="-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анн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,  обійми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сексуального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92075" marR="1084580">
                        <a:lnSpc>
                          <a:spcPct val="100000"/>
                        </a:lnSpc>
                      </a:pPr>
                      <a:r>
                        <a:rPr sz="24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арак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24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2400" b="1" spc="-2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,  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смикання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92075" marR="173990">
                        <a:lnSpc>
                          <a:spcPct val="100000"/>
                        </a:lnSpc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нижньої</a:t>
                      </a:r>
                      <a:r>
                        <a:rPr sz="2400" b="1" spc="-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білизни,  </a:t>
                      </a:r>
                      <a:r>
                        <a:rPr sz="24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сексуальні  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напади)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2538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7899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емоційного 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4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ж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ення 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(поширення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чуток,</a:t>
                      </a:r>
                      <a:r>
                        <a:rPr sz="2400" b="1" spc="-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написання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4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поміток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92075" marR="182880">
                        <a:lnSpc>
                          <a:spcPct val="100000"/>
                        </a:lnSpc>
                      </a:pPr>
                      <a:r>
                        <a:rPr sz="24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сексуального  </a:t>
                      </a:r>
                      <a:r>
                        <a:rPr sz="2400" b="1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характеру,  </a:t>
                      </a:r>
                      <a:r>
                        <a:rPr sz="24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вульгарні</a:t>
                      </a:r>
                      <a:r>
                        <a:rPr sz="2400" b="1" spc="-8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жести)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253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4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4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61820" y="590753"/>
            <a:ext cx="5776595" cy="1490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002665">
              <a:lnSpc>
                <a:spcPct val="100000"/>
              </a:lnSpc>
              <a:spcBef>
                <a:spcPts val="105"/>
              </a:spcBef>
            </a:pPr>
            <a:r>
              <a:rPr sz="3200" spc="-30" dirty="0">
                <a:solidFill>
                  <a:srgbClr val="000000"/>
                </a:solidFill>
              </a:rPr>
              <a:t>Булінг </a:t>
            </a:r>
            <a:r>
              <a:rPr sz="3200" spc="-15" dirty="0">
                <a:solidFill>
                  <a:srgbClr val="000000"/>
                </a:solidFill>
              </a:rPr>
              <a:t>сексуального  </a:t>
            </a:r>
            <a:r>
              <a:rPr sz="3200" spc="-10" dirty="0">
                <a:solidFill>
                  <a:srgbClr val="000000"/>
                </a:solidFill>
              </a:rPr>
              <a:t>характеру </a:t>
            </a:r>
            <a:r>
              <a:rPr sz="32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виявляється </a:t>
            </a:r>
            <a:r>
              <a:rPr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в</a:t>
            </a:r>
            <a:r>
              <a:rPr sz="3200" b="0" spc="-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формах</a:t>
            </a:r>
            <a:endParaRPr sz="32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r>
              <a:rPr sz="32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насильства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0506" y="1686890"/>
            <a:ext cx="7642225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790" marR="5080" algn="ctr">
              <a:lnSpc>
                <a:spcPct val="100000"/>
              </a:lnSpc>
              <a:spcBef>
                <a:spcPts val="100"/>
              </a:spcBef>
            </a:pPr>
            <a:r>
              <a:rPr sz="3600" b="1" spc="-25" dirty="0">
                <a:latin typeface="Times New Roman"/>
                <a:cs typeface="Times New Roman"/>
              </a:rPr>
              <a:t>«Кібербулінг</a:t>
            </a:r>
            <a:r>
              <a:rPr sz="3600" spc="-25" dirty="0">
                <a:latin typeface="Times New Roman"/>
                <a:cs typeface="Times New Roman"/>
              </a:rPr>
              <a:t>» </a:t>
            </a:r>
            <a:r>
              <a:rPr sz="3600" spc="-5" dirty="0">
                <a:latin typeface="Times New Roman"/>
                <a:cs typeface="Times New Roman"/>
              </a:rPr>
              <a:t>(cyberbullying) </a:t>
            </a:r>
            <a:r>
              <a:rPr sz="3600" dirty="0">
                <a:latin typeface="Times New Roman"/>
                <a:cs typeface="Times New Roman"/>
              </a:rPr>
              <a:t>– </a:t>
            </a:r>
            <a:r>
              <a:rPr sz="3600" spc="-20" dirty="0">
                <a:latin typeface="Times New Roman"/>
                <a:cs typeface="Times New Roman"/>
              </a:rPr>
              <a:t>форма  </a:t>
            </a:r>
            <a:r>
              <a:rPr sz="3600" spc="-10" dirty="0">
                <a:latin typeface="Times New Roman"/>
                <a:cs typeface="Times New Roman"/>
              </a:rPr>
              <a:t>поведінки, </a:t>
            </a:r>
            <a:r>
              <a:rPr sz="3600" spc="-20" dirty="0">
                <a:latin typeface="Times New Roman"/>
                <a:cs typeface="Times New Roman"/>
              </a:rPr>
              <a:t>яка </a:t>
            </a:r>
            <a:r>
              <a:rPr sz="3600" spc="-10" dirty="0">
                <a:latin typeface="Times New Roman"/>
                <a:cs typeface="Times New Roman"/>
              </a:rPr>
              <a:t>полягає </a:t>
            </a:r>
            <a:r>
              <a:rPr sz="3600" dirty="0">
                <a:latin typeface="Times New Roman"/>
                <a:cs typeface="Times New Roman"/>
              </a:rPr>
              <a:t>у розсиланні  </a:t>
            </a:r>
            <a:r>
              <a:rPr sz="3600" spc="-10" dirty="0">
                <a:latin typeface="Times New Roman"/>
                <a:cs typeface="Times New Roman"/>
              </a:rPr>
              <a:t>повідомлень, </a:t>
            </a:r>
            <a:r>
              <a:rPr sz="3600" spc="-15" dirty="0">
                <a:latin typeface="Times New Roman"/>
                <a:cs typeface="Times New Roman"/>
              </a:rPr>
              <a:t>фотографій </a:t>
            </a:r>
            <a:r>
              <a:rPr sz="3600" spc="20" dirty="0">
                <a:latin typeface="Times New Roman"/>
                <a:cs typeface="Times New Roman"/>
              </a:rPr>
              <a:t>та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відео</a:t>
            </a:r>
            <a:endParaRPr sz="3600">
              <a:latin typeface="Times New Roman"/>
              <a:cs typeface="Times New Roman"/>
            </a:endParaRPr>
          </a:p>
          <a:p>
            <a:pPr marL="12700" marR="32384" indent="-635" algn="ctr">
              <a:lnSpc>
                <a:spcPct val="100000"/>
              </a:lnSpc>
              <a:spcBef>
                <a:spcPts val="5"/>
              </a:spcBef>
            </a:pPr>
            <a:r>
              <a:rPr sz="3600" dirty="0">
                <a:latin typeface="Times New Roman"/>
                <a:cs typeface="Times New Roman"/>
              </a:rPr>
              <a:t>агресивного </a:t>
            </a:r>
            <a:r>
              <a:rPr sz="3600" spc="20" dirty="0">
                <a:latin typeface="Times New Roman"/>
                <a:cs typeface="Times New Roman"/>
              </a:rPr>
              <a:t>та </a:t>
            </a:r>
            <a:r>
              <a:rPr sz="3600" spc="-10" dirty="0">
                <a:latin typeface="Times New Roman"/>
                <a:cs typeface="Times New Roman"/>
              </a:rPr>
              <a:t>образливого </a:t>
            </a:r>
            <a:r>
              <a:rPr sz="3600" spc="-20" dirty="0">
                <a:latin typeface="Times New Roman"/>
                <a:cs typeface="Times New Roman"/>
              </a:rPr>
              <a:t>характеру  </a:t>
            </a:r>
            <a:r>
              <a:rPr sz="3600" dirty="0">
                <a:latin typeface="Times New Roman"/>
                <a:cs typeface="Times New Roman"/>
              </a:rPr>
              <a:t>з </a:t>
            </a:r>
            <a:r>
              <a:rPr sz="3600" spc="-15" dirty="0">
                <a:latin typeface="Times New Roman"/>
                <a:cs typeface="Times New Roman"/>
              </a:rPr>
              <a:t>використанням </a:t>
            </a:r>
            <a:r>
              <a:rPr sz="3600" spc="-5" dirty="0">
                <a:latin typeface="Times New Roman"/>
                <a:cs typeface="Times New Roman"/>
              </a:rPr>
              <a:t>нових </a:t>
            </a:r>
            <a:r>
              <a:rPr sz="3600" spc="-10" dirty="0">
                <a:latin typeface="Times New Roman"/>
                <a:cs typeface="Times New Roman"/>
              </a:rPr>
              <a:t>інформаційних  </a:t>
            </a:r>
            <a:r>
              <a:rPr sz="3600" spc="20" dirty="0">
                <a:latin typeface="Times New Roman"/>
                <a:cs typeface="Times New Roman"/>
              </a:rPr>
              <a:t>та </a:t>
            </a:r>
            <a:r>
              <a:rPr sz="3600" spc="-25" dirty="0">
                <a:latin typeface="Times New Roman"/>
                <a:cs typeface="Times New Roman"/>
              </a:rPr>
              <a:t>комунікаційних</a:t>
            </a:r>
            <a:r>
              <a:rPr sz="3600" spc="-65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технологій.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7342" y="414604"/>
            <a:ext cx="29089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35" dirty="0">
                <a:solidFill>
                  <a:srgbClr val="424455"/>
                </a:solidFill>
              </a:rPr>
              <a:t>Жертви</a:t>
            </a:r>
            <a:r>
              <a:rPr sz="3200" spc="-100" dirty="0">
                <a:solidFill>
                  <a:srgbClr val="424455"/>
                </a:solidFill>
              </a:rPr>
              <a:t> </a:t>
            </a:r>
            <a:r>
              <a:rPr sz="3200" spc="-30" dirty="0">
                <a:solidFill>
                  <a:srgbClr val="424455"/>
                </a:solidFill>
              </a:rPr>
              <a:t>булінгу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54532" y="1165605"/>
            <a:ext cx="3844925" cy="4819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680" marR="44450" algn="ctr">
              <a:lnSpc>
                <a:spcPct val="100000"/>
              </a:lnSpc>
              <a:spcBef>
                <a:spcPts val="100"/>
              </a:spcBef>
              <a:tabLst>
                <a:tab pos="341630" algn="l"/>
                <a:tab pos="2607945" algn="l"/>
              </a:tabLst>
            </a:pPr>
            <a:r>
              <a:rPr sz="2400" b="1" i="1" dirty="0">
                <a:latin typeface="Times New Roman"/>
                <a:cs typeface="Times New Roman"/>
              </a:rPr>
              <a:t>Па</a:t>
            </a:r>
            <a:r>
              <a:rPr sz="2400" b="1" i="1" spc="5" dirty="0">
                <a:latin typeface="Times New Roman"/>
                <a:cs typeface="Times New Roman"/>
              </a:rPr>
              <a:t>с</a:t>
            </a:r>
            <a:r>
              <a:rPr sz="2400" b="1" i="1" spc="-5" dirty="0">
                <a:latin typeface="Times New Roman"/>
                <a:cs typeface="Times New Roman"/>
              </a:rPr>
              <a:t>и</a:t>
            </a:r>
            <a:r>
              <a:rPr sz="2400" b="1" i="1" spc="-10" dirty="0">
                <a:latin typeface="Times New Roman"/>
                <a:cs typeface="Times New Roman"/>
              </a:rPr>
              <a:t>в</a:t>
            </a:r>
            <a:r>
              <a:rPr sz="2400" b="1" i="1" spc="-5" dirty="0">
                <a:latin typeface="Times New Roman"/>
                <a:cs typeface="Times New Roman"/>
              </a:rPr>
              <a:t>н</a:t>
            </a:r>
            <a:r>
              <a:rPr sz="2400" b="1" i="1" dirty="0">
                <a:latin typeface="Times New Roman"/>
                <a:cs typeface="Times New Roman"/>
              </a:rPr>
              <a:t>і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i="1" spc="-45" dirty="0">
                <a:latin typeface="Times New Roman"/>
                <a:cs typeface="Times New Roman"/>
              </a:rPr>
              <a:t>ж</a:t>
            </a:r>
            <a:r>
              <a:rPr sz="2400" b="1" i="1" dirty="0">
                <a:latin typeface="Times New Roman"/>
                <a:cs typeface="Times New Roman"/>
              </a:rPr>
              <a:t>е</a:t>
            </a:r>
            <a:r>
              <a:rPr sz="2400" b="1" i="1" spc="-35" dirty="0">
                <a:latin typeface="Times New Roman"/>
                <a:cs typeface="Times New Roman"/>
              </a:rPr>
              <a:t>р</a:t>
            </a:r>
            <a:r>
              <a:rPr sz="2400" b="1" i="1" dirty="0">
                <a:latin typeface="Times New Roman"/>
                <a:cs typeface="Times New Roman"/>
              </a:rPr>
              <a:t>тви	</a:t>
            </a:r>
            <a:r>
              <a:rPr sz="2400" dirty="0">
                <a:latin typeface="Times New Roman"/>
                <a:cs typeface="Times New Roman"/>
              </a:rPr>
              <a:t>о</a:t>
            </a:r>
            <a:r>
              <a:rPr sz="2400" spc="-35" dirty="0">
                <a:latin typeface="Times New Roman"/>
                <a:cs typeface="Times New Roman"/>
              </a:rPr>
              <a:t>б</a:t>
            </a:r>
            <a:r>
              <a:rPr sz="2400" dirty="0">
                <a:latin typeface="Times New Roman"/>
                <a:cs typeface="Times New Roman"/>
              </a:rPr>
              <a:t>ережні  і	</a:t>
            </a:r>
            <a:r>
              <a:rPr sz="2400" spc="-10" dirty="0">
                <a:latin typeface="Times New Roman"/>
                <a:cs typeface="Times New Roman"/>
              </a:rPr>
              <a:t>чутливі.</a:t>
            </a:r>
            <a:endParaRPr sz="2400">
              <a:latin typeface="Times New Roman"/>
              <a:cs typeface="Times New Roman"/>
            </a:endParaRPr>
          </a:p>
          <a:p>
            <a:pPr marL="844550" marR="131445" indent="-832485">
              <a:lnSpc>
                <a:spcPct val="100000"/>
              </a:lnSpc>
              <a:spcBef>
                <a:spcPts val="300"/>
              </a:spcBef>
            </a:pPr>
            <a:r>
              <a:rPr sz="2400" dirty="0">
                <a:latin typeface="Times New Roman"/>
                <a:cs typeface="Times New Roman"/>
              </a:rPr>
              <a:t>Їх </a:t>
            </a:r>
            <a:r>
              <a:rPr sz="2400" spc="-10" dirty="0">
                <a:latin typeface="Times New Roman"/>
                <a:cs typeface="Times New Roman"/>
              </a:rPr>
              <a:t>типова </a:t>
            </a:r>
            <a:r>
              <a:rPr sz="2400" dirty="0">
                <a:latin typeface="Times New Roman"/>
                <a:cs typeface="Times New Roman"/>
              </a:rPr>
              <a:t>реакція </a:t>
            </a:r>
            <a:r>
              <a:rPr sz="2400" spc="-5" dirty="0">
                <a:latin typeface="Times New Roman"/>
                <a:cs typeface="Times New Roman"/>
              </a:rPr>
              <a:t>на </a:t>
            </a:r>
            <a:r>
              <a:rPr sz="2400" spc="-35" dirty="0">
                <a:latin typeface="Times New Roman"/>
                <a:cs typeface="Times New Roman"/>
              </a:rPr>
              <a:t>булінг </a:t>
            </a:r>
            <a:r>
              <a:rPr sz="2400" dirty="0">
                <a:latin typeface="Times New Roman"/>
                <a:cs typeface="Times New Roman"/>
              </a:rPr>
              <a:t>-  спроба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уникнути</a:t>
            </a:r>
            <a:endParaRPr sz="2400">
              <a:latin typeface="Times New Roman"/>
              <a:cs typeface="Times New Roman"/>
            </a:endParaRPr>
          </a:p>
          <a:p>
            <a:pPr marL="67310" marR="5080" indent="1270" algn="ctr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кривдників. </a:t>
            </a:r>
            <a:r>
              <a:rPr sz="2400" dirty="0">
                <a:latin typeface="Times New Roman"/>
                <a:cs typeface="Times New Roman"/>
              </a:rPr>
              <a:t>Їм </a:t>
            </a:r>
            <a:r>
              <a:rPr sz="2400" spc="-15" dirty="0">
                <a:latin typeface="Times New Roman"/>
                <a:cs typeface="Times New Roman"/>
              </a:rPr>
              <a:t>властиве  </a:t>
            </a:r>
            <a:r>
              <a:rPr sz="2400" spc="-10" dirty="0">
                <a:latin typeface="Times New Roman"/>
                <a:cs typeface="Times New Roman"/>
              </a:rPr>
              <a:t>негативне </a:t>
            </a:r>
            <a:r>
              <a:rPr sz="2400" spc="-5" dirty="0">
                <a:latin typeface="Times New Roman"/>
                <a:cs typeface="Times New Roman"/>
              </a:rPr>
              <a:t>ставлення </a:t>
            </a:r>
            <a:r>
              <a:rPr sz="2400" dirty="0">
                <a:latin typeface="Times New Roman"/>
                <a:cs typeface="Times New Roman"/>
              </a:rPr>
              <a:t>до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себе,  прагнуть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самотності.</a:t>
            </a:r>
            <a:endParaRPr sz="2400">
              <a:latin typeface="Times New Roman"/>
              <a:cs typeface="Times New Roman"/>
            </a:endParaRPr>
          </a:p>
          <a:p>
            <a:pPr marL="301625" marR="238125" algn="ctr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Times New Roman"/>
                <a:cs typeface="Times New Roman"/>
              </a:rPr>
              <a:t>Страждають </a:t>
            </a:r>
            <a:r>
              <a:rPr sz="2400" spc="-5" dirty="0">
                <a:latin typeface="Times New Roman"/>
                <a:cs typeface="Times New Roman"/>
              </a:rPr>
              <a:t>від </a:t>
            </a:r>
            <a:r>
              <a:rPr sz="2400" spc="-30" dirty="0">
                <a:latin typeface="Times New Roman"/>
                <a:cs typeface="Times New Roman"/>
              </a:rPr>
              <a:t>низького  </a:t>
            </a:r>
            <a:r>
              <a:rPr sz="2400" spc="-15" dirty="0">
                <a:latin typeface="Times New Roman"/>
                <a:cs typeface="Times New Roman"/>
              </a:rPr>
              <a:t>почуття </a:t>
            </a:r>
            <a:r>
              <a:rPr sz="2400" spc="-10" dirty="0">
                <a:latin typeface="Times New Roman"/>
                <a:cs typeface="Times New Roman"/>
              </a:rPr>
              <a:t>власної </a:t>
            </a:r>
            <a:r>
              <a:rPr sz="2400" spc="5" dirty="0">
                <a:latin typeface="Times New Roman"/>
                <a:cs typeface="Times New Roman"/>
              </a:rPr>
              <a:t>гідності,  </a:t>
            </a:r>
            <a:r>
              <a:rPr sz="2400" spc="-10" dirty="0">
                <a:latin typeface="Times New Roman"/>
                <a:cs typeface="Times New Roman"/>
              </a:rPr>
              <a:t>часто </a:t>
            </a:r>
            <a:r>
              <a:rPr sz="2400" spc="-15" dirty="0">
                <a:latin typeface="Times New Roman"/>
                <a:cs typeface="Times New Roman"/>
              </a:rPr>
              <a:t>вважають </a:t>
            </a:r>
            <a:r>
              <a:rPr sz="2400" spc="-5" dirty="0">
                <a:latin typeface="Times New Roman"/>
                <a:cs typeface="Times New Roman"/>
              </a:rPr>
              <a:t>себе  </a:t>
            </a:r>
            <a:r>
              <a:rPr sz="2400" spc="-15" dirty="0">
                <a:latin typeface="Times New Roman"/>
                <a:cs typeface="Times New Roman"/>
              </a:rPr>
              <a:t>невдахами,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дурними,</a:t>
            </a:r>
            <a:endParaRPr sz="2400">
              <a:latin typeface="Times New Roman"/>
              <a:cs typeface="Times New Roman"/>
            </a:endParaRPr>
          </a:p>
          <a:p>
            <a:pPr marL="54610" algn="ctr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сором'язливими</a:t>
            </a:r>
            <a:endParaRPr sz="2400">
              <a:latin typeface="Times New Roman"/>
              <a:cs typeface="Times New Roman"/>
            </a:endParaRPr>
          </a:p>
          <a:p>
            <a:pPr marL="54610" algn="ctr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і </a:t>
            </a:r>
            <a:r>
              <a:rPr sz="2400" spc="-15" dirty="0">
                <a:latin typeface="Times New Roman"/>
                <a:cs typeface="Times New Roman"/>
              </a:rPr>
              <a:t>непривабливими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людьми.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31258" y="1021206"/>
            <a:ext cx="3714115" cy="4758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2255" marR="92710" indent="554355">
              <a:lnSpc>
                <a:spcPct val="100000"/>
              </a:lnSpc>
              <a:spcBef>
                <a:spcPts val="95"/>
              </a:spcBef>
            </a:pPr>
            <a:r>
              <a:rPr sz="2800" b="1" i="1" spc="-15" dirty="0">
                <a:latin typeface="Times New Roman"/>
                <a:cs typeface="Times New Roman"/>
              </a:rPr>
              <a:t>Провокативні  жертви </a:t>
            </a:r>
            <a:r>
              <a:rPr sz="2800" spc="-15" dirty="0">
                <a:latin typeface="Times New Roman"/>
                <a:cs typeface="Times New Roman"/>
              </a:rPr>
              <a:t>намагаються  </a:t>
            </a:r>
            <a:r>
              <a:rPr sz="2800" spc="-10" dirty="0">
                <a:latin typeface="Times New Roman"/>
                <a:cs typeface="Times New Roman"/>
              </a:rPr>
              <a:t>себе захистити </a:t>
            </a:r>
            <a:r>
              <a:rPr sz="2800" spc="-5" dirty="0">
                <a:latin typeface="Times New Roman"/>
                <a:cs typeface="Times New Roman"/>
              </a:rPr>
              <a:t>і </a:t>
            </a:r>
            <a:r>
              <a:rPr sz="2800" spc="-15" dirty="0">
                <a:latin typeface="Times New Roman"/>
                <a:cs typeface="Times New Roman"/>
              </a:rPr>
              <a:t>часто  </a:t>
            </a:r>
            <a:r>
              <a:rPr sz="2800" spc="-20" dirty="0">
                <a:latin typeface="Times New Roman"/>
                <a:cs typeface="Times New Roman"/>
              </a:rPr>
              <a:t>проявляють </a:t>
            </a:r>
            <a:r>
              <a:rPr sz="2800" spc="5" dirty="0">
                <a:latin typeface="Times New Roman"/>
                <a:cs typeface="Times New Roman"/>
              </a:rPr>
              <a:t>агресію.</a:t>
            </a:r>
            <a:endParaRPr sz="2800">
              <a:latin typeface="Times New Roman"/>
              <a:cs typeface="Times New Roman"/>
            </a:endParaRPr>
          </a:p>
          <a:p>
            <a:pPr marL="173990" marR="5080" indent="662940">
              <a:lnSpc>
                <a:spcPct val="100000"/>
              </a:lnSpc>
              <a:spcBef>
                <a:spcPts val="5"/>
              </a:spcBef>
              <a:tabLst>
                <a:tab pos="2502535" algn="l"/>
              </a:tabLst>
            </a:pPr>
            <a:r>
              <a:rPr sz="2800" spc="-40" dirty="0">
                <a:latin typeface="Times New Roman"/>
                <a:cs typeface="Times New Roman"/>
              </a:rPr>
              <a:t>Така </a:t>
            </a:r>
            <a:r>
              <a:rPr sz="2800" spc="-30" dirty="0">
                <a:latin typeface="Times New Roman"/>
                <a:cs typeface="Times New Roman"/>
              </a:rPr>
              <a:t>дратуюча  </a:t>
            </a:r>
            <a:r>
              <a:rPr sz="2800" spc="-10" dirty="0">
                <a:latin typeface="Times New Roman"/>
                <a:cs typeface="Times New Roman"/>
              </a:rPr>
              <a:t>гіперактивна </a:t>
            </a:r>
            <a:r>
              <a:rPr sz="2800" spc="-15" dirty="0">
                <a:latin typeface="Times New Roman"/>
                <a:cs typeface="Times New Roman"/>
              </a:rPr>
              <a:t>поведінка  </a:t>
            </a:r>
            <a:r>
              <a:rPr sz="2800" spc="15" dirty="0">
                <a:latin typeface="Times New Roman"/>
                <a:cs typeface="Times New Roman"/>
              </a:rPr>
              <a:t>та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запальність	</a:t>
            </a:r>
            <a:r>
              <a:rPr sz="2800" spc="-15" dirty="0">
                <a:latin typeface="Times New Roman"/>
                <a:cs typeface="Times New Roman"/>
              </a:rPr>
              <a:t>часто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є</a:t>
            </a:r>
            <a:endParaRPr sz="2800">
              <a:latin typeface="Times New Roman"/>
              <a:cs typeface="Times New Roman"/>
            </a:endParaRPr>
          </a:p>
          <a:p>
            <a:pPr marL="52578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причиною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Times New Roman"/>
                <a:cs typeface="Times New Roman"/>
              </a:rPr>
              <a:t>булінгу.</a:t>
            </a:r>
            <a:endParaRPr sz="2800">
              <a:latin typeface="Times New Roman"/>
              <a:cs typeface="Times New Roman"/>
            </a:endParaRPr>
          </a:p>
          <a:p>
            <a:pPr marL="753110" marR="100330" indent="-741045">
              <a:lnSpc>
                <a:spcPct val="100000"/>
              </a:lnSpc>
              <a:spcBef>
                <a:spcPts val="300"/>
              </a:spcBef>
            </a:pPr>
            <a:r>
              <a:rPr sz="2800" spc="-15" dirty="0">
                <a:latin typeface="Times New Roman"/>
                <a:cs typeface="Times New Roman"/>
              </a:rPr>
              <a:t>Приблизно </a:t>
            </a:r>
            <a:r>
              <a:rPr sz="2800" spc="-25" dirty="0">
                <a:latin typeface="Times New Roman"/>
                <a:cs typeface="Times New Roman"/>
              </a:rPr>
              <a:t>одна </a:t>
            </a:r>
            <a:r>
              <a:rPr sz="2800" spc="-5" dirty="0">
                <a:latin typeface="Times New Roman"/>
                <a:cs typeface="Times New Roman"/>
              </a:rPr>
              <a:t>з п’яти  </a:t>
            </a:r>
            <a:r>
              <a:rPr sz="2800" spc="-20" dirty="0">
                <a:latin typeface="Times New Roman"/>
                <a:cs typeface="Times New Roman"/>
              </a:rPr>
              <a:t>жертв </a:t>
            </a:r>
            <a:r>
              <a:rPr sz="2800" spc="-35" dirty="0">
                <a:latin typeface="Times New Roman"/>
                <a:cs typeface="Times New Roman"/>
              </a:rPr>
              <a:t>булінгу </a:t>
            </a:r>
            <a:r>
              <a:rPr sz="2800" spc="-5" dirty="0">
                <a:latin typeface="Times New Roman"/>
                <a:cs typeface="Times New Roman"/>
              </a:rPr>
              <a:t>–  </a:t>
            </a:r>
            <a:r>
              <a:rPr sz="2800" spc="-15" dirty="0">
                <a:latin typeface="Times New Roman"/>
                <a:cs typeface="Times New Roman"/>
              </a:rPr>
              <a:t>провокативна.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965" y="542290"/>
            <a:ext cx="8272145" cy="3866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/>
                <a:cs typeface="Times New Roman"/>
              </a:rPr>
              <a:t>Найчастіше </a:t>
            </a:r>
            <a:r>
              <a:rPr sz="2800" b="1" spc="-15" dirty="0">
                <a:latin typeface="Times New Roman"/>
                <a:cs typeface="Times New Roman"/>
              </a:rPr>
              <a:t>жертвами </a:t>
            </a:r>
            <a:r>
              <a:rPr sz="2800" spc="-15" dirty="0">
                <a:latin typeface="Times New Roman"/>
                <a:cs typeface="Times New Roman"/>
              </a:rPr>
              <a:t>шкільного </a:t>
            </a:r>
            <a:r>
              <a:rPr sz="2800" spc="-10" dirty="0">
                <a:latin typeface="Times New Roman"/>
                <a:cs typeface="Times New Roman"/>
              </a:rPr>
              <a:t>насильства </a:t>
            </a:r>
            <a:r>
              <a:rPr sz="2800" b="1" spc="-5" dirty="0">
                <a:latin typeface="Times New Roman"/>
                <a:cs typeface="Times New Roman"/>
              </a:rPr>
              <a:t>стають  діти, які </a:t>
            </a:r>
            <a:r>
              <a:rPr sz="2800" b="1" spc="-15" dirty="0">
                <a:latin typeface="Times New Roman"/>
                <a:cs typeface="Times New Roman"/>
              </a:rPr>
              <a:t>мають </a:t>
            </a:r>
            <a:r>
              <a:rPr sz="2800" b="1" spc="-5" dirty="0">
                <a:latin typeface="Times New Roman"/>
                <a:cs typeface="Times New Roman"/>
              </a:rPr>
              <a:t>фізичні вади </a:t>
            </a:r>
            <a:r>
              <a:rPr sz="2800" spc="-5" dirty="0">
                <a:latin typeface="Times New Roman"/>
                <a:cs typeface="Times New Roman"/>
              </a:rPr>
              <a:t>– </a:t>
            </a:r>
            <a:r>
              <a:rPr sz="2800" spc="5" dirty="0">
                <a:latin typeface="Times New Roman"/>
                <a:cs typeface="Times New Roman"/>
              </a:rPr>
              <a:t>носять </a:t>
            </a:r>
            <a:r>
              <a:rPr sz="2800" spc="-25" dirty="0">
                <a:latin typeface="Times New Roman"/>
                <a:cs typeface="Times New Roman"/>
              </a:rPr>
              <a:t>окуляри,  </a:t>
            </a:r>
            <a:r>
              <a:rPr sz="2800" spc="-5" dirty="0">
                <a:latin typeface="Times New Roman"/>
                <a:cs typeface="Times New Roman"/>
              </a:rPr>
              <a:t>зі </a:t>
            </a:r>
            <a:r>
              <a:rPr sz="2800" spc="-10" dirty="0">
                <a:latin typeface="Times New Roman"/>
                <a:cs typeface="Times New Roman"/>
              </a:rPr>
              <a:t>зниженим </a:t>
            </a:r>
            <a:r>
              <a:rPr sz="2800" spc="-30" dirty="0">
                <a:latin typeface="Times New Roman"/>
                <a:cs typeface="Times New Roman"/>
              </a:rPr>
              <a:t>слухом </a:t>
            </a:r>
            <a:r>
              <a:rPr sz="2800" spc="-5" dirty="0">
                <a:latin typeface="Times New Roman"/>
                <a:cs typeface="Times New Roman"/>
              </a:rPr>
              <a:t>або з </a:t>
            </a:r>
            <a:r>
              <a:rPr sz="2800" spc="-20" dirty="0">
                <a:latin typeface="Times New Roman"/>
                <a:cs typeface="Times New Roman"/>
              </a:rPr>
              <a:t>руховими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порушеннями.</a:t>
            </a:r>
            <a:endParaRPr sz="2800">
              <a:latin typeface="Times New Roman"/>
              <a:cs typeface="Times New Roman"/>
            </a:endParaRPr>
          </a:p>
          <a:p>
            <a:pPr marL="12700" marR="5080" indent="88265" algn="just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В </a:t>
            </a:r>
            <a:r>
              <a:rPr sz="2800" spc="-10" dirty="0">
                <a:latin typeface="Times New Roman"/>
                <a:cs typeface="Times New Roman"/>
              </a:rPr>
              <a:t>групі ризику </a:t>
            </a:r>
            <a:r>
              <a:rPr sz="2800" b="1" spc="-5" dirty="0">
                <a:latin typeface="Times New Roman"/>
                <a:cs typeface="Times New Roman"/>
              </a:rPr>
              <a:t>замкнуті діти </a:t>
            </a:r>
            <a:r>
              <a:rPr sz="2800" b="1" spc="-15" dirty="0">
                <a:latin typeface="Times New Roman"/>
                <a:cs typeface="Times New Roman"/>
              </a:rPr>
              <a:t>або </a:t>
            </a:r>
            <a:r>
              <a:rPr sz="2800" b="1" spc="-10" dirty="0">
                <a:latin typeface="Times New Roman"/>
                <a:cs typeface="Times New Roman"/>
              </a:rPr>
              <a:t>діти </a:t>
            </a:r>
            <a:r>
              <a:rPr sz="2800" b="1" spc="-5" dirty="0">
                <a:latin typeface="Times New Roman"/>
                <a:cs typeface="Times New Roman"/>
              </a:rPr>
              <a:t>з  </a:t>
            </a:r>
            <a:r>
              <a:rPr sz="2800" b="1" spc="-10" dirty="0">
                <a:latin typeface="Times New Roman"/>
                <a:cs typeface="Times New Roman"/>
              </a:rPr>
              <a:t>імпульсивною </a:t>
            </a:r>
            <a:r>
              <a:rPr sz="2800" b="1" spc="-20" dirty="0">
                <a:latin typeface="Times New Roman"/>
                <a:cs typeface="Times New Roman"/>
              </a:rPr>
              <a:t>поведінкою, </a:t>
            </a:r>
            <a:r>
              <a:rPr sz="2800" spc="-5" dirty="0">
                <a:latin typeface="Times New Roman"/>
                <a:cs typeface="Times New Roman"/>
              </a:rPr>
              <a:t>а </a:t>
            </a:r>
            <a:r>
              <a:rPr sz="2800" spc="-40" dirty="0">
                <a:latin typeface="Times New Roman"/>
                <a:cs typeface="Times New Roman"/>
              </a:rPr>
              <a:t>також </a:t>
            </a:r>
            <a:r>
              <a:rPr sz="2800" b="1" spc="-5" dirty="0">
                <a:latin typeface="Times New Roman"/>
                <a:cs typeface="Times New Roman"/>
              </a:rPr>
              <a:t>ті, що </a:t>
            </a:r>
            <a:r>
              <a:rPr sz="2800" b="1" spc="-20" dirty="0">
                <a:latin typeface="Times New Roman"/>
                <a:cs typeface="Times New Roman"/>
              </a:rPr>
              <a:t>мають  </a:t>
            </a:r>
            <a:r>
              <a:rPr sz="2800" b="1" spc="-15" dirty="0">
                <a:latin typeface="Times New Roman"/>
                <a:cs typeface="Times New Roman"/>
              </a:rPr>
              <a:t>особливості </a:t>
            </a:r>
            <a:r>
              <a:rPr sz="2800" b="1" spc="-5" dirty="0">
                <a:latin typeface="Times New Roman"/>
                <a:cs typeface="Times New Roman"/>
              </a:rPr>
              <a:t>у </a:t>
            </a:r>
            <a:r>
              <a:rPr sz="2800" b="1" spc="-10" dirty="0">
                <a:latin typeface="Times New Roman"/>
                <a:cs typeface="Times New Roman"/>
              </a:rPr>
              <a:t>зовнішності </a:t>
            </a:r>
            <a:r>
              <a:rPr sz="2800" spc="-5" dirty="0">
                <a:latin typeface="Times New Roman"/>
                <a:cs typeface="Times New Roman"/>
              </a:rPr>
              <a:t>– </a:t>
            </a:r>
            <a:r>
              <a:rPr sz="2800" spc="-55" dirty="0">
                <a:latin typeface="Times New Roman"/>
                <a:cs typeface="Times New Roman"/>
              </a:rPr>
              <a:t>руде </a:t>
            </a:r>
            <a:r>
              <a:rPr sz="2800" spc="-5" dirty="0">
                <a:latin typeface="Times New Roman"/>
                <a:cs typeface="Times New Roman"/>
              </a:rPr>
              <a:t>волосся, </a:t>
            </a:r>
            <a:r>
              <a:rPr sz="2800" dirty="0">
                <a:latin typeface="Times New Roman"/>
                <a:cs typeface="Times New Roman"/>
              </a:rPr>
              <a:t>веснянки,  </a:t>
            </a:r>
            <a:r>
              <a:rPr sz="2800" spc="-25" dirty="0">
                <a:latin typeface="Times New Roman"/>
                <a:cs typeface="Times New Roman"/>
              </a:rPr>
              <a:t>відстовбурчені </a:t>
            </a:r>
            <a:r>
              <a:rPr sz="2800" spc="-30" dirty="0">
                <a:latin typeface="Times New Roman"/>
                <a:cs typeface="Times New Roman"/>
              </a:rPr>
              <a:t>вуха, </a:t>
            </a:r>
            <a:r>
              <a:rPr sz="2800" spc="-5" dirty="0">
                <a:latin typeface="Times New Roman"/>
                <a:cs typeface="Times New Roman"/>
              </a:rPr>
              <a:t>криві ноги, </a:t>
            </a:r>
            <a:r>
              <a:rPr sz="2800" spc="-20" dirty="0">
                <a:latin typeface="Times New Roman"/>
                <a:cs typeface="Times New Roman"/>
              </a:rPr>
              <a:t>особливу </a:t>
            </a:r>
            <a:r>
              <a:rPr sz="2800" spc="-15" dirty="0">
                <a:latin typeface="Times New Roman"/>
                <a:cs typeface="Times New Roman"/>
              </a:rPr>
              <a:t>форму  </a:t>
            </a:r>
            <a:r>
              <a:rPr sz="2800" spc="-20" dirty="0">
                <a:latin typeface="Times New Roman"/>
                <a:cs typeface="Times New Roman"/>
              </a:rPr>
              <a:t>голови, </a:t>
            </a:r>
            <a:r>
              <a:rPr sz="2800" spc="-5" dirty="0">
                <a:latin typeface="Times New Roman"/>
                <a:cs typeface="Times New Roman"/>
              </a:rPr>
              <a:t>повні або </a:t>
            </a:r>
            <a:r>
              <a:rPr sz="2800" spc="-15" dirty="0">
                <a:latin typeface="Times New Roman"/>
                <a:cs typeface="Times New Roman"/>
              </a:rPr>
              <a:t>занадто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худі.</a:t>
            </a:r>
            <a:endParaRPr sz="2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Нерозвинені</a:t>
            </a:r>
            <a:r>
              <a:rPr sz="2800" spc="229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соціальні</a:t>
            </a:r>
            <a:r>
              <a:rPr sz="2800" spc="229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навички,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страх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перед</a:t>
            </a:r>
            <a:r>
              <a:rPr sz="2800" spc="23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школою,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5965" y="4383785"/>
            <a:ext cx="644144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48180" algn="l"/>
                <a:tab pos="3340100" algn="l"/>
                <a:tab pos="4485640" algn="l"/>
                <a:tab pos="4894580" algn="l"/>
              </a:tabLst>
            </a:pPr>
            <a:r>
              <a:rPr sz="2800" spc="-10" dirty="0">
                <a:latin typeface="Times New Roman"/>
                <a:cs typeface="Times New Roman"/>
              </a:rPr>
              <a:t>відсутність	</a:t>
            </a:r>
            <a:r>
              <a:rPr sz="2800" spc="5" dirty="0">
                <a:latin typeface="Times New Roman"/>
                <a:cs typeface="Times New Roman"/>
              </a:rPr>
              <a:t>досвіду	</a:t>
            </a:r>
            <a:r>
              <a:rPr sz="2800" spc="-10" dirty="0">
                <a:latin typeface="Times New Roman"/>
                <a:cs typeface="Times New Roman"/>
              </a:rPr>
              <a:t>життя	</a:t>
            </a:r>
            <a:r>
              <a:rPr sz="2800" spc="-5" dirty="0">
                <a:latin typeface="Times New Roman"/>
                <a:cs typeface="Times New Roman"/>
              </a:rPr>
              <a:t>в	</a:t>
            </a:r>
            <a:r>
              <a:rPr sz="2800" spc="-25" dirty="0">
                <a:latin typeface="Times New Roman"/>
                <a:cs typeface="Times New Roman"/>
              </a:rPr>
              <a:t>колективі,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651000" algn="l"/>
                <a:tab pos="3583940" algn="l"/>
                <a:tab pos="527113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хвороби	</a:t>
            </a:r>
            <a:r>
              <a:rPr sz="2800" spc="-5" dirty="0">
                <a:latin typeface="Times New Roman"/>
                <a:cs typeface="Times New Roman"/>
              </a:rPr>
              <a:t>(епілепсія,	</a:t>
            </a:r>
            <a:r>
              <a:rPr sz="2800" spc="-10" dirty="0">
                <a:latin typeface="Times New Roman"/>
                <a:cs typeface="Times New Roman"/>
              </a:rPr>
              <a:t>заїкання,	</a:t>
            </a:r>
            <a:r>
              <a:rPr sz="2800" dirty="0">
                <a:latin typeface="Times New Roman"/>
                <a:cs typeface="Times New Roman"/>
              </a:rPr>
              <a:t>енурез,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90918" y="4383785"/>
            <a:ext cx="161798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720" marR="5080" indent="-33655" algn="just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Times New Roman"/>
                <a:cs typeface="Times New Roman"/>
              </a:rPr>
              <a:t>ная</a:t>
            </a:r>
            <a:r>
              <a:rPr sz="2800" b="1" spc="5" dirty="0">
                <a:latin typeface="Times New Roman"/>
                <a:cs typeface="Times New Roman"/>
              </a:rPr>
              <a:t>в</a:t>
            </a:r>
            <a:r>
              <a:rPr sz="2800" b="1" spc="-10" dirty="0">
                <a:latin typeface="Times New Roman"/>
                <a:cs typeface="Times New Roman"/>
              </a:rPr>
              <a:t>ніс</a:t>
            </a:r>
            <a:r>
              <a:rPr sz="2800" b="1" spc="-20" dirty="0">
                <a:latin typeface="Times New Roman"/>
                <a:cs typeface="Times New Roman"/>
              </a:rPr>
              <a:t>т</a:t>
            </a:r>
            <a:r>
              <a:rPr sz="2800" b="1" spc="-5" dirty="0">
                <a:latin typeface="Times New Roman"/>
                <a:cs typeface="Times New Roman"/>
              </a:rPr>
              <a:t>ь  </a:t>
            </a:r>
            <a:r>
              <a:rPr sz="2800" spc="-5" dirty="0">
                <a:latin typeface="Times New Roman"/>
                <a:cs typeface="Times New Roman"/>
              </a:rPr>
              <a:t>ен</a:t>
            </a:r>
            <a:r>
              <a:rPr sz="2800" spc="-155" dirty="0">
                <a:latin typeface="Times New Roman"/>
                <a:cs typeface="Times New Roman"/>
              </a:rPr>
              <a:t>к</a:t>
            </a:r>
            <a:r>
              <a:rPr sz="2800" spc="-5" dirty="0">
                <a:latin typeface="Times New Roman"/>
                <a:cs typeface="Times New Roman"/>
              </a:rPr>
              <a:t>о</a:t>
            </a:r>
            <a:r>
              <a:rPr sz="2800" dirty="0">
                <a:latin typeface="Times New Roman"/>
                <a:cs typeface="Times New Roman"/>
              </a:rPr>
              <a:t>п</a:t>
            </a:r>
            <a:r>
              <a:rPr sz="2800" spc="-5" dirty="0">
                <a:latin typeface="Times New Roman"/>
                <a:cs typeface="Times New Roman"/>
              </a:rPr>
              <a:t>р</a:t>
            </a:r>
            <a:r>
              <a:rPr sz="2800" spc="25" dirty="0">
                <a:latin typeface="Times New Roman"/>
                <a:cs typeface="Times New Roman"/>
              </a:rPr>
              <a:t>е</a:t>
            </a:r>
            <a:r>
              <a:rPr sz="2800" spc="-5" dirty="0">
                <a:latin typeface="Times New Roman"/>
                <a:cs typeface="Times New Roman"/>
              </a:rPr>
              <a:t>з),  </a:t>
            </a:r>
            <a:r>
              <a:rPr sz="2800" b="1" spc="-5" dirty="0">
                <a:latin typeface="Times New Roman"/>
                <a:cs typeface="Times New Roman"/>
              </a:rPr>
              <a:t>інтелект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41829" y="5237175"/>
            <a:ext cx="257810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57555">
              <a:lnSpc>
                <a:spcPct val="100000"/>
              </a:lnSpc>
              <a:spcBef>
                <a:spcPts val="95"/>
              </a:spcBef>
            </a:pPr>
            <a:r>
              <a:rPr sz="2800" b="1" spc="-25" dirty="0">
                <a:latin typeface="Times New Roman"/>
                <a:cs typeface="Times New Roman"/>
              </a:rPr>
              <a:t>мови,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38784" algn="l"/>
                <a:tab pos="2005964" algn="l"/>
              </a:tabLst>
            </a:pPr>
            <a:r>
              <a:rPr sz="2800" spc="-5" dirty="0">
                <a:latin typeface="Times New Roman"/>
                <a:cs typeface="Times New Roman"/>
              </a:rPr>
              <a:t>у	</a:t>
            </a:r>
            <a:r>
              <a:rPr sz="2800" spc="-10" dirty="0">
                <a:latin typeface="Times New Roman"/>
                <a:cs typeface="Times New Roman"/>
              </a:rPr>
              <a:t>на</a:t>
            </a:r>
            <a:r>
              <a:rPr sz="2800" spc="-105" dirty="0">
                <a:latin typeface="Times New Roman"/>
                <a:cs typeface="Times New Roman"/>
              </a:rPr>
              <a:t>в</a:t>
            </a:r>
            <a:r>
              <a:rPr sz="2800" spc="-5" dirty="0">
                <a:latin typeface="Times New Roman"/>
                <a:cs typeface="Times New Roman"/>
              </a:rPr>
              <a:t>чанні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т</a:t>
            </a:r>
            <a:r>
              <a:rPr sz="2800" dirty="0">
                <a:latin typeface="Times New Roman"/>
                <a:cs typeface="Times New Roman"/>
              </a:rPr>
              <a:t>е</a:t>
            </a:r>
            <a:r>
              <a:rPr sz="2800" spc="-5" dirty="0">
                <a:latin typeface="Times New Roman"/>
                <a:cs typeface="Times New Roman"/>
              </a:rPr>
              <a:t>ж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7770" y="5237175"/>
            <a:ext cx="138811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Times New Roman"/>
                <a:cs typeface="Times New Roman"/>
              </a:rPr>
              <a:t>низький</a:t>
            </a:r>
            <a:endParaRPr sz="280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м</a:t>
            </a:r>
            <a:r>
              <a:rPr sz="2800" spc="-80" dirty="0">
                <a:latin typeface="Times New Roman"/>
                <a:cs typeface="Times New Roman"/>
              </a:rPr>
              <a:t>о</a:t>
            </a:r>
            <a:r>
              <a:rPr sz="2800" spc="-5" dirty="0">
                <a:latin typeface="Times New Roman"/>
                <a:cs typeface="Times New Roman"/>
              </a:rPr>
              <a:t>жу</a:t>
            </a:r>
            <a:r>
              <a:rPr sz="2800" spc="10" dirty="0">
                <a:latin typeface="Times New Roman"/>
                <a:cs typeface="Times New Roman"/>
              </a:rPr>
              <a:t>т</a:t>
            </a:r>
            <a:r>
              <a:rPr sz="2800" spc="-5" dirty="0">
                <a:latin typeface="Times New Roman"/>
                <a:cs typeface="Times New Roman"/>
              </a:rPr>
              <a:t>ь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28892" y="5664200"/>
            <a:ext cx="207581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latin typeface="Times New Roman"/>
                <a:cs typeface="Times New Roman"/>
              </a:rPr>
              <a:t>спровокувати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5965" y="5237175"/>
            <a:ext cx="183896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Times New Roman"/>
                <a:cs typeface="Times New Roman"/>
              </a:rPr>
              <a:t>по</a:t>
            </a:r>
            <a:r>
              <a:rPr sz="2800" b="1" spc="-40" dirty="0">
                <a:latin typeface="Times New Roman"/>
                <a:cs typeface="Times New Roman"/>
              </a:rPr>
              <a:t>р</a:t>
            </a:r>
            <a:r>
              <a:rPr sz="2800" b="1" spc="-5" dirty="0">
                <a:latin typeface="Times New Roman"/>
                <a:cs typeface="Times New Roman"/>
              </a:rPr>
              <a:t>ушення   </a:t>
            </a:r>
            <a:r>
              <a:rPr sz="2800" spc="-5" dirty="0">
                <a:latin typeface="Times New Roman"/>
                <a:cs typeface="Times New Roman"/>
              </a:rPr>
              <a:t>і </a:t>
            </a:r>
            <a:r>
              <a:rPr sz="2800" spc="-30" dirty="0">
                <a:latin typeface="Times New Roman"/>
                <a:cs typeface="Times New Roman"/>
              </a:rPr>
              <a:t>труднощі  конфлікти.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549" y="519430"/>
            <a:ext cx="76441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00000"/>
                </a:solidFill>
              </a:rPr>
              <a:t>Дитина </a:t>
            </a:r>
            <a:r>
              <a:rPr sz="3200" spc="-5" dirty="0">
                <a:solidFill>
                  <a:srgbClr val="000000"/>
                </a:solidFill>
              </a:rPr>
              <a:t>не </a:t>
            </a:r>
            <a:r>
              <a:rPr sz="3200" spc="-15" dirty="0">
                <a:solidFill>
                  <a:srgbClr val="000000"/>
                </a:solidFill>
              </a:rPr>
              <a:t>зустрінеться </a:t>
            </a:r>
            <a:r>
              <a:rPr sz="3200" dirty="0">
                <a:solidFill>
                  <a:srgbClr val="000000"/>
                </a:solidFill>
              </a:rPr>
              <a:t>з </a:t>
            </a:r>
            <a:r>
              <a:rPr sz="3200" spc="-40" dirty="0">
                <a:solidFill>
                  <a:srgbClr val="000000"/>
                </a:solidFill>
              </a:rPr>
              <a:t>булінгом,</a:t>
            </a:r>
            <a:r>
              <a:rPr sz="3200" spc="-5" dirty="0">
                <a:solidFill>
                  <a:srgbClr val="000000"/>
                </a:solidFill>
              </a:rPr>
              <a:t> якщо:</a:t>
            </a:r>
            <a:endParaRPr sz="3200"/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7650" marR="1139190">
              <a:lnSpc>
                <a:spcPct val="100000"/>
              </a:lnSpc>
              <a:spcBef>
                <a:spcPts val="95"/>
              </a:spcBef>
              <a:buFont typeface="Wingdings"/>
              <a:buChar char=""/>
              <a:tabLst>
                <a:tab pos="613410" algn="l"/>
              </a:tabLst>
            </a:pPr>
            <a:r>
              <a:rPr spc="-5" dirty="0"/>
              <a:t>не </a:t>
            </a:r>
            <a:r>
              <a:rPr spc="-70" dirty="0"/>
              <a:t>буде </a:t>
            </a:r>
            <a:r>
              <a:rPr spc="-10" dirty="0"/>
              <a:t>плисти проти </a:t>
            </a:r>
            <a:r>
              <a:rPr spc="-15" dirty="0"/>
              <a:t>течії, </a:t>
            </a:r>
            <a:r>
              <a:rPr dirty="0"/>
              <a:t>не </a:t>
            </a:r>
            <a:r>
              <a:rPr spc="-75" dirty="0"/>
              <a:t>буде </a:t>
            </a:r>
            <a:r>
              <a:rPr spc="-20" dirty="0"/>
              <a:t>ігнорувати  </a:t>
            </a:r>
            <a:r>
              <a:rPr spc="-5" dirty="0"/>
              <a:t>рішення </a:t>
            </a:r>
            <a:r>
              <a:rPr spc="-15" dirty="0"/>
              <a:t>класу </a:t>
            </a:r>
            <a:r>
              <a:rPr spc="-5" dirty="0"/>
              <a:t>за </a:t>
            </a:r>
            <a:r>
              <a:rPr spc="-10" dirty="0"/>
              <a:t>умови, що воно </a:t>
            </a:r>
            <a:r>
              <a:rPr spc="-5" dirty="0"/>
              <a:t>не </a:t>
            </a:r>
            <a:r>
              <a:rPr spc="-25" dirty="0"/>
              <a:t>суперечать  </a:t>
            </a:r>
            <a:r>
              <a:rPr spc="-5" dirty="0"/>
              <a:t>її моральним</a:t>
            </a:r>
            <a:r>
              <a:rPr spc="5" dirty="0"/>
              <a:t> </a:t>
            </a:r>
            <a:r>
              <a:rPr spc="-20" dirty="0"/>
              <a:t>нормам</a:t>
            </a:r>
          </a:p>
          <a:p>
            <a:pPr marL="613410" indent="-36576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613410" algn="l"/>
              </a:tabLst>
            </a:pPr>
            <a:r>
              <a:rPr spc="-5" dirty="0"/>
              <a:t>не </a:t>
            </a:r>
            <a:r>
              <a:rPr spc="-20" dirty="0"/>
              <a:t>даватиме </a:t>
            </a:r>
            <a:r>
              <a:rPr dirty="0"/>
              <a:t>підстав </a:t>
            </a:r>
            <a:r>
              <a:rPr spc="-5" dirty="0"/>
              <a:t>для </a:t>
            </a:r>
            <a:r>
              <a:rPr spc="-10" dirty="0"/>
              <a:t>приниження власної</a:t>
            </a:r>
            <a:r>
              <a:rPr spc="80" dirty="0"/>
              <a:t> </a:t>
            </a:r>
            <a:r>
              <a:rPr spc="5" dirty="0"/>
              <a:t>гідності</a:t>
            </a:r>
          </a:p>
          <a:p>
            <a:pPr marL="613410" indent="-365760">
              <a:lnSpc>
                <a:spcPct val="100000"/>
              </a:lnSpc>
              <a:buFont typeface="Wingdings"/>
              <a:buChar char=""/>
              <a:tabLst>
                <a:tab pos="613410" algn="l"/>
              </a:tabLst>
            </a:pPr>
            <a:r>
              <a:rPr spc="-5" dirty="0"/>
              <a:t>не </a:t>
            </a:r>
            <a:r>
              <a:rPr spc="-10" dirty="0"/>
              <a:t>демонструватиме свою </a:t>
            </a:r>
            <a:r>
              <a:rPr spc="-5" dirty="0"/>
              <a:t>фізичну</a:t>
            </a:r>
            <a:r>
              <a:rPr spc="25" dirty="0"/>
              <a:t> </a:t>
            </a:r>
            <a:r>
              <a:rPr spc="-5" dirty="0"/>
              <a:t>силу</a:t>
            </a:r>
          </a:p>
          <a:p>
            <a:pPr marL="613410" indent="-365760">
              <a:lnSpc>
                <a:spcPct val="100000"/>
              </a:lnSpc>
              <a:buFont typeface="Wingdings"/>
              <a:buChar char=""/>
              <a:tabLst>
                <a:tab pos="613410" algn="l"/>
              </a:tabLst>
            </a:pPr>
            <a:r>
              <a:rPr spc="-5" dirty="0"/>
              <a:t>не </a:t>
            </a:r>
            <a:r>
              <a:rPr spc="-25" dirty="0"/>
              <a:t>показуватиме </a:t>
            </a:r>
            <a:r>
              <a:rPr spc="-10" dirty="0"/>
              <a:t>свою</a:t>
            </a:r>
            <a:r>
              <a:rPr spc="60" dirty="0"/>
              <a:t> </a:t>
            </a:r>
            <a:r>
              <a:rPr spc="-5" dirty="0"/>
              <a:t>слабкість</a:t>
            </a:r>
          </a:p>
          <a:p>
            <a:pPr marL="247650" marR="216535">
              <a:lnSpc>
                <a:spcPct val="100000"/>
              </a:lnSpc>
              <a:buFont typeface="Wingdings"/>
              <a:buChar char=""/>
              <a:tabLst>
                <a:tab pos="613410" algn="l"/>
              </a:tabLst>
            </a:pPr>
            <a:r>
              <a:rPr spc="-10" dirty="0"/>
              <a:t>своїми </a:t>
            </a:r>
            <a:r>
              <a:rPr spc="-5" dirty="0"/>
              <a:t>здібностями </a:t>
            </a:r>
            <a:r>
              <a:rPr spc="15" dirty="0"/>
              <a:t>та </a:t>
            </a:r>
            <a:r>
              <a:rPr spc="-15" dirty="0"/>
              <a:t>захопленнями </a:t>
            </a:r>
            <a:r>
              <a:rPr spc="-20" dirty="0"/>
              <a:t>притягуватиме  </a:t>
            </a:r>
            <a:r>
              <a:rPr spc="-5" dirty="0"/>
              <a:t>дітей до себе, а не</a:t>
            </a:r>
            <a:r>
              <a:rPr spc="-30" dirty="0"/>
              <a:t> </a:t>
            </a:r>
            <a:r>
              <a:rPr spc="-20" dirty="0"/>
              <a:t>відштовхуватиме</a:t>
            </a:r>
          </a:p>
          <a:p>
            <a:pPr marL="247650" marR="200025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613410" algn="l"/>
              </a:tabLst>
            </a:pPr>
            <a:r>
              <a:rPr spc="-10" dirty="0"/>
              <a:t>свою обдарованість </a:t>
            </a:r>
            <a:r>
              <a:rPr spc="-75" dirty="0"/>
              <a:t>буде </a:t>
            </a:r>
            <a:r>
              <a:rPr spc="-30" dirty="0"/>
              <a:t>скеровувати </a:t>
            </a:r>
            <a:r>
              <a:rPr spc="-5" dirty="0"/>
              <a:t>на </a:t>
            </a:r>
            <a:r>
              <a:rPr spc="-35" dirty="0"/>
              <a:t>благо </a:t>
            </a:r>
            <a:r>
              <a:rPr spc="-15" dirty="0"/>
              <a:t>класу  </a:t>
            </a:r>
            <a:r>
              <a:rPr spc="-5" dirty="0"/>
              <a:t>і </a:t>
            </a:r>
            <a:r>
              <a:rPr spc="-40" dirty="0"/>
              <a:t>школи, </a:t>
            </a:r>
            <a:r>
              <a:rPr spc="-10" dirty="0"/>
              <a:t>щоб </a:t>
            </a:r>
            <a:r>
              <a:rPr spc="-15" dirty="0"/>
              <a:t>однокласники </a:t>
            </a:r>
            <a:r>
              <a:rPr spc="-5" dirty="0"/>
              <a:t>пишалися, що </a:t>
            </a:r>
            <a:r>
              <a:rPr spc="-30" dirty="0"/>
              <a:t>вчаться  </a:t>
            </a:r>
            <a:r>
              <a:rPr spc="-15" dirty="0"/>
              <a:t>разом, </a:t>
            </a:r>
            <a:r>
              <a:rPr spc="-5" dirty="0"/>
              <a:t>а не</a:t>
            </a:r>
            <a:r>
              <a:rPr spc="-35" dirty="0"/>
              <a:t> </a:t>
            </a:r>
            <a:r>
              <a:rPr spc="-15" dirty="0"/>
              <a:t>заздрили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9623" y="733755"/>
            <a:ext cx="24415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00000"/>
                </a:solidFill>
              </a:rPr>
              <a:t>Дитині</a:t>
            </a:r>
            <a:r>
              <a:rPr sz="3200" spc="-6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треба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07288" y="1450086"/>
            <a:ext cx="7875905" cy="4293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554605">
              <a:lnSpc>
                <a:spcPct val="100000"/>
              </a:lnSpc>
              <a:spcBef>
                <a:spcPts val="95"/>
              </a:spcBef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5" dirty="0">
                <a:latin typeface="Times New Roman"/>
                <a:cs typeface="Times New Roman"/>
              </a:rPr>
              <a:t>Знайти </a:t>
            </a:r>
            <a:r>
              <a:rPr sz="2800" spc="-25" dirty="0">
                <a:latin typeface="Times New Roman"/>
                <a:cs typeface="Times New Roman"/>
              </a:rPr>
              <a:t>одного </a:t>
            </a:r>
            <a:r>
              <a:rPr sz="2800" spc="-5" dirty="0">
                <a:latin typeface="Times New Roman"/>
                <a:cs typeface="Times New Roman"/>
              </a:rPr>
              <a:t>або </a:t>
            </a:r>
            <a:r>
              <a:rPr sz="2800" spc="-35" dirty="0">
                <a:latin typeface="Times New Roman"/>
                <a:cs typeface="Times New Roman"/>
              </a:rPr>
              <a:t>кількох </a:t>
            </a:r>
            <a:r>
              <a:rPr sz="2800" spc="-10" dirty="0">
                <a:latin typeface="Times New Roman"/>
                <a:cs typeface="Times New Roman"/>
              </a:rPr>
              <a:t>друзів  </a:t>
            </a:r>
            <a:r>
              <a:rPr sz="2800" spc="-5" dirty="0">
                <a:latin typeface="Times New Roman"/>
                <a:cs typeface="Times New Roman"/>
              </a:rPr>
              <a:t>серед </a:t>
            </a:r>
            <a:r>
              <a:rPr sz="2800" spc="-10" dirty="0">
                <a:latin typeface="Times New Roman"/>
                <a:cs typeface="Times New Roman"/>
              </a:rPr>
              <a:t>однокласників</a:t>
            </a:r>
            <a:endParaRPr sz="2800">
              <a:latin typeface="Times New Roman"/>
              <a:cs typeface="Times New Roman"/>
            </a:endParaRPr>
          </a:p>
          <a:p>
            <a:pPr marL="292100" indent="-279400">
              <a:lnSpc>
                <a:spcPct val="100000"/>
              </a:lnSpc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20" dirty="0">
                <a:latin typeface="Times New Roman"/>
                <a:cs typeface="Times New Roman"/>
              </a:rPr>
              <a:t>Налагодити </a:t>
            </a:r>
            <a:r>
              <a:rPr sz="2800" spc="-5" dirty="0">
                <a:latin typeface="Times New Roman"/>
                <a:cs typeface="Times New Roman"/>
              </a:rPr>
              <a:t>спільну </a:t>
            </a:r>
            <a:r>
              <a:rPr sz="2800" spc="-25" dirty="0">
                <a:latin typeface="Times New Roman"/>
                <a:cs typeface="Times New Roman"/>
              </a:rPr>
              <a:t>мову </a:t>
            </a:r>
            <a:r>
              <a:rPr sz="2800" spc="-5" dirty="0">
                <a:latin typeface="Times New Roman"/>
                <a:cs typeface="Times New Roman"/>
              </a:rPr>
              <a:t>з </a:t>
            </a:r>
            <a:r>
              <a:rPr sz="2800" spc="-10" dirty="0">
                <a:latin typeface="Times New Roman"/>
                <a:cs typeface="Times New Roman"/>
              </a:rPr>
              <a:t>усіма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однокласниками</a:t>
            </a:r>
            <a:endParaRPr sz="2800">
              <a:latin typeface="Times New Roman"/>
              <a:cs typeface="Times New Roman"/>
            </a:endParaRPr>
          </a:p>
          <a:p>
            <a:pPr marL="292100" indent="-279400">
              <a:lnSpc>
                <a:spcPct val="100000"/>
              </a:lnSpc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20" dirty="0">
                <a:latin typeface="Times New Roman"/>
                <a:cs typeface="Times New Roman"/>
              </a:rPr>
              <a:t>Запрошувати </a:t>
            </a:r>
            <a:r>
              <a:rPr sz="2800" spc="-10" dirty="0">
                <a:latin typeface="Times New Roman"/>
                <a:cs typeface="Times New Roman"/>
              </a:rPr>
              <a:t>однокласників </a:t>
            </a:r>
            <a:r>
              <a:rPr sz="2800" spc="-5" dirty="0">
                <a:latin typeface="Times New Roman"/>
                <a:cs typeface="Times New Roman"/>
              </a:rPr>
              <a:t>в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гості</a:t>
            </a:r>
            <a:endParaRPr sz="2800">
              <a:latin typeface="Times New Roman"/>
              <a:cs typeface="Times New Roman"/>
            </a:endParaRPr>
          </a:p>
          <a:p>
            <a:pPr marL="292100" indent="-279400">
              <a:lnSpc>
                <a:spcPct val="100000"/>
              </a:lnSpc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20" dirty="0">
                <a:latin typeface="Times New Roman"/>
                <a:cs typeface="Times New Roman"/>
              </a:rPr>
              <a:t>Навчитись поважати </a:t>
            </a:r>
            <a:r>
              <a:rPr sz="2800" spc="-15" dirty="0">
                <a:latin typeface="Times New Roman"/>
                <a:cs typeface="Times New Roman"/>
              </a:rPr>
              <a:t>думку </a:t>
            </a:r>
            <a:r>
              <a:rPr sz="2800" spc="-10" dirty="0">
                <a:latin typeface="Times New Roman"/>
                <a:cs typeface="Times New Roman"/>
              </a:rPr>
              <a:t>своїх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однокласників</a:t>
            </a:r>
            <a:endParaRPr sz="2800">
              <a:latin typeface="Times New Roman"/>
              <a:cs typeface="Times New Roman"/>
            </a:endParaRPr>
          </a:p>
          <a:p>
            <a:pPr marL="12700" marR="1162050">
              <a:lnSpc>
                <a:spcPct val="100000"/>
              </a:lnSpc>
              <a:spcBef>
                <a:spcPts val="5"/>
              </a:spcBef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5" dirty="0">
                <a:latin typeface="Times New Roman"/>
                <a:cs typeface="Times New Roman"/>
              </a:rPr>
              <a:t>Не </a:t>
            </a:r>
            <a:r>
              <a:rPr sz="2800" dirty="0">
                <a:latin typeface="Times New Roman"/>
                <a:cs typeface="Times New Roman"/>
              </a:rPr>
              <a:t>прагнути </a:t>
            </a:r>
            <a:r>
              <a:rPr sz="2800" spc="-15" dirty="0">
                <a:latin typeface="Times New Roman"/>
                <a:cs typeface="Times New Roman"/>
              </a:rPr>
              <a:t>перемагати </a:t>
            </a:r>
            <a:r>
              <a:rPr sz="2800" spc="-5" dirty="0">
                <a:latin typeface="Times New Roman"/>
                <a:cs typeface="Times New Roman"/>
              </a:rPr>
              <a:t>у </a:t>
            </a:r>
            <a:r>
              <a:rPr sz="2800" spc="-10" dirty="0">
                <a:latin typeface="Times New Roman"/>
                <a:cs typeface="Times New Roman"/>
              </a:rPr>
              <a:t>всіх </a:t>
            </a:r>
            <a:r>
              <a:rPr sz="2800" spc="-20" dirty="0">
                <a:latin typeface="Times New Roman"/>
                <a:cs typeface="Times New Roman"/>
              </a:rPr>
              <a:t>суперечках  </a:t>
            </a:r>
            <a:r>
              <a:rPr sz="2800" spc="-5" dirty="0">
                <a:latin typeface="Times New Roman"/>
                <a:cs typeface="Times New Roman"/>
              </a:rPr>
              <a:t>з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однокласниками</a:t>
            </a:r>
            <a:endParaRPr sz="2800">
              <a:latin typeface="Times New Roman"/>
              <a:cs typeface="Times New Roman"/>
            </a:endParaRPr>
          </a:p>
          <a:p>
            <a:pPr marL="12700" marR="44450">
              <a:lnSpc>
                <a:spcPct val="100000"/>
              </a:lnSpc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20" dirty="0">
                <a:latin typeface="Times New Roman"/>
                <a:cs typeface="Times New Roman"/>
              </a:rPr>
              <a:t>Навчитися </a:t>
            </a:r>
            <a:r>
              <a:rPr sz="2800" spc="-15" dirty="0">
                <a:latin typeface="Times New Roman"/>
                <a:cs typeface="Times New Roman"/>
              </a:rPr>
              <a:t>програвати </a:t>
            </a:r>
            <a:r>
              <a:rPr sz="2800" spc="-5" dirty="0">
                <a:latin typeface="Times New Roman"/>
                <a:cs typeface="Times New Roman"/>
              </a:rPr>
              <a:t>і </a:t>
            </a:r>
            <a:r>
              <a:rPr sz="2800" spc="-15" dirty="0">
                <a:latin typeface="Times New Roman"/>
                <a:cs typeface="Times New Roman"/>
              </a:rPr>
              <a:t>уступати, </a:t>
            </a:r>
            <a:r>
              <a:rPr sz="2800" spc="-5" dirty="0">
                <a:latin typeface="Times New Roman"/>
                <a:cs typeface="Times New Roman"/>
              </a:rPr>
              <a:t>якщо </a:t>
            </a:r>
            <a:r>
              <a:rPr sz="2800" spc="-15" dirty="0">
                <a:latin typeface="Times New Roman"/>
                <a:cs typeface="Times New Roman"/>
              </a:rPr>
              <a:t>насправді  </a:t>
            </a:r>
            <a:r>
              <a:rPr sz="2800" spc="-5" dirty="0">
                <a:latin typeface="Times New Roman"/>
                <a:cs typeface="Times New Roman"/>
              </a:rPr>
              <a:t>не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правий</a:t>
            </a:r>
            <a:endParaRPr sz="2800">
              <a:latin typeface="Times New Roman"/>
              <a:cs typeface="Times New Roman"/>
            </a:endParaRPr>
          </a:p>
          <a:p>
            <a:pPr marL="292100" indent="-279400">
              <a:lnSpc>
                <a:spcPct val="100000"/>
              </a:lnSpc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20" dirty="0">
                <a:latin typeface="Times New Roman"/>
                <a:cs typeface="Times New Roman"/>
              </a:rPr>
              <a:t>Приймати </a:t>
            </a:r>
            <a:r>
              <a:rPr sz="2800" spc="-5" dirty="0">
                <a:latin typeface="Times New Roman"/>
                <a:cs typeface="Times New Roman"/>
              </a:rPr>
              <a:t>себе і </a:t>
            </a:r>
            <a:r>
              <a:rPr sz="2800" spc="-20" dirty="0">
                <a:latin typeface="Times New Roman"/>
                <a:cs typeface="Times New Roman"/>
              </a:rPr>
              <a:t>знати </a:t>
            </a:r>
            <a:r>
              <a:rPr sz="2800" spc="-10" dirty="0">
                <a:latin typeface="Times New Roman"/>
                <a:cs typeface="Times New Roman"/>
              </a:rPr>
              <a:t>свої </a:t>
            </a:r>
            <a:r>
              <a:rPr sz="2800" spc="-5" dirty="0">
                <a:latin typeface="Times New Roman"/>
                <a:cs typeface="Times New Roman"/>
              </a:rPr>
              <a:t>сильні</a:t>
            </a:r>
            <a:r>
              <a:rPr sz="2800" spc="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сторони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</TotalTime>
  <Words>551</Words>
  <Application>Microsoft Office PowerPoint</Application>
  <PresentationFormat>Экран (4:3)</PresentationFormat>
  <Paragraphs>97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Century Gothic</vt:lpstr>
      <vt:lpstr>Georgia</vt:lpstr>
      <vt:lpstr>Times New Roman</vt:lpstr>
      <vt:lpstr>Wingdings</vt:lpstr>
      <vt:lpstr>Wingdings 3</vt:lpstr>
      <vt:lpstr>Ион</vt:lpstr>
      <vt:lpstr>Профілактика булінгу в учнівському середовищі</vt:lpstr>
      <vt:lpstr>Презентация PowerPoint</vt:lpstr>
      <vt:lpstr>Підґрунтям булінгу на основі нетерпимості  є упереджене ставлення до певної особи або групи  осіб через їх релігію, расу, походження, сексуальну  орієнтацію, фізичні чи психічні вади.</vt:lpstr>
      <vt:lpstr>Булінг сексуального  характеру виявляється в формах насильства</vt:lpstr>
      <vt:lpstr>Презентация PowerPoint</vt:lpstr>
      <vt:lpstr>Жертви булінгу</vt:lpstr>
      <vt:lpstr>Презентация PowerPoint</vt:lpstr>
      <vt:lpstr>Дитина не зустрінеться з булінгом, якщо:</vt:lpstr>
      <vt:lpstr>Дитині треба</vt:lpstr>
      <vt:lpstr>Поради батькам</vt:lpstr>
      <vt:lpstr>Що можуть зробити батьки  для підвищення авторитету  своєї дитини в класі: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Профілактика булінгу в учнівському середовищі</dc:title>
  <dc:creator>СЗШ</dc:creator>
  <cp:lastModifiedBy>Пользователь</cp:lastModifiedBy>
  <cp:revision>1</cp:revision>
  <dcterms:created xsi:type="dcterms:W3CDTF">2019-02-18T15:47:12Z</dcterms:created>
  <dcterms:modified xsi:type="dcterms:W3CDTF">2021-09-15T18:51:42Z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2017-01-24T00:00:00Z</vt:filetime>
  </property>
  <property fmtid="{D5CDD505-2E9C-101B-9397-08002B2CF9AE}" pid="3" name="Creator">
    <vt:lpwstr>Microsoft® Office PowerPoint® 2007 - Українська версія</vt:lpwstr>
  </property>
  <property fmtid="{D5CDD505-2E9C-101B-9397-08002B2CF9AE}" pid="4" name="LastSaved">
    <vt:filetime>2019-02-18T00:00:00Z</vt:filetime>
  </property>
</Properties>
</file>