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type="screen16x9" cy="6858000" cx="12192000"/>
  <p:notesSz cx="6858000" cy="9144000"/>
  <p:defaultTextStyle>
    <a:defPPr>
      <a:defRPr lang="ru-RU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tableStyles" Target="tableStyles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4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607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algn="l" indent="0" marL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 lang="en-US"/>
          </a:p>
        </p:txBody>
      </p:sp>
      <p:sp>
        <p:nvSpPr>
          <p:cNvPr id="10486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6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10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ah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b="0" cap="none" sz="4800"/>
            </a:lvl1pPr>
          </a:lstStyle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710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7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13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b="0" cap="none" sz="4800"/>
            </a:lvl1pPr>
          </a:lstStyle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67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indent="0" marL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74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7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67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77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7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  <p:sp>
        <p:nvSpPr>
          <p:cNvPr id="1048679" name="TextBox 13"/>
          <p:cNvSpPr txBox="1"/>
          <p:nvPr/>
        </p:nvSpPr>
        <p:spPr>
          <a:xfrm>
            <a:off x="2467652" y="648005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80" name="TextBox 14"/>
          <p:cNvSpPr txBox="1"/>
          <p:nvPr/>
        </p:nvSpPr>
        <p:spPr>
          <a:xfrm>
            <a:off x="11114852" y="2905306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b="0" sz="4800"/>
            </a:lvl1pPr>
          </a:lstStyle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70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anchor="t" bIns="45720" lIns="91440" rIns="91440" rtlCol="0" tIns="45720" vert="horz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indent="0" lvl="0" marL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487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7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07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0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b="0" cap="none" sz="4800"/>
            </a:lvl1pPr>
          </a:lstStyle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66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accent1"/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65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anchor="t" bIns="45720" lIns="91440" rIns="91440" rtlCol="0" tIns="45720" vert="horz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indent="0" lvl="0" marL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4866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66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68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6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  <p:sp>
        <p:nvSpPr>
          <p:cNvPr id="1048670" name="TextBox 16"/>
          <p:cNvSpPr txBox="1"/>
          <p:nvPr/>
        </p:nvSpPr>
        <p:spPr>
          <a:xfrm>
            <a:off x="2467652" y="648005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71" name="TextBox 17"/>
          <p:cNvSpPr txBox="1"/>
          <p:nvPr/>
        </p:nvSpPr>
        <p:spPr>
          <a:xfrm>
            <a:off x="11114852" y="2905306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b="0" sz="4800"/>
            </a:lvl1pPr>
          </a:lstStyle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7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accent1"/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2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anchor="t" bIns="45720" lIns="91440" rIns="91440" rtlCol="0" tIns="45720" vert="horz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indent="0" lvl="0" marL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487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7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27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6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t" vert="eaVert"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 lang="en-US"/>
          </a:p>
        </p:txBody>
      </p:sp>
      <p:sp>
        <p:nvSpPr>
          <p:cNvPr id="10486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6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9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anchor="ctr" vert="eaVert"/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73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 lang="en-US"/>
          </a:p>
        </p:txBody>
      </p:sp>
      <p:sp>
        <p:nvSpPr>
          <p:cNvPr id="10487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7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4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 lang="en-US"/>
          </a:p>
        </p:txBody>
      </p:sp>
      <p:sp>
        <p:nvSpPr>
          <p:cNvPr id="10486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6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2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b="0" cap="none" sz="4000"/>
            </a:lvl1pPr>
          </a:lstStyle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638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algn="l" indent="0" marL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6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4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5" name="Title 7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716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 lang="en-US"/>
          </a:p>
        </p:txBody>
      </p:sp>
      <p:sp>
        <p:nvSpPr>
          <p:cNvPr id="1048717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 lang="en-US"/>
          </a:p>
        </p:txBody>
      </p:sp>
      <p:sp>
        <p:nvSpPr>
          <p:cNvPr id="104871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7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2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Title 9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695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96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 lang="en-US"/>
          </a:p>
        </p:txBody>
      </p:sp>
      <p:sp>
        <p:nvSpPr>
          <p:cNvPr id="104869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98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 lang="en-US"/>
          </a:p>
        </p:txBody>
      </p:sp>
      <p:sp>
        <p:nvSpPr>
          <p:cNvPr id="104869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70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01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0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65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66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61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6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61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1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9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b="0" sz="2000"/>
            </a:lvl1pPr>
          </a:lstStyle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730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 lang="en-US"/>
          </a:p>
        </p:txBody>
      </p:sp>
      <p:sp>
        <p:nvSpPr>
          <p:cNvPr id="1048731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3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7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34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b="0" sz="2400"/>
            </a:lvl1pPr>
          </a:lstStyle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68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dirty="0" lang="en-US"/>
          </a:p>
        </p:txBody>
      </p:sp>
      <p:sp>
        <p:nvSpPr>
          <p:cNvPr id="1048683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6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86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8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048576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ah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7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ah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8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ah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9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ah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0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ah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1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ah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2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ah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3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ah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4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ah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5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ah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6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ah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7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ah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3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048588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ah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89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ah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0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ah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1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ah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2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ah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3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ah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4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ah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5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ah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6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ah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7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ah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8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ah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9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ah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048600" name="Rectangle 6"/>
          <p:cNvSpPr/>
          <p:nvPr/>
        </p:nvSpPr>
        <p:spPr>
          <a:xfrm>
            <a:off x="0" y="0"/>
            <a:ext cx="182880" cy="6858000"/>
          </a:xfrm>
          <a:prstGeom prst="rect"/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01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/>
        </p:spPr>
        <p:txBody>
          <a:bodyPr anchor="t" bIns="45720" lIns="91440" rIns="91440" rtlCol="0" tIns="45720" vert="horz">
            <a:normAutofit/>
          </a:bodyPr>
          <a:p>
            <a:r>
              <a:rPr lang="ru-RU" smtClean="0"/>
              <a:t>Образец заголовка</a:t>
            </a:r>
            <a:endParaRPr dirty="0" lang="en-US"/>
          </a:p>
        </p:txBody>
      </p:sp>
      <p:sp>
        <p:nvSpPr>
          <p:cNvPr id="1048602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 lang="en-US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0D6FD-3188-4CC4-8D95-A3FBC6B65FF3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7433F2F-C23F-4A2F-B5C2-AF6C5057318F}" type="slidenum">
              <a:rPr lang="ru-RU" smtClean="0"/>
              <a:t>‹#›</a:t>
            </a:fld>
            <a:endParaRPr lang="ru-RU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eaLnBrk="1" hangingPunct="1" latinLnBrk="0" rtl="0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Заголовок 1"/>
          <p:cNvSpPr>
            <a:spLocks noGrp="1"/>
          </p:cNvSpPr>
          <p:nvPr>
            <p:ph type="ctrTitle"/>
          </p:nvPr>
        </p:nvSpPr>
        <p:spPr>
          <a:xfrm>
            <a:off x="1970469" y="1300766"/>
            <a:ext cx="9534144" cy="2331075"/>
          </a:xfrm>
        </p:spPr>
        <p:txBody>
          <a:bodyPr>
            <a:normAutofit/>
          </a:bodyPr>
          <a:p>
            <a:pPr algn="ctr"/>
            <a:r>
              <a:rPr b="1" dirty="0" sz="6000" lang="uk-UA" smtClean="0">
                <a:solidFill>
                  <a:schemeClr val="accent1"/>
                </a:solidFill>
              </a:rPr>
              <a:t>Міжнародні відносини </a:t>
            </a:r>
            <a:r>
              <a:rPr b="1" dirty="0" sz="2400" lang="uk-UA" smtClean="0">
                <a:solidFill>
                  <a:schemeClr val="accent1"/>
                </a:solidFill>
              </a:rPr>
              <a:t/>
            </a:r>
            <a:br>
              <a:rPr b="1" dirty="0" sz="2400" lang="uk-UA" smtClean="0">
                <a:solidFill>
                  <a:schemeClr val="accent1"/>
                </a:solidFill>
              </a:rPr>
            </a:br>
            <a:r>
              <a:rPr b="1" dirty="0" sz="3600" lang="uk-UA" smtClean="0">
                <a:solidFill>
                  <a:schemeClr val="accent1"/>
                </a:solidFill>
              </a:rPr>
              <a:t>(друга половина ХІХ – початок ХХ ст.)</a:t>
            </a:r>
            <a:endParaRPr b="1" dirty="0" sz="3600" lang="ru-RU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556972"/>
          </a:xfrm>
        </p:spPr>
        <p:txBody>
          <a:bodyPr>
            <a:normAutofit fontScale="90000"/>
          </a:bodyPr>
          <a:p>
            <a:pPr algn="ctr"/>
            <a:r>
              <a:rPr b="1" dirty="0" sz="4000" lang="uk-UA" smtClean="0">
                <a:solidFill>
                  <a:schemeClr val="accent1"/>
                </a:solidFill>
              </a:rPr>
              <a:t>Експансія Японії</a:t>
            </a:r>
            <a:br>
              <a:rPr b="1" dirty="0" sz="4000" lang="uk-UA" smtClean="0">
                <a:solidFill>
                  <a:schemeClr val="accent1"/>
                </a:solidFill>
              </a:rPr>
            </a:br>
            <a:r>
              <a:rPr b="1" dirty="0" sz="4000" lang="uk-UA" smtClean="0">
                <a:solidFill>
                  <a:schemeClr val="accent1"/>
                </a:solidFill>
              </a:rPr>
              <a:t/>
            </a:r>
            <a:br>
              <a:rPr b="1" dirty="0" sz="4000" lang="uk-UA" smtClean="0">
                <a:solidFill>
                  <a:schemeClr val="accent1"/>
                </a:solidFill>
              </a:rPr>
            </a:br>
            <a:r>
              <a:rPr dirty="0" sz="3100" lang="uk-UA" smtClean="0">
                <a:solidFill>
                  <a:schemeClr val="accent1"/>
                </a:solidFill>
              </a:rPr>
              <a:t>Експансія - </a:t>
            </a:r>
            <a:r>
              <a:rPr dirty="0" sz="3100" lang="ru-RU" err="1" smtClean="0"/>
              <a:t>прагнення</a:t>
            </a:r>
            <a:r>
              <a:rPr dirty="0" sz="3100" lang="ru-RU" smtClean="0"/>
              <a:t> </a:t>
            </a:r>
            <a:r>
              <a:rPr dirty="0" sz="3100" lang="ru-RU" err="1"/>
              <a:t>держави</a:t>
            </a:r>
            <a:r>
              <a:rPr dirty="0" sz="3100" lang="ru-RU"/>
              <a:t> до </a:t>
            </a:r>
            <a:r>
              <a:rPr dirty="0" sz="3100" lang="ru-RU" err="1"/>
              <a:t>захоплення</a:t>
            </a:r>
            <a:r>
              <a:rPr dirty="0" sz="3100" lang="ru-RU"/>
              <a:t> </a:t>
            </a:r>
            <a:r>
              <a:rPr dirty="0" sz="3100" lang="ru-RU" err="1"/>
              <a:t>нових</a:t>
            </a:r>
            <a:r>
              <a:rPr dirty="0" sz="3100" lang="ru-RU"/>
              <a:t> </a:t>
            </a:r>
            <a:r>
              <a:rPr dirty="0" sz="3100" lang="ru-RU" err="1"/>
              <a:t>територій</a:t>
            </a:r>
            <a:r>
              <a:rPr dirty="0" sz="3100" lang="ru-RU"/>
              <a:t>, </a:t>
            </a:r>
            <a:r>
              <a:rPr dirty="0" sz="3100" lang="ru-RU" err="1"/>
              <a:t>колоній</a:t>
            </a:r>
            <a:r>
              <a:rPr dirty="0" sz="3100" lang="ru-RU"/>
              <a:t>, </a:t>
            </a:r>
            <a:r>
              <a:rPr dirty="0" sz="3100" lang="ru-RU" err="1"/>
              <a:t>ринків</a:t>
            </a:r>
            <a:r>
              <a:rPr dirty="0" sz="3100" lang="ru-RU"/>
              <a:t> </a:t>
            </a:r>
            <a:r>
              <a:rPr dirty="0" sz="3100" lang="ru-RU" err="1"/>
              <a:t>збуту</a:t>
            </a:r>
            <a:r>
              <a:rPr dirty="0" sz="3100" lang="ru-RU"/>
              <a:t> в </a:t>
            </a:r>
            <a:r>
              <a:rPr dirty="0" sz="3100" lang="ru-RU" err="1"/>
              <a:t>інших</a:t>
            </a:r>
            <a:r>
              <a:rPr dirty="0" sz="3100" lang="ru-RU"/>
              <a:t> </a:t>
            </a:r>
            <a:r>
              <a:rPr dirty="0" sz="3100" lang="ru-RU" err="1"/>
              <a:t>країнах</a:t>
            </a:r>
            <a:r>
              <a:rPr dirty="0" sz="3100" lang="ru-RU"/>
              <a:t>.</a:t>
            </a:r>
            <a:endParaRPr b="1" dirty="0" sz="3100" lang="ru-RU">
              <a:solidFill>
                <a:schemeClr val="accent1"/>
              </a:solidFill>
            </a:endParaRPr>
          </a:p>
        </p:txBody>
      </p:sp>
      <p:sp>
        <p:nvSpPr>
          <p:cNvPr id="1048648" name="Объект 2"/>
          <p:cNvSpPr>
            <a:spLocks noGrp="1"/>
          </p:cNvSpPr>
          <p:nvPr>
            <p:ph idx="1"/>
          </p:nvPr>
        </p:nvSpPr>
        <p:spPr>
          <a:xfrm>
            <a:off x="2589212" y="3799268"/>
            <a:ext cx="8915400" cy="2111954"/>
          </a:xfrm>
        </p:spPr>
        <p:txBody>
          <a:bodyPr>
            <a:normAutofit/>
          </a:bodyPr>
          <a:p>
            <a:r>
              <a:rPr dirty="0" sz="3200" lang="uk-UA" smtClean="0"/>
              <a:t>18940-1895 роки – </a:t>
            </a:r>
            <a:r>
              <a:rPr dirty="0" sz="3200" lang="uk-UA" err="1" smtClean="0"/>
              <a:t>японо</a:t>
            </a:r>
            <a:r>
              <a:rPr dirty="0" sz="3200" lang="uk-UA" smtClean="0"/>
              <a:t>-китайська війна</a:t>
            </a:r>
          </a:p>
          <a:p>
            <a:r>
              <a:rPr dirty="0" sz="3200" lang="uk-UA" smtClean="0"/>
              <a:t>1910 рік – Японія захопила Корею</a:t>
            </a:r>
            <a:endParaRPr dirty="0" sz="3200" lang="ru-RU"/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pPr algn="ctr"/>
            <a:r>
              <a:rPr b="1" dirty="0" sz="4000" lang="uk-UA" smtClean="0">
                <a:solidFill>
                  <a:schemeClr val="accent1"/>
                </a:solidFill>
              </a:rPr>
              <a:t>Міжнародні конфлікти </a:t>
            </a:r>
            <a:br>
              <a:rPr b="1" dirty="0" sz="4000" lang="uk-UA" smtClean="0">
                <a:solidFill>
                  <a:schemeClr val="accent1"/>
                </a:solidFill>
              </a:rPr>
            </a:br>
            <a:r>
              <a:rPr b="1" dirty="0" sz="4000" lang="uk-UA" smtClean="0">
                <a:solidFill>
                  <a:schemeClr val="accent1"/>
                </a:solidFill>
              </a:rPr>
              <a:t>на початку ХХ століття</a:t>
            </a:r>
            <a:endParaRPr b="1" dirty="0" sz="4000" lang="ru-RU">
              <a:solidFill>
                <a:schemeClr val="accent1"/>
              </a:solidFill>
            </a:endParaRPr>
          </a:p>
        </p:txBody>
      </p:sp>
      <p:sp>
        <p:nvSpPr>
          <p:cNvPr id="1048650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442952"/>
          </a:xfrm>
        </p:spPr>
        <p:txBody>
          <a:bodyPr>
            <a:noAutofit/>
          </a:bodyPr>
          <a:p>
            <a:r>
              <a:rPr dirty="0" sz="3600" lang="uk-UA"/>
              <a:t>1899-1902 роки – Англо-бурська війна</a:t>
            </a:r>
          </a:p>
          <a:p>
            <a:r>
              <a:rPr dirty="0" sz="3600" lang="uk-UA"/>
              <a:t>1905 рік – Марокканська криза</a:t>
            </a:r>
          </a:p>
          <a:p>
            <a:r>
              <a:rPr dirty="0" sz="3600" lang="uk-UA"/>
              <a:t>1908 рік – Боснійська криза</a:t>
            </a:r>
            <a:endParaRPr dirty="0" sz="3600" lang="ru-RU"/>
          </a:p>
          <a:p>
            <a:endParaRPr dirty="0" sz="3600" lang="uk-UA" smtClean="0"/>
          </a:p>
          <a:p>
            <a:endParaRPr dirty="0" sz="3600" lang="uk-UA" smtClean="0"/>
          </a:p>
          <a:p>
            <a:pPr indent="0" marL="0">
              <a:buNone/>
            </a:pPr>
            <a:endParaRPr dirty="0" sz="3600" lang="ru-RU"/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b="1" dirty="0" sz="4400" lang="uk-UA" smtClean="0">
                <a:solidFill>
                  <a:schemeClr val="accent1"/>
                </a:solidFill>
              </a:rPr>
              <a:t>Балканські війни</a:t>
            </a:r>
            <a:endParaRPr b="1" dirty="0" sz="4400" lang="ru-RU">
              <a:solidFill>
                <a:schemeClr val="accent1"/>
              </a:solidFill>
            </a:endParaRPr>
          </a:p>
        </p:txBody>
      </p:sp>
      <p:sp>
        <p:nvSpPr>
          <p:cNvPr id="1048652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200" lang="uk-UA" smtClean="0"/>
              <a:t>1912 рік – створення Балканського союзу у складі Болгарії, Сербії, Греції, Чорногорії проти Туреччини з метою вигнання османів з території Балкан</a:t>
            </a:r>
          </a:p>
          <a:p>
            <a:r>
              <a:rPr dirty="0" sz="3200" lang="uk-UA" smtClean="0"/>
              <a:t>1913 рік – у Бухаресті підписаний мирний договір</a:t>
            </a:r>
            <a:endParaRPr dirty="0" sz="3200" lang="ru-RU"/>
          </a:p>
        </p:txBody>
      </p: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b="1" dirty="0" lang="uk-UA" smtClean="0">
                <a:solidFill>
                  <a:schemeClr val="accent1"/>
                </a:solidFill>
              </a:rPr>
              <a:t>Місце України у геополітичних стратегіях провідних держав</a:t>
            </a:r>
            <a:endParaRPr b="1" dirty="0" lang="ru-RU">
              <a:solidFill>
                <a:schemeClr val="accent1"/>
              </a:solidFill>
            </a:endParaRPr>
          </a:p>
        </p:txBody>
      </p:sp>
      <p:sp>
        <p:nvSpPr>
          <p:cNvPr id="1048654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dirty="0" sz="2800" lang="uk-UA" smtClean="0"/>
              <a:t>Україна поділена між двома ворогуючими  імперіями (Російською та Австро-Угорською)</a:t>
            </a:r>
          </a:p>
          <a:p>
            <a:r>
              <a:rPr dirty="0" sz="2800" lang="uk-UA" smtClean="0"/>
              <a:t>Австро-Угорщина сподівається приєднати частину Правобережної України</a:t>
            </a:r>
          </a:p>
          <a:p>
            <a:r>
              <a:rPr dirty="0" sz="2800" lang="uk-UA" smtClean="0"/>
              <a:t>Росія прагне приєднати Буковину і Галичину</a:t>
            </a:r>
          </a:p>
          <a:p>
            <a:r>
              <a:rPr dirty="0" sz="2800" lang="uk-UA" smtClean="0"/>
              <a:t>Німеччина прагне окупувати Україну та перетворити її на колонію</a:t>
            </a:r>
          </a:p>
          <a:p>
            <a:r>
              <a:rPr dirty="0" sz="2800" lang="uk-UA" smtClean="0"/>
              <a:t>Англія та Франція намагаються зайняти провідні позиції на півдні України та в Криму</a:t>
            </a:r>
            <a:endParaRPr dirty="0" sz="2800" lang="ru-RU"/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pPr algn="ctr"/>
            <a:r>
              <a:rPr dirty="0" sz="6000" lang="uk-UA" smtClean="0">
                <a:solidFill>
                  <a:schemeClr val="accent1"/>
                </a:solidFill>
              </a:rPr>
              <a:t>Запитання і завдання до теми</a:t>
            </a:r>
            <a:endParaRPr dirty="0" sz="6000" lang="ru-RU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Рисунок 1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429000" y="95250"/>
            <a:ext cx="5334000" cy="6667500"/>
          </a:xfrm>
          <a:prstGeom prst="rect"/>
        </p:spPr>
      </p:pic>
      <p:sp>
        <p:nvSpPr>
          <p:cNvPr id="1048656" name="TextBox 2"/>
          <p:cNvSpPr txBox="1"/>
          <p:nvPr/>
        </p:nvSpPr>
        <p:spPr>
          <a:xfrm>
            <a:off x="8603087" y="1120462"/>
            <a:ext cx="2794715" cy="2491741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uk-UA" smtClean="0"/>
              <a:t>Карикатура к ХІХ ст. </a:t>
            </a:r>
          </a:p>
          <a:p>
            <a:endParaRPr dirty="0" lang="uk-UA"/>
          </a:p>
          <a:p>
            <a:r>
              <a:rPr dirty="0" lang="uk-UA" smtClean="0"/>
              <a:t>Запитання:</a:t>
            </a:r>
          </a:p>
          <a:p>
            <a:r>
              <a:rPr dirty="0" lang="uk-UA" smtClean="0"/>
              <a:t> Які історичні особи зображені на малюнку?</a:t>
            </a:r>
          </a:p>
          <a:p>
            <a:r>
              <a:rPr dirty="0" lang="uk-UA" smtClean="0"/>
              <a:t>У зв</a:t>
            </a:r>
            <a:r>
              <a:rPr dirty="0" lang="en-US" smtClean="0"/>
              <a:t>’</a:t>
            </a:r>
            <a:r>
              <a:rPr dirty="0" lang="uk-UA" err="1" smtClean="0"/>
              <a:t>язку</a:t>
            </a:r>
            <a:r>
              <a:rPr dirty="0" lang="uk-UA" smtClean="0"/>
              <a:t> із якою подією  намальована карикатура?</a:t>
            </a:r>
          </a:p>
          <a:p>
            <a:endParaRPr dirty="0" lang="ru-RU"/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Рисунок 1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2280634" y="1171976"/>
            <a:ext cx="4467896" cy="4796821"/>
          </a:xfrm>
          <a:prstGeom prst="rect"/>
        </p:spPr>
      </p:pic>
      <p:sp>
        <p:nvSpPr>
          <p:cNvPr id="1048657" name="TextBox 2"/>
          <p:cNvSpPr txBox="1"/>
          <p:nvPr/>
        </p:nvSpPr>
        <p:spPr>
          <a:xfrm>
            <a:off x="7392472" y="1519707"/>
            <a:ext cx="3387145" cy="1958341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uk-UA" smtClean="0"/>
              <a:t>Карикатура к ХІХ століття</a:t>
            </a:r>
          </a:p>
          <a:p>
            <a:r>
              <a:rPr dirty="0" lang="uk-UA" smtClean="0"/>
              <a:t>«Україна в системі міжнародних відносин»</a:t>
            </a:r>
          </a:p>
          <a:p>
            <a:r>
              <a:rPr dirty="0" lang="uk-UA" smtClean="0"/>
              <a:t>Запитання:</a:t>
            </a:r>
          </a:p>
          <a:p>
            <a:r>
              <a:rPr dirty="0" lang="uk-UA" smtClean="0"/>
              <a:t>На вашу думку, що хотів сказати автор карикатури?</a:t>
            </a:r>
          </a:p>
          <a:p>
            <a:endParaRPr dirty="0" lang="ru-RU"/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Рисунок 1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25003" y="0"/>
            <a:ext cx="11578107" cy="6858000"/>
          </a:xfrm>
          <a:prstGeom prst="rect"/>
        </p:spPr>
      </p:pic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Рисунок 1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622739" y="90152"/>
            <a:ext cx="10161430" cy="6767848"/>
          </a:xfrm>
          <a:prstGeom prst="rect"/>
        </p:spPr>
      </p:pic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63022"/>
          </a:xfrm>
        </p:spPr>
        <p:txBody>
          <a:bodyPr>
            <a:normAutofit fontScale="90000"/>
          </a:bodyPr>
          <a:p>
            <a:pPr algn="ctr"/>
            <a:r>
              <a:rPr b="1" dirty="0" sz="4900" lang="uk-UA" smtClean="0">
                <a:solidFill>
                  <a:schemeClr val="accent1"/>
                </a:solidFill>
              </a:rPr>
              <a:t>Утворення блоків держав</a:t>
            </a:r>
            <a:r>
              <a:rPr b="1" dirty="0" lang="uk-UA" smtClean="0">
                <a:solidFill>
                  <a:schemeClr val="accent1"/>
                </a:solidFill>
              </a:rPr>
              <a:t/>
            </a:r>
            <a:br>
              <a:rPr b="1" dirty="0" lang="uk-UA" smtClean="0">
                <a:solidFill>
                  <a:schemeClr val="accent1"/>
                </a:solidFill>
              </a:rPr>
            </a:br>
            <a:r>
              <a:rPr dirty="0" lang="uk-UA">
                <a:solidFill>
                  <a:schemeClr val="accent2"/>
                </a:solidFill>
              </a:rPr>
              <a:t>Причини утворення:</a:t>
            </a:r>
            <a:br>
              <a:rPr dirty="0" lang="uk-UA">
                <a:solidFill>
                  <a:schemeClr val="accent2"/>
                </a:solidFill>
              </a:rPr>
            </a:br>
            <a:r>
              <a:rPr b="1" dirty="0" lang="uk-UA" smtClean="0">
                <a:solidFill>
                  <a:schemeClr val="accent1"/>
                </a:solidFill>
              </a:rPr>
              <a:t/>
            </a:r>
            <a:br>
              <a:rPr b="1" dirty="0" lang="uk-UA" smtClean="0">
                <a:solidFill>
                  <a:schemeClr val="accent1"/>
                </a:solidFill>
              </a:rPr>
            </a:br>
            <a:endParaRPr b="1" dirty="0" lang="ru-RU">
              <a:solidFill>
                <a:schemeClr val="accent1"/>
              </a:solidFill>
            </a:endParaRPr>
          </a:p>
        </p:txBody>
      </p:sp>
      <p:sp>
        <p:nvSpPr>
          <p:cNvPr id="1048625" name="Объект 2"/>
          <p:cNvSpPr>
            <a:spLocks noGrp="1"/>
          </p:cNvSpPr>
          <p:nvPr>
            <p:ph idx="1"/>
          </p:nvPr>
        </p:nvSpPr>
        <p:spPr>
          <a:xfrm>
            <a:off x="2589212" y="2137892"/>
            <a:ext cx="8915400" cy="3773329"/>
          </a:xfrm>
        </p:spPr>
        <p:txBody>
          <a:bodyPr>
            <a:normAutofit/>
          </a:bodyPr>
          <a:p>
            <a:r>
              <a:rPr dirty="0" sz="3200" lang="uk-UA" smtClean="0"/>
              <a:t>Протиріччя між Францією і Німеччиною (Франкфуртський мир 1871 р.)  </a:t>
            </a:r>
          </a:p>
          <a:p>
            <a:r>
              <a:rPr dirty="0" sz="3200" lang="uk-UA" smtClean="0"/>
              <a:t> Погіршення взаємовідносин між Росією та Німеччиною (митна війна)</a:t>
            </a:r>
          </a:p>
          <a:p>
            <a:r>
              <a:rPr dirty="0" sz="3200" lang="uk-UA" smtClean="0"/>
              <a:t>Італо-французьке колоніальне суперництво</a:t>
            </a:r>
            <a:endParaRPr dirty="0" sz="3200" lang="ru-RU"/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pPr algn="ctr"/>
            <a:r>
              <a:rPr b="1" dirty="0" sz="4000" lang="uk-UA" smtClean="0">
                <a:solidFill>
                  <a:schemeClr val="accent1"/>
                </a:solidFill>
              </a:rPr>
              <a:t>Етапи утворення Троїстого союзу</a:t>
            </a:r>
            <a:endParaRPr b="1" dirty="0" sz="4000" lang="ru-RU">
              <a:solidFill>
                <a:schemeClr val="accent1"/>
              </a:solidFill>
            </a:endParaRPr>
          </a:p>
        </p:txBody>
      </p:sp>
      <p:sp>
        <p:nvSpPr>
          <p:cNvPr id="1048627" name="Объект 2"/>
          <p:cNvSpPr>
            <a:spLocks noGrp="1"/>
          </p:cNvSpPr>
          <p:nvPr>
            <p:ph idx="1"/>
          </p:nvPr>
        </p:nvSpPr>
        <p:spPr>
          <a:xfrm>
            <a:off x="2589212" y="1674254"/>
            <a:ext cx="8915400" cy="4236968"/>
          </a:xfrm>
        </p:spPr>
        <p:txBody>
          <a:bodyPr>
            <a:normAutofit/>
          </a:bodyPr>
          <a:p>
            <a:r>
              <a:rPr dirty="0" sz="2400" lang="uk-UA" smtClean="0"/>
              <a:t>1873 рік – утворення Союзу трьох імператорів – Німеччини, Австро-Угорщини, Росії; (1881 рік угода поновлена, але через суперечки між Росією та Німеччиною виявилась нежиттєздатною)</a:t>
            </a:r>
          </a:p>
          <a:p>
            <a:r>
              <a:rPr dirty="0" sz="2400" lang="uk-UA" smtClean="0"/>
              <a:t>1879 рік – секретний союзний договір між Австро-Угорщиною та Німеччиною (взаємодопомога у випадку нападу Росії)</a:t>
            </a:r>
          </a:p>
          <a:p>
            <a:r>
              <a:rPr dirty="0" sz="2400" lang="uk-UA" smtClean="0"/>
              <a:t>1882 рік – секретний союзний договір між Німеччиною, Австро-Угорщиною, Італією (взаємодопомога у війні проти Франції)</a:t>
            </a:r>
          </a:p>
          <a:p>
            <a:endParaRPr dirty="0" lang="ru-RU"/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Овал 1"/>
          <p:cNvSpPr/>
          <p:nvPr/>
        </p:nvSpPr>
        <p:spPr>
          <a:xfrm>
            <a:off x="4520485" y="682579"/>
            <a:ext cx="4108360" cy="3992451"/>
          </a:xfrm>
          <a:prstGeom prst="ellipse"/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ru-RU"/>
          </a:p>
        </p:txBody>
      </p:sp>
      <p:sp>
        <p:nvSpPr>
          <p:cNvPr id="1048629" name="Овал 2"/>
          <p:cNvSpPr/>
          <p:nvPr/>
        </p:nvSpPr>
        <p:spPr>
          <a:xfrm>
            <a:off x="5666704" y="1970468"/>
            <a:ext cx="4275787" cy="3876539"/>
          </a:xfrm>
          <a:prstGeom prst="ellipse"/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ru-RU"/>
          </a:p>
        </p:txBody>
      </p:sp>
      <p:sp>
        <p:nvSpPr>
          <p:cNvPr id="1048630" name="Овал 3"/>
          <p:cNvSpPr/>
          <p:nvPr/>
        </p:nvSpPr>
        <p:spPr>
          <a:xfrm>
            <a:off x="3425780" y="1970469"/>
            <a:ext cx="4250028" cy="3876540"/>
          </a:xfrm>
          <a:prstGeom prst="ellipse"/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ru-RU"/>
          </a:p>
        </p:txBody>
      </p:sp>
      <p:sp>
        <p:nvSpPr>
          <p:cNvPr id="1048631" name="TextBox 5"/>
          <p:cNvSpPr txBox="1"/>
          <p:nvPr/>
        </p:nvSpPr>
        <p:spPr>
          <a:xfrm>
            <a:off x="4868213" y="1468192"/>
            <a:ext cx="3232597" cy="646331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b="1" dirty="0" sz="3600" lang="uk-UA" smtClean="0">
                <a:solidFill>
                  <a:schemeClr val="accent2">
                    <a:lumMod val="75000"/>
                  </a:schemeClr>
                </a:solidFill>
              </a:rPr>
              <a:t>Німеччина</a:t>
            </a:r>
            <a:endParaRPr b="1" dirty="0" sz="3600" lang="ru-R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48632" name="TextBox 6"/>
          <p:cNvSpPr txBox="1"/>
          <p:nvPr/>
        </p:nvSpPr>
        <p:spPr>
          <a:xfrm rot="19397871">
            <a:off x="7675808" y="4507606"/>
            <a:ext cx="1790164" cy="707886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b="1" dirty="0" sz="4000" lang="uk-UA" smtClean="0">
                <a:solidFill>
                  <a:schemeClr val="accent2">
                    <a:lumMod val="75000"/>
                  </a:schemeClr>
                </a:solidFill>
              </a:rPr>
              <a:t>Італія</a:t>
            </a:r>
            <a:endParaRPr b="1" dirty="0" sz="4000" lang="ru-R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48633" name="TextBox 7"/>
          <p:cNvSpPr txBox="1"/>
          <p:nvPr/>
        </p:nvSpPr>
        <p:spPr>
          <a:xfrm rot="2001597">
            <a:off x="3526229" y="4278594"/>
            <a:ext cx="2580361" cy="1077218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3200" lang="uk-UA" smtClean="0">
                <a:solidFill>
                  <a:schemeClr val="accent2">
                    <a:lumMod val="75000"/>
                  </a:schemeClr>
                </a:solidFill>
              </a:rPr>
              <a:t>Австро-Угорщина</a:t>
            </a:r>
            <a:endParaRPr b="1" dirty="0" sz="3200" lang="ru-R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48634" name="TextBox 8"/>
          <p:cNvSpPr txBox="1"/>
          <p:nvPr/>
        </p:nvSpPr>
        <p:spPr>
          <a:xfrm>
            <a:off x="5512158" y="3090930"/>
            <a:ext cx="2356833" cy="984885"/>
          </a:xfrm>
          <a:prstGeom prst="rect"/>
          <a:noFill/>
        </p:spPr>
        <p:txBody>
          <a:bodyPr rtlCol="0" wrap="square">
            <a:spAutoFit/>
          </a:bodyPr>
          <a:p>
            <a:endParaRPr dirty="0" lang="uk-UA" smtClean="0"/>
          </a:p>
          <a:p>
            <a:pPr algn="ctr"/>
            <a:r>
              <a:rPr b="1" dirty="0" sz="2000" lang="uk-UA" smtClean="0">
                <a:solidFill>
                  <a:srgbClr val="002060"/>
                </a:solidFill>
              </a:rPr>
              <a:t>1882 рік Троїстий союз</a:t>
            </a:r>
            <a:endParaRPr b="1" dirty="0" sz="2000" lang="ru-RU">
              <a:solidFill>
                <a:srgbClr val="002060"/>
              </a:solidFill>
            </a:endParaRP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b="1" dirty="0" sz="4400" lang="uk-UA" smtClean="0">
                <a:solidFill>
                  <a:schemeClr val="accent1"/>
                </a:solidFill>
              </a:rPr>
              <a:t>Створення Антанти </a:t>
            </a:r>
            <a:br>
              <a:rPr b="1" dirty="0" sz="4400" lang="uk-UA" smtClean="0">
                <a:solidFill>
                  <a:schemeClr val="accent1"/>
                </a:solidFill>
              </a:rPr>
            </a:br>
            <a:r>
              <a:rPr b="1" dirty="0" sz="2800" lang="uk-UA" smtClean="0">
                <a:solidFill>
                  <a:schemeClr val="accent1"/>
                </a:solidFill>
              </a:rPr>
              <a:t>Етапи утворення</a:t>
            </a:r>
            <a:endParaRPr b="1" dirty="0" sz="4400" lang="ru-RU">
              <a:solidFill>
                <a:schemeClr val="accent1"/>
              </a:solidFill>
            </a:endParaRPr>
          </a:p>
        </p:txBody>
      </p:sp>
      <p:sp>
        <p:nvSpPr>
          <p:cNvPr id="1048636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>
            <a:noAutofit/>
          </a:bodyPr>
          <a:p>
            <a:r>
              <a:rPr dirty="0" sz="2800" lang="uk-UA" smtClean="0"/>
              <a:t>1892 рік – підписання франко-російської військової конвенції</a:t>
            </a:r>
          </a:p>
          <a:p>
            <a:r>
              <a:rPr dirty="0" sz="2800" lang="uk-UA" smtClean="0"/>
              <a:t>27 грудня 1893 рік – остаточно затверджено франко-російську конвенцію</a:t>
            </a:r>
          </a:p>
          <a:p>
            <a:r>
              <a:rPr dirty="0" sz="2800" lang="uk-UA" smtClean="0"/>
              <a:t>8 квітня 1904 рік – утворена англо-французька таємна угода</a:t>
            </a:r>
          </a:p>
          <a:p>
            <a:r>
              <a:rPr dirty="0" sz="2800" lang="uk-UA" smtClean="0"/>
              <a:t>1907 рік -  підписана англо-російська угода</a:t>
            </a:r>
            <a:endParaRPr dirty="0" sz="2800" lang="ru-RU"/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Заголовок 1"/>
          <p:cNvSpPr>
            <a:spLocks noGrp="1"/>
          </p:cNvSpPr>
          <p:nvPr>
            <p:ph type="title"/>
          </p:nvPr>
        </p:nvSpPr>
        <p:spPr>
          <a:xfrm>
            <a:off x="785612" y="824248"/>
            <a:ext cx="10719000" cy="2176529"/>
          </a:xfrm>
        </p:spPr>
        <p:txBody>
          <a:bodyPr>
            <a:normAutofit/>
          </a:bodyPr>
          <a:p>
            <a:r>
              <a:rPr b="1" dirty="0" sz="5300" lang="uk-UA" smtClean="0">
                <a:solidFill>
                  <a:schemeClr val="accent1"/>
                </a:solidFill>
              </a:rPr>
              <a:t>Із виникненням ворогуючих коаліцій виникає </a:t>
            </a:r>
            <a:r>
              <a:rPr dirty="0" lang="uk-UA" smtClean="0">
                <a:solidFill>
                  <a:schemeClr val="accent4">
                    <a:lumMod val="75000"/>
                  </a:schemeClr>
                </a:solidFill>
              </a:rPr>
              <a:t>«гонка озброєнь»</a:t>
            </a:r>
            <a:endParaRPr dirty="0" lang="ru-RU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48644" name="Текст 2"/>
          <p:cNvSpPr>
            <a:spLocks noGrp="1"/>
          </p:cNvSpPr>
          <p:nvPr>
            <p:ph type="body" idx="1"/>
          </p:nvPr>
        </p:nvSpPr>
        <p:spPr>
          <a:xfrm>
            <a:off x="1712890" y="3530129"/>
            <a:ext cx="9791721" cy="860400"/>
          </a:xfrm>
        </p:spPr>
        <p:txBody>
          <a:bodyPr>
            <a:noAutofit/>
          </a:bodyPr>
          <a:p>
            <a:r>
              <a:rPr b="1" dirty="0" sz="3600" lang="uk-UA" smtClean="0">
                <a:solidFill>
                  <a:schemeClr val="accent5">
                    <a:lumMod val="75000"/>
                  </a:schemeClr>
                </a:solidFill>
              </a:rPr>
              <a:t>Гонка озброєнь – стрімке нарощування військового потенціалу на випадок війни</a:t>
            </a:r>
            <a:endParaRPr b="1" dirty="0" sz="3600" lang="ru-RU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rmAutofit fontScale="90000"/>
          </a:bodyPr>
          <a:p>
            <a:pPr algn="ctr"/>
            <a:r>
              <a:rPr b="1" dirty="0" sz="4800" lang="uk-UA" smtClean="0">
                <a:solidFill>
                  <a:schemeClr val="accent1"/>
                </a:solidFill>
              </a:rPr>
              <a:t>Панамериканізм</a:t>
            </a:r>
            <a:br>
              <a:rPr b="1" dirty="0" sz="4800" lang="uk-UA" smtClean="0">
                <a:solidFill>
                  <a:schemeClr val="accent1"/>
                </a:solidFill>
              </a:rPr>
            </a:br>
            <a:r>
              <a:rPr b="1" dirty="0" sz="2200" lang="uk-UA" err="1" smtClean="0">
                <a:solidFill>
                  <a:srgbClr val="002060"/>
                </a:solidFill>
              </a:rPr>
              <a:t>Панамериканізм</a:t>
            </a:r>
            <a:r>
              <a:rPr b="1" dirty="0" sz="2200" lang="uk-UA" smtClean="0">
                <a:solidFill>
                  <a:srgbClr val="002060"/>
                </a:solidFill>
              </a:rPr>
              <a:t> </a:t>
            </a:r>
            <a:r>
              <a:rPr dirty="0" sz="2200" lang="uk-UA" smtClean="0"/>
              <a:t>- </a:t>
            </a:r>
            <a:r>
              <a:rPr dirty="0" sz="2200" lang="uk-UA" smtClean="0">
                <a:solidFill>
                  <a:schemeClr val="tx2">
                    <a:lumMod val="75000"/>
                  </a:schemeClr>
                </a:solidFill>
              </a:rPr>
              <a:t>прагнення </a:t>
            </a:r>
            <a:r>
              <a:rPr dirty="0" sz="2200" lang="uk-UA">
                <a:solidFill>
                  <a:schemeClr val="tx2">
                    <a:lumMod val="75000"/>
                  </a:schemeClr>
                </a:solidFill>
              </a:rPr>
              <a:t>США самостійно вирішувати справи в латиноамериканських державах</a:t>
            </a:r>
            <a:r>
              <a:rPr dirty="0" sz="4800" lang="ru-RU"/>
              <a:t/>
            </a:r>
            <a:br>
              <a:rPr dirty="0" sz="4800" lang="ru-RU"/>
            </a:br>
            <a:endParaRPr b="1" dirty="0" sz="4800" lang="ru-RU">
              <a:solidFill>
                <a:schemeClr val="accent1"/>
              </a:solidFill>
            </a:endParaRPr>
          </a:p>
        </p:txBody>
      </p:sp>
      <p:sp>
        <p:nvSpPr>
          <p:cNvPr id="1048646" name="Объект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sz="2800" lang="uk-UA" smtClean="0"/>
              <a:t>1898 рік – іспано-американська війна</a:t>
            </a:r>
          </a:p>
          <a:p>
            <a:r>
              <a:rPr dirty="0" sz="2800" lang="uk-UA" smtClean="0"/>
              <a:t>1903 рік – уряд США примушує Колумбію відмовитись </a:t>
            </a:r>
            <a:r>
              <a:rPr dirty="0" sz="2800" lang="uk-UA" err="1" smtClean="0"/>
              <a:t>ві</a:t>
            </a:r>
            <a:r>
              <a:rPr dirty="0" sz="2800" lang="uk-UA" smtClean="0"/>
              <a:t> частини території, де утворено державу Панаму</a:t>
            </a:r>
          </a:p>
          <a:p>
            <a:r>
              <a:rPr dirty="0" sz="2800" lang="uk-UA" smtClean="0"/>
              <a:t>«Дипломатія долара» - США надають  фінансово-економічну допомогу латиноамериканським державам, чим ставлять їх у повну політичну залежність </a:t>
            </a:r>
          </a:p>
          <a:p>
            <a:endParaRPr dirty="0" lang="ru-RU"/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lastClr="000000" val="windowText"/>
      </a:dk1>
      <a:lt1>
        <a:sysClr lastClr="FFFFFF" val="window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r="5400000" dist="254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r="5400000" dist="381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Міжнародні відносини  (друга половина ХІХ – початок ХХ ст.)</dc:title>
  <dc:creator>Пользователь</dc:creator>
  <cp:lastModifiedBy>Пользователь</cp:lastModifiedBy>
  <dcterms:created xsi:type="dcterms:W3CDTF">2020-04-03T05:27:08Z</dcterms:created>
  <dcterms:modified xsi:type="dcterms:W3CDTF">2020-04-14T13:26:22Z</dcterms:modified>
</cp:coreProperties>
</file>