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6" r:id="rId8"/>
    <p:sldId id="263" r:id="rId9"/>
    <p:sldId id="264" r:id="rId10"/>
    <p:sldId id="265" r:id="rId11"/>
  </p:sldIdLst>
  <p:sldSz cx="9001125" cy="6480175"/>
  <p:notesSz cx="6858000" cy="9144000"/>
  <p:defaultTextStyle>
    <a:defPPr>
      <a:defRPr lang="ru-RU"/>
    </a:defPPr>
    <a:lvl1pPr marL="0" algn="l" defTabSz="88459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42295" algn="l" defTabSz="88459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84591" algn="l" defTabSz="88459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26886" algn="l" defTabSz="88459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69181" algn="l" defTabSz="88459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211476" algn="l" defTabSz="88459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653772" algn="l" defTabSz="88459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96067" algn="l" defTabSz="88459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538362" algn="l" defTabSz="88459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54" y="-96"/>
      </p:cViewPr>
      <p:guideLst>
        <p:guide orient="horz" pos="2041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15436" y="1296035"/>
            <a:ext cx="8101013" cy="1728047"/>
          </a:xfrm>
        </p:spPr>
        <p:txBody>
          <a:bodyPr vert="horz" lIns="44230" tIns="0" rIns="4423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6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6336-7D84-4B0F-84DD-48D151500C26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6768-095D-426C-86C1-6ACB0E11C1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50169" y="3148146"/>
            <a:ext cx="6300788" cy="16560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42295" indent="0" algn="ctr">
              <a:buNone/>
            </a:lvl2pPr>
            <a:lvl3pPr marL="884591" indent="0" algn="ctr">
              <a:buNone/>
            </a:lvl3pPr>
            <a:lvl4pPr marL="1326886" indent="0" algn="ctr">
              <a:buNone/>
            </a:lvl4pPr>
            <a:lvl5pPr marL="1769181" indent="0" algn="ctr">
              <a:buNone/>
            </a:lvl5pPr>
            <a:lvl6pPr marL="2211476" indent="0" algn="ctr">
              <a:buNone/>
            </a:lvl6pPr>
            <a:lvl7pPr marL="2653772" indent="0" algn="ctr">
              <a:buNone/>
            </a:lvl7pPr>
            <a:lvl8pPr marL="3096067" indent="0" algn="ctr">
              <a:buNone/>
            </a:lvl8pPr>
            <a:lvl9pPr marL="3538362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6336-7D84-4B0F-84DD-48D151500C26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6768-095D-426C-86C1-6ACB0E11C1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25816" y="259508"/>
            <a:ext cx="2025253" cy="552914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0056" y="259508"/>
            <a:ext cx="5925741" cy="5529149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6336-7D84-4B0F-84DD-48D151500C26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6768-095D-426C-86C1-6ACB0E11C1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6336-7D84-4B0F-84DD-48D151500C26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6768-095D-426C-86C1-6ACB0E11C1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5197" y="576015"/>
            <a:ext cx="6975872" cy="1728047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6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75197" y="2369626"/>
            <a:ext cx="6975872" cy="1426538"/>
          </a:xfrm>
        </p:spPr>
        <p:txBody>
          <a:bodyPr anchor="t"/>
          <a:lstStyle>
            <a:lvl1pPr marL="70767" indent="0" algn="l">
              <a:buNone/>
              <a:defRPr sz="1900">
                <a:solidFill>
                  <a:schemeClr val="tx1"/>
                </a:solidFill>
              </a:defRPr>
            </a:lvl1pPr>
            <a:lvl2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6336-7D84-4B0F-84DD-48D151500C26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800975" y="6063164"/>
            <a:ext cx="750094" cy="345009"/>
          </a:xfrm>
        </p:spPr>
        <p:txBody>
          <a:bodyPr/>
          <a:lstStyle/>
          <a:p>
            <a:fld id="{7D4A6768-095D-426C-86C1-6ACB0E11C1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0056" y="1512041"/>
            <a:ext cx="3975497" cy="4276616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5572" y="1512041"/>
            <a:ext cx="3975497" cy="4276616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6336-7D84-4B0F-84DD-48D151500C26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6768-095D-426C-86C1-6ACB0E11C1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" y="258007"/>
            <a:ext cx="8101013" cy="1080029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0056" y="1450539"/>
            <a:ext cx="3977060" cy="709519"/>
          </a:xfrm>
        </p:spPr>
        <p:txBody>
          <a:bodyPr anchor="ctr"/>
          <a:lstStyle>
            <a:lvl1pPr marL="0" indent="0">
              <a:buNone/>
              <a:defRPr sz="2300" b="0" cap="all" baseline="0">
                <a:solidFill>
                  <a:schemeClr val="tx1"/>
                </a:solidFill>
              </a:defRPr>
            </a:lvl1pPr>
            <a:lvl2pPr>
              <a:buNone/>
              <a:defRPr sz="1900" b="1"/>
            </a:lvl2pPr>
            <a:lvl3pPr>
              <a:buNone/>
              <a:defRPr sz="1700" b="1"/>
            </a:lvl3pPr>
            <a:lvl4pPr>
              <a:buNone/>
              <a:defRPr sz="1500" b="1"/>
            </a:lvl4pPr>
            <a:lvl5pPr>
              <a:buNone/>
              <a:defRPr sz="15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447" y="1450539"/>
            <a:ext cx="3978622" cy="709519"/>
          </a:xfrm>
        </p:spPr>
        <p:txBody>
          <a:bodyPr anchor="ctr"/>
          <a:lstStyle>
            <a:lvl1pPr marL="0" indent="0">
              <a:buNone/>
              <a:defRPr sz="2300" b="0" cap="all" baseline="0">
                <a:solidFill>
                  <a:schemeClr val="tx1"/>
                </a:solidFill>
              </a:defRPr>
            </a:lvl1pPr>
            <a:lvl2pPr>
              <a:buNone/>
              <a:defRPr sz="1900" b="1"/>
            </a:lvl2pPr>
            <a:lvl3pPr>
              <a:buNone/>
              <a:defRPr sz="1700" b="1"/>
            </a:lvl3pPr>
            <a:lvl4pPr>
              <a:buNone/>
              <a:defRPr sz="1500" b="1"/>
            </a:lvl4pPr>
            <a:lvl5pPr>
              <a:buNone/>
              <a:defRPr sz="15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0056" y="2232061"/>
            <a:ext cx="3977060" cy="3556597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447" y="2232061"/>
            <a:ext cx="3978622" cy="3556597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6336-7D84-4B0F-84DD-48D151500C26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6768-095D-426C-86C1-6ACB0E11C1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6336-7D84-4B0F-84DD-48D151500C26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6768-095D-426C-86C1-6ACB0E11C1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6336-7D84-4B0F-84DD-48D151500C26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6768-095D-426C-86C1-6ACB0E11C1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7" y="258007"/>
            <a:ext cx="2961308" cy="109803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1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0057" y="1440039"/>
            <a:ext cx="2961308" cy="4348618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19190" y="258007"/>
            <a:ext cx="5031879" cy="5530650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7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6336-7D84-4B0F-84DD-48D151500C26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6768-095D-426C-86C1-6ACB0E11C1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0225" y="576015"/>
            <a:ext cx="5400675" cy="493514"/>
          </a:xfrm>
        </p:spPr>
        <p:txBody>
          <a:bodyPr lIns="44230" rIns="44230" bIns="0" anchor="b">
            <a:sp3d prstMaterial="softEdge"/>
          </a:bodyPr>
          <a:lstStyle>
            <a:lvl1pPr algn="ctr">
              <a:buNone/>
              <a:defRPr sz="19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00225" y="1731047"/>
            <a:ext cx="5400675" cy="3744101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1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00225" y="1102505"/>
            <a:ext cx="5400675" cy="501134"/>
          </a:xfrm>
        </p:spPr>
        <p:txBody>
          <a:bodyPr lIns="44230" tIns="44230" rIns="4423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6336-7D84-4B0F-84DD-48D151500C26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6768-095D-426C-86C1-6ACB0E11C1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0056" y="259508"/>
            <a:ext cx="8101013" cy="1080029"/>
          </a:xfrm>
          <a:prstGeom prst="rect">
            <a:avLst/>
          </a:prstGeom>
        </p:spPr>
        <p:txBody>
          <a:bodyPr vert="horz" lIns="88459" tIns="44230" rIns="88459" bIns="44230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0056" y="1512041"/>
            <a:ext cx="8101013" cy="4449720"/>
          </a:xfrm>
          <a:prstGeom prst="rect">
            <a:avLst/>
          </a:prstGeom>
        </p:spPr>
        <p:txBody>
          <a:bodyPr vert="horz" lIns="88459" tIns="44230" rIns="88459" bIns="4423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0056" y="6063164"/>
            <a:ext cx="2100263" cy="345009"/>
          </a:xfrm>
          <a:prstGeom prst="rect">
            <a:avLst/>
          </a:prstGeom>
        </p:spPr>
        <p:txBody>
          <a:bodyPr vert="horz" lIns="88459" tIns="44230" rIns="88459" bIns="44230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366336-7D84-4B0F-84DD-48D151500C26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75385" y="6063164"/>
            <a:ext cx="2850356" cy="345009"/>
          </a:xfrm>
          <a:prstGeom prst="rect">
            <a:avLst/>
          </a:prstGeom>
        </p:spPr>
        <p:txBody>
          <a:bodyPr vert="horz" lIns="88459" tIns="44230" rIns="88459" bIns="44230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800975" y="6063164"/>
            <a:ext cx="750094" cy="345009"/>
          </a:xfrm>
          <a:prstGeom prst="rect">
            <a:avLst/>
          </a:prstGeom>
        </p:spPr>
        <p:txBody>
          <a:bodyPr vert="horz" lIns="0" tIns="44230" rIns="0" bIns="4423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4A6768-095D-426C-86C1-6ACB0E11C1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30754" indent="-398066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840361" indent="-274223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096892" indent="-221148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309194" indent="-176918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494958" indent="-176918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707260" indent="-176918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870" indent="-176918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096480" indent="-176918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91090" indent="-176918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42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8845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26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7691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114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653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09606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5383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i (1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01125" cy="64801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5085" y="269988"/>
            <a:ext cx="7650956" cy="1350045"/>
          </a:xfrm>
        </p:spPr>
        <p:txBody>
          <a:bodyPr/>
          <a:lstStyle/>
          <a:p>
            <a:r>
              <a:rPr lang="uk-UA" dirty="0" smtClean="0"/>
              <a:t>Проект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048" y="1890041"/>
            <a:ext cx="7032178" cy="4050138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</a:rPr>
              <a:t>Енергія та енергозбереження в життєдіяльності</a:t>
            </a:r>
          </a:p>
          <a:p>
            <a:endParaRPr lang="uk-UA" dirty="0" smtClean="0"/>
          </a:p>
          <a:p>
            <a:pPr algn="r"/>
            <a:r>
              <a:rPr lang="uk-UA" sz="2300" dirty="0" smtClean="0">
                <a:solidFill>
                  <a:srgbClr val="002060"/>
                </a:solidFill>
              </a:rPr>
              <a:t>Вчитель хімії і біології ЗОШ №37</a:t>
            </a:r>
          </a:p>
          <a:p>
            <a:pPr algn="r"/>
            <a:r>
              <a:rPr lang="uk-UA" sz="2500" i="1" dirty="0" err="1" smtClean="0">
                <a:solidFill>
                  <a:srgbClr val="002060"/>
                </a:solidFill>
              </a:rPr>
              <a:t>Долгова</a:t>
            </a:r>
            <a:r>
              <a:rPr lang="uk-UA" sz="2500" i="1" dirty="0" smtClean="0">
                <a:solidFill>
                  <a:srgbClr val="002060"/>
                </a:solidFill>
              </a:rPr>
              <a:t> Ганна Іванівна</a:t>
            </a:r>
          </a:p>
          <a:p>
            <a:pPr algn="r"/>
            <a:r>
              <a:rPr lang="uk-UA" sz="2500" dirty="0" err="1" smtClean="0">
                <a:solidFill>
                  <a:srgbClr val="002060"/>
                </a:solidFill>
              </a:rPr>
              <a:t>Вознесенівський</a:t>
            </a:r>
            <a:r>
              <a:rPr lang="uk-UA" sz="2500" dirty="0" smtClean="0">
                <a:solidFill>
                  <a:srgbClr val="002060"/>
                </a:solidFill>
              </a:rPr>
              <a:t> </a:t>
            </a:r>
            <a:r>
              <a:rPr lang="uk-UA" sz="2500" dirty="0" smtClean="0">
                <a:solidFill>
                  <a:srgbClr val="002060"/>
                </a:solidFill>
              </a:rPr>
              <a:t>район</a:t>
            </a:r>
          </a:p>
          <a:p>
            <a:pPr algn="r"/>
            <a:r>
              <a:rPr lang="uk-UA" sz="2500" dirty="0" smtClean="0">
                <a:solidFill>
                  <a:srgbClr val="002060"/>
                </a:solidFill>
              </a:rPr>
              <a:t> </a:t>
            </a:r>
            <a:r>
              <a:rPr lang="uk-UA" sz="2500" dirty="0" err="1" smtClean="0">
                <a:solidFill>
                  <a:srgbClr val="002060"/>
                </a:solidFill>
              </a:rPr>
              <a:t>м.Запоріжжя</a:t>
            </a:r>
            <a:endParaRPr lang="uk-UA" sz="25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Documents and Settings\Queen\Рабочий стол\енргозбереження\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01125" cy="648017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Проявимо небайдужість!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solidFill>
                  <a:srgbClr val="C00000"/>
                </a:solidFill>
              </a:rPr>
              <a:t>Будьте небайдужими,</a:t>
            </a:r>
          </a:p>
          <a:p>
            <a:pPr algn="ctr">
              <a:buNone/>
            </a:pPr>
            <a:r>
              <a:rPr lang="uk-UA" b="1" dirty="0" smtClean="0">
                <a:solidFill>
                  <a:srgbClr val="C00000"/>
                </a:solidFill>
              </a:rPr>
              <a:t>Слідкуйте за тим,</a:t>
            </a:r>
          </a:p>
          <a:p>
            <a:pPr algn="ctr">
              <a:buNone/>
            </a:pPr>
            <a:r>
              <a:rPr lang="uk-UA" b="1" dirty="0" smtClean="0">
                <a:solidFill>
                  <a:srgbClr val="C00000"/>
                </a:solidFill>
              </a:rPr>
              <a:t>Щоб у кожному домі електроенергію витрачали економно і раціонально</a:t>
            </a:r>
          </a:p>
          <a:p>
            <a:endParaRPr lang="uk-UA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uk-UA" b="1" dirty="0" smtClean="0">
                <a:solidFill>
                  <a:srgbClr val="C00000"/>
                </a:solidFill>
              </a:rPr>
              <a:t>Люди!</a:t>
            </a:r>
          </a:p>
          <a:p>
            <a:pPr algn="ctr">
              <a:buNone/>
            </a:pPr>
            <a:r>
              <a:rPr lang="uk-UA" b="1" dirty="0" smtClean="0">
                <a:solidFill>
                  <a:srgbClr val="C00000"/>
                </a:solidFill>
              </a:rPr>
              <a:t>Бережіть енергію, бо це Вам вигідно!!!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001124" cy="64801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solidFill>
                  <a:schemeClr val="bg1"/>
                </a:solidFill>
              </a:rPr>
              <a:t>         Формувати в учнів поняття про значення електроенергії в житті людини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     Дати короткі відомості про раціональне використання електроенергії з опорою на знання учнів з фізики, хімії, біології, та їх життєвий досвід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    Виховувати дбайливого господаря який нестиме відповідальність за збереження електроенергії в школі, вдома.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001125" cy="648017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2865" y="134983"/>
            <a:ext cx="7650956" cy="1080058"/>
          </a:xfrm>
        </p:spPr>
        <p:txBody>
          <a:bodyPr/>
          <a:lstStyle/>
          <a:p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Девіз: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1256" y="1080014"/>
            <a:ext cx="8368292" cy="4792663"/>
          </a:xfrm>
        </p:spPr>
        <p:txBody>
          <a:bodyPr/>
          <a:lstStyle/>
          <a:p>
            <a:pPr algn="l"/>
            <a:r>
              <a:rPr lang="uk-UA" dirty="0" smtClean="0">
                <a:solidFill>
                  <a:srgbClr val="FFFF00"/>
                </a:solidFill>
              </a:rPr>
              <a:t>Дивись на ці чарівні ліхтарі,</a:t>
            </a:r>
          </a:p>
          <a:p>
            <a:pPr algn="l"/>
            <a:r>
              <a:rPr lang="uk-UA" dirty="0" smtClean="0">
                <a:solidFill>
                  <a:srgbClr val="FFFF00"/>
                </a:solidFill>
              </a:rPr>
              <a:t>Вони і є оті перлини доброчинності моєї,</a:t>
            </a:r>
          </a:p>
          <a:p>
            <a:pPr algn="l"/>
            <a:r>
              <a:rPr lang="uk-UA" dirty="0" smtClean="0">
                <a:solidFill>
                  <a:srgbClr val="FFC000"/>
                </a:solidFill>
              </a:rPr>
              <a:t>Які є в душі твоїй весь час зростають,</a:t>
            </a:r>
          </a:p>
          <a:p>
            <a:pPr algn="l"/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Коли ж ти щирим серцем їх зігрів</a:t>
            </a:r>
          </a:p>
          <a:p>
            <a:pPr algn="l"/>
            <a:r>
              <a:rPr lang="uk-UA" dirty="0" smtClean="0">
                <a:solidFill>
                  <a:srgbClr val="FF0000"/>
                </a:solidFill>
              </a:rPr>
              <a:t>Світлом любові і краси</a:t>
            </a:r>
          </a:p>
          <a:p>
            <a:pPr algn="l"/>
            <a:r>
              <a:rPr lang="uk-UA" dirty="0" smtClean="0">
                <a:solidFill>
                  <a:srgbClr val="FF0000"/>
                </a:solidFill>
              </a:rPr>
              <a:t>Яскраво вигрівати стали!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6053"/>
            <a:ext cx="9001125" cy="602806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2518" y="4185120"/>
            <a:ext cx="5808551" cy="1890064"/>
          </a:xfrm>
        </p:spPr>
        <p:txBody>
          <a:bodyPr>
            <a:normAutofit fontScale="90000"/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r>
              <a:rPr lang="uk-UA" b="1" i="1" dirty="0" err="1" smtClean="0">
                <a:solidFill>
                  <a:srgbClr val="002060"/>
                </a:solidFill>
              </a:rPr>
              <a:t>“Енергозбереження</a:t>
            </a:r>
            <a:r>
              <a:rPr lang="uk-UA" b="1" i="1" dirty="0" smtClean="0">
                <a:solidFill>
                  <a:srgbClr val="002060"/>
                </a:solidFill>
              </a:rPr>
              <a:t> – шлях до </a:t>
            </a:r>
            <a:r>
              <a:rPr lang="uk-UA" b="1" i="1" dirty="0" err="1" smtClean="0">
                <a:solidFill>
                  <a:srgbClr val="002060"/>
                </a:solidFill>
              </a:rPr>
              <a:t>майбутньго</a:t>
            </a:r>
            <a:r>
              <a:rPr lang="uk-UA" b="1" i="1" dirty="0" smtClean="0">
                <a:solidFill>
                  <a:srgbClr val="002060"/>
                </a:solidFill>
              </a:rPr>
              <a:t>!”</a:t>
            </a:r>
            <a:br>
              <a:rPr lang="uk-UA" b="1" i="1" dirty="0" smtClean="0">
                <a:solidFill>
                  <a:srgbClr val="002060"/>
                </a:solidFill>
              </a:rPr>
            </a:br>
            <a:r>
              <a:rPr lang="uk-UA" b="1" i="1" dirty="0" err="1" smtClean="0">
                <a:solidFill>
                  <a:srgbClr val="002060"/>
                </a:solidFill>
              </a:rPr>
              <a:t>“Ні</a:t>
            </a:r>
            <a:r>
              <a:rPr lang="uk-UA" b="1" i="1" dirty="0" smtClean="0">
                <a:solidFill>
                  <a:srgbClr val="002060"/>
                </a:solidFill>
              </a:rPr>
              <a:t> – марнотратству!”</a:t>
            </a:r>
            <a:br>
              <a:rPr lang="uk-UA" b="1" i="1" dirty="0" smtClean="0">
                <a:solidFill>
                  <a:srgbClr val="002060"/>
                </a:solidFill>
              </a:rPr>
            </a:br>
            <a:r>
              <a:rPr lang="uk-UA" b="1" i="1" dirty="0" err="1" smtClean="0">
                <a:solidFill>
                  <a:srgbClr val="002060"/>
                </a:solidFill>
              </a:rPr>
              <a:t>“Так</a:t>
            </a:r>
            <a:r>
              <a:rPr lang="uk-UA" b="1" i="1" dirty="0" smtClean="0">
                <a:solidFill>
                  <a:srgbClr val="002060"/>
                </a:solidFill>
              </a:rPr>
              <a:t> – економії енергії!”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01125" cy="64801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5085" y="539997"/>
            <a:ext cx="7650956" cy="40501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899" y="1080014"/>
            <a:ext cx="8368292" cy="4995170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Кожного вечора в квартирах вмикають </a:t>
            </a:r>
            <a:r>
              <a:rPr lang="uk-UA" dirty="0" smtClean="0">
                <a:solidFill>
                  <a:srgbClr val="FF0000"/>
                </a:solidFill>
              </a:rPr>
              <a:t>10</a:t>
            </a:r>
            <a:r>
              <a:rPr lang="uk-UA" dirty="0" smtClean="0">
                <a:solidFill>
                  <a:schemeClr val="bg1"/>
                </a:solidFill>
              </a:rPr>
              <a:t> ламп</a:t>
            </a:r>
          </a:p>
          <a:p>
            <a:endParaRPr lang="uk-UA" dirty="0" smtClean="0">
              <a:solidFill>
                <a:schemeClr val="bg1"/>
              </a:solidFill>
            </a:endParaRPr>
          </a:p>
          <a:p>
            <a:r>
              <a:rPr lang="uk-UA" dirty="0" smtClean="0">
                <a:solidFill>
                  <a:schemeClr val="bg1"/>
                </a:solidFill>
              </a:rPr>
              <a:t> розжарювання </a:t>
            </a:r>
            <a:r>
              <a:rPr lang="uk-UA" dirty="0" smtClean="0">
                <a:solidFill>
                  <a:srgbClr val="FF0000"/>
                </a:solidFill>
              </a:rPr>
              <a:t>100</a:t>
            </a:r>
            <a:r>
              <a:rPr lang="uk-UA" dirty="0" smtClean="0">
                <a:solidFill>
                  <a:schemeClr val="bg1"/>
                </a:solidFill>
              </a:rPr>
              <a:t>ВТ., в середньому кожна з </a:t>
            </a:r>
          </a:p>
          <a:p>
            <a:endParaRPr lang="uk-UA" dirty="0" smtClean="0">
              <a:solidFill>
                <a:schemeClr val="bg1"/>
              </a:solidFill>
            </a:endParaRPr>
          </a:p>
          <a:p>
            <a:r>
              <a:rPr lang="uk-UA" dirty="0" smtClean="0">
                <a:solidFill>
                  <a:schemeClr val="bg1"/>
                </a:solidFill>
              </a:rPr>
              <a:t>них світить </a:t>
            </a:r>
            <a:r>
              <a:rPr lang="uk-UA" dirty="0" smtClean="0">
                <a:solidFill>
                  <a:srgbClr val="FF0000"/>
                </a:solidFill>
              </a:rPr>
              <a:t>2</a:t>
            </a:r>
            <a:r>
              <a:rPr lang="uk-UA" dirty="0" smtClean="0">
                <a:solidFill>
                  <a:schemeClr val="bg1"/>
                </a:solidFill>
              </a:rPr>
              <a:t> години. Щодня ми витрачаємо на </a:t>
            </a:r>
          </a:p>
          <a:p>
            <a:endParaRPr lang="uk-UA" dirty="0" smtClean="0">
              <a:solidFill>
                <a:schemeClr val="bg1"/>
              </a:solidFill>
            </a:endParaRPr>
          </a:p>
          <a:p>
            <a:r>
              <a:rPr lang="uk-UA" dirty="0" smtClean="0">
                <a:solidFill>
                  <a:schemeClr val="bg1"/>
                </a:solidFill>
              </a:rPr>
              <a:t>освітлення 2</a:t>
            </a:r>
            <a:r>
              <a:rPr lang="uk-UA" dirty="0" smtClean="0">
                <a:solidFill>
                  <a:srgbClr val="FF0000"/>
                </a:solidFill>
              </a:rPr>
              <a:t>0</a:t>
            </a:r>
            <a:r>
              <a:rPr lang="uk-UA" dirty="0" smtClean="0">
                <a:solidFill>
                  <a:schemeClr val="bg1"/>
                </a:solidFill>
              </a:rPr>
              <a:t> ВТ/год. електроенергії. </a:t>
            </a:r>
          </a:p>
          <a:p>
            <a:endParaRPr lang="uk-UA" dirty="0" smtClean="0">
              <a:solidFill>
                <a:schemeClr val="bg1"/>
              </a:solidFill>
            </a:endParaRPr>
          </a:p>
          <a:p>
            <a:r>
              <a:rPr lang="uk-UA" dirty="0" smtClean="0">
                <a:solidFill>
                  <a:schemeClr val="bg1"/>
                </a:solidFill>
              </a:rPr>
              <a:t>Відповідно за місяць </a:t>
            </a:r>
            <a:r>
              <a:rPr lang="uk-UA" dirty="0" smtClean="0">
                <a:solidFill>
                  <a:srgbClr val="FF0000"/>
                </a:solidFill>
              </a:rPr>
              <a:t>600</a:t>
            </a:r>
            <a:r>
              <a:rPr lang="uk-UA" dirty="0" smtClean="0">
                <a:solidFill>
                  <a:schemeClr val="bg1"/>
                </a:solidFill>
              </a:rPr>
              <a:t> вт/год., при тарифі 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1 </a:t>
            </a:r>
            <a:r>
              <a:rPr lang="uk-UA" dirty="0" err="1" smtClean="0">
                <a:solidFill>
                  <a:schemeClr val="bg1"/>
                </a:solidFill>
              </a:rPr>
              <a:t>квт</a:t>
            </a:r>
            <a:r>
              <a:rPr lang="uk-UA" dirty="0" smtClean="0">
                <a:solidFill>
                  <a:schemeClr val="bg1"/>
                </a:solidFill>
              </a:rPr>
              <a:t>/год. – </a:t>
            </a:r>
            <a:r>
              <a:rPr lang="uk-UA" dirty="0" smtClean="0">
                <a:solidFill>
                  <a:srgbClr val="FF0000"/>
                </a:solidFill>
              </a:rPr>
              <a:t>0,30</a:t>
            </a:r>
            <a:r>
              <a:rPr lang="uk-UA" dirty="0" smtClean="0">
                <a:solidFill>
                  <a:schemeClr val="bg1"/>
                </a:solidFill>
              </a:rPr>
              <a:t>гр;сплата – </a:t>
            </a:r>
            <a:r>
              <a:rPr lang="uk-UA" dirty="0" smtClean="0">
                <a:solidFill>
                  <a:srgbClr val="FF0000"/>
                </a:solidFill>
              </a:rPr>
              <a:t>18</a:t>
            </a:r>
            <a:r>
              <a:rPr lang="uk-UA" dirty="0" smtClean="0">
                <a:solidFill>
                  <a:schemeClr val="bg1"/>
                </a:solidFill>
              </a:rPr>
              <a:t>гр. За місяць –</a:t>
            </a:r>
            <a:r>
              <a:rPr lang="uk-UA" dirty="0" smtClean="0">
                <a:solidFill>
                  <a:srgbClr val="FF0000"/>
                </a:solidFill>
              </a:rPr>
              <a:t>540</a:t>
            </a:r>
            <a:r>
              <a:rPr lang="uk-UA" dirty="0" smtClean="0">
                <a:solidFill>
                  <a:schemeClr val="bg1"/>
                </a:solidFill>
              </a:rPr>
              <a:t>гр</a:t>
            </a:r>
            <a:r>
              <a:rPr lang="uk-UA" dirty="0" smtClean="0">
                <a:solidFill>
                  <a:schemeClr val="tx1"/>
                </a:solidFill>
              </a:rPr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Queen\Рабочий стол\енргозбереження\i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899" y="742503"/>
            <a:ext cx="8297970" cy="5130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5085" y="668319"/>
            <a:ext cx="7650956" cy="42862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Приклад:  розрахунки по ЗОШ№37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3186" y="1025509"/>
            <a:ext cx="7665074" cy="5454666"/>
          </a:xfrm>
        </p:spPr>
        <p:txBody>
          <a:bodyPr/>
          <a:lstStyle/>
          <a:p>
            <a:pPr algn="l"/>
            <a:r>
              <a:rPr lang="uk-UA" dirty="0" smtClean="0">
                <a:solidFill>
                  <a:srgbClr val="FFFF00"/>
                </a:solidFill>
              </a:rPr>
              <a:t>Кількість кабінетів – </a:t>
            </a:r>
            <a:r>
              <a:rPr lang="uk-UA" dirty="0" smtClean="0">
                <a:solidFill>
                  <a:srgbClr val="FF0000"/>
                </a:solidFill>
              </a:rPr>
              <a:t>31</a:t>
            </a:r>
          </a:p>
          <a:p>
            <a:pPr algn="l"/>
            <a:r>
              <a:rPr lang="uk-UA" dirty="0" smtClean="0">
                <a:solidFill>
                  <a:srgbClr val="FFFF00"/>
                </a:solidFill>
              </a:rPr>
              <a:t>В кабінеті хімії – </a:t>
            </a:r>
            <a:r>
              <a:rPr lang="uk-UA" dirty="0" smtClean="0">
                <a:solidFill>
                  <a:srgbClr val="FF0000"/>
                </a:solidFill>
              </a:rPr>
              <a:t>6</a:t>
            </a:r>
            <a:r>
              <a:rPr lang="uk-UA" dirty="0" smtClean="0">
                <a:solidFill>
                  <a:srgbClr val="FFFF00"/>
                </a:solidFill>
              </a:rPr>
              <a:t> лампочок</a:t>
            </a:r>
          </a:p>
          <a:p>
            <a:pPr algn="l"/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В препараторській </a:t>
            </a:r>
            <a:r>
              <a:rPr lang="uk-UA" dirty="0" smtClean="0">
                <a:solidFill>
                  <a:srgbClr val="FFFF00"/>
                </a:solidFill>
              </a:rPr>
              <a:t>– </a:t>
            </a:r>
            <a:r>
              <a:rPr lang="uk-UA" dirty="0" smtClean="0">
                <a:solidFill>
                  <a:srgbClr val="FF0000"/>
                </a:solidFill>
              </a:rPr>
              <a:t>2</a:t>
            </a:r>
            <a:r>
              <a:rPr lang="uk-UA" dirty="0" smtClean="0">
                <a:solidFill>
                  <a:srgbClr val="FFFF00"/>
                </a:solidFill>
              </a:rPr>
              <a:t> лампочки</a:t>
            </a:r>
          </a:p>
          <a:p>
            <a:pPr algn="l"/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Всього по школі </a:t>
            </a:r>
            <a:r>
              <a:rPr lang="uk-UA" dirty="0" smtClean="0">
                <a:solidFill>
                  <a:srgbClr val="FFFF00"/>
                </a:solidFill>
              </a:rPr>
              <a:t>– </a:t>
            </a:r>
            <a:r>
              <a:rPr lang="uk-UA" dirty="0" smtClean="0">
                <a:solidFill>
                  <a:srgbClr val="FF0000"/>
                </a:solidFill>
              </a:rPr>
              <a:t>294</a:t>
            </a:r>
            <a:r>
              <a:rPr lang="uk-UA" dirty="0" smtClean="0">
                <a:solidFill>
                  <a:srgbClr val="FFFF00"/>
                </a:solidFill>
              </a:rPr>
              <a:t> лампочки</a:t>
            </a:r>
          </a:p>
          <a:p>
            <a:pPr algn="l"/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При тарифі:1 </a:t>
            </a:r>
            <a:r>
              <a:rPr lang="uk-UA" dirty="0" err="1" smtClean="0">
                <a:solidFill>
                  <a:srgbClr val="FF0000"/>
                </a:solidFill>
              </a:rPr>
              <a:t>квт</a:t>
            </a:r>
            <a:r>
              <a:rPr lang="uk-UA" dirty="0" smtClean="0">
                <a:solidFill>
                  <a:srgbClr val="FF0000"/>
                </a:solidFill>
              </a:rPr>
              <a:t>/</a:t>
            </a:r>
            <a:r>
              <a:rPr lang="uk-UA" dirty="0" err="1" smtClean="0">
                <a:solidFill>
                  <a:srgbClr val="FF0000"/>
                </a:solidFill>
              </a:rPr>
              <a:t>год</a:t>
            </a:r>
            <a:r>
              <a:rPr lang="uk-UA" dirty="0" smtClean="0">
                <a:solidFill>
                  <a:srgbClr val="FFFF00"/>
                </a:solidFill>
              </a:rPr>
              <a:t> – </a:t>
            </a:r>
            <a:r>
              <a:rPr lang="uk-UA" dirty="0" smtClean="0">
                <a:solidFill>
                  <a:srgbClr val="FF0000"/>
                </a:solidFill>
              </a:rPr>
              <a:t>1,4802гр</a:t>
            </a:r>
            <a:r>
              <a:rPr lang="uk-UA" dirty="0" smtClean="0">
                <a:solidFill>
                  <a:srgbClr val="FFFF00"/>
                </a:solidFill>
              </a:rPr>
              <a:t> – платимо </a:t>
            </a: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за тиждень </a:t>
            </a:r>
            <a:r>
              <a:rPr lang="uk-UA" dirty="0" smtClean="0">
                <a:solidFill>
                  <a:srgbClr val="FFFF00"/>
                </a:solidFill>
              </a:rPr>
              <a:t>-</a:t>
            </a:r>
            <a:r>
              <a:rPr lang="uk-UA" dirty="0" smtClean="0">
                <a:solidFill>
                  <a:srgbClr val="FF0000"/>
                </a:solidFill>
              </a:rPr>
              <a:t>85 – 86гр</a:t>
            </a:r>
            <a:r>
              <a:rPr lang="uk-UA" dirty="0" smtClean="0">
                <a:solidFill>
                  <a:srgbClr val="FFFF00"/>
                </a:solidFill>
              </a:rPr>
              <a:t>.</a:t>
            </a:r>
          </a:p>
          <a:p>
            <a:pPr algn="l"/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В ЗОШ№37  </a:t>
            </a:r>
            <a:r>
              <a:rPr lang="uk-UA" dirty="0" smtClean="0">
                <a:solidFill>
                  <a:srgbClr val="FFFF00"/>
                </a:solidFill>
              </a:rPr>
              <a:t>- нормальне освітлення </a:t>
            </a: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забезпечують лампи розжарювання, </a:t>
            </a:r>
            <a:r>
              <a:rPr lang="uk-UA" dirty="0" smtClean="0">
                <a:solidFill>
                  <a:srgbClr val="FFFF00"/>
                </a:solidFill>
              </a:rPr>
              <a:t>потужністю – </a:t>
            </a:r>
            <a:r>
              <a:rPr lang="uk-UA" dirty="0" smtClean="0">
                <a:solidFill>
                  <a:srgbClr val="FF0000"/>
                </a:solidFill>
              </a:rPr>
              <a:t>100</a:t>
            </a:r>
            <a:r>
              <a:rPr lang="uk-UA" dirty="0" smtClean="0">
                <a:solidFill>
                  <a:srgbClr val="FFFF00"/>
                </a:solidFill>
              </a:rPr>
              <a:t>вт кожна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Чи бережливо ми відносимося до затрат  електроенергії?</a:t>
            </a:r>
            <a:endParaRPr lang="ru-RU" dirty="0"/>
          </a:p>
        </p:txBody>
      </p:sp>
      <p:pic>
        <p:nvPicPr>
          <p:cNvPr id="3074" name="Picture 2" descr="C:\Documents and Settings\Queen\Рабочий стол\довкілля\img00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543" y="1512042"/>
            <a:ext cx="2742549" cy="3820618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305092" y="1350023"/>
            <a:ext cx="5696033" cy="5130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    Я, </a:t>
            </a:r>
            <a:r>
              <a:rPr lang="uk-UA" dirty="0" err="1" smtClean="0"/>
              <a:t>Долгова</a:t>
            </a:r>
            <a:r>
              <a:rPr lang="uk-UA" dirty="0" smtClean="0"/>
              <a:t> Ганна Іванівна, вчитель хімії та біології, фіксувала скільки часу в кабінетах хімії та біології світили лампочки, та яка була їх кількість, чи була в цьому потреба.</a:t>
            </a:r>
          </a:p>
          <a:p>
            <a:pPr>
              <a:buNone/>
            </a:pPr>
            <a:r>
              <a:rPr lang="uk-UA" dirty="0" smtClean="0"/>
              <a:t>        Мені цікаво, наскільки бережливо ставляться до використання енергії ставляться вчителі та учні в ЗОШ№37?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" y="259507"/>
            <a:ext cx="8101013" cy="68550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По статистиці: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92221" y="877506"/>
          <a:ext cx="8101014" cy="5379879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700338"/>
                <a:gridCol w="2700338"/>
                <a:gridCol w="2700338"/>
              </a:tblGrid>
              <a:tr h="655466">
                <a:tc>
                  <a:txBody>
                    <a:bodyPr/>
                    <a:lstStyle/>
                    <a:p>
                      <a:pPr algn="ctr"/>
                      <a:r>
                        <a:rPr lang="uk-UA" sz="1900" b="1" dirty="0" smtClean="0">
                          <a:solidFill>
                            <a:schemeClr val="tx1"/>
                          </a:solidFill>
                        </a:rPr>
                        <a:t>Кабінети</a:t>
                      </a:r>
                      <a:endParaRPr lang="ru-RU" sz="1900" b="1" dirty="0">
                        <a:solidFill>
                          <a:schemeClr val="tx1"/>
                        </a:solidFill>
                      </a:endParaRPr>
                    </a:p>
                  </a:txBody>
                  <a:tcPr marL="90011" marR="90011" marT="43201" marB="432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>
                          <a:solidFill>
                            <a:schemeClr val="tx1"/>
                          </a:solidFill>
                        </a:rPr>
                        <a:t>Час освітлення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marL="90011" marR="90011" marT="43201" marB="432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>
                          <a:solidFill>
                            <a:schemeClr val="tx1"/>
                          </a:solidFill>
                        </a:rPr>
                        <a:t>Витрачено енергії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marL="90011" marR="90011" marT="43201" marB="43201"/>
                </a:tc>
              </a:tr>
              <a:tr h="559576"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Хімії</a:t>
                      </a:r>
                      <a:endParaRPr lang="ru-RU" sz="1700" dirty="0"/>
                    </a:p>
                  </a:txBody>
                  <a:tcPr marL="90011" marR="90011" marT="43201" marB="432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 середа – 2 години</a:t>
                      </a:r>
                      <a:endParaRPr lang="ru-RU" sz="1700" dirty="0"/>
                    </a:p>
                  </a:txBody>
                  <a:tcPr marL="90011" marR="90011" marT="43201" marB="432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3,2квт/</a:t>
                      </a:r>
                      <a:r>
                        <a:rPr lang="uk-UA" sz="1700" dirty="0" err="1" smtClean="0"/>
                        <a:t>год</a:t>
                      </a:r>
                      <a:endParaRPr lang="ru-RU" sz="1700" dirty="0"/>
                    </a:p>
                  </a:txBody>
                  <a:tcPr marL="90011" marR="90011" marT="43201" marB="43201"/>
                </a:tc>
              </a:tr>
              <a:tr h="663897">
                <a:tc>
                  <a:txBody>
                    <a:bodyPr/>
                    <a:lstStyle/>
                    <a:p>
                      <a:endParaRPr lang="ru-RU" sz="1700"/>
                    </a:p>
                  </a:txBody>
                  <a:tcPr marL="90011" marR="90011" marT="43201" marB="432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Четвер – 1година 10 хвилин</a:t>
                      </a:r>
                      <a:endParaRPr lang="ru-RU" sz="1700" dirty="0"/>
                    </a:p>
                  </a:txBody>
                  <a:tcPr marL="90011" marR="90011" marT="43201" marB="432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0,9квт/</a:t>
                      </a:r>
                      <a:r>
                        <a:rPr lang="uk-UA" sz="1700" dirty="0" err="1" smtClean="0"/>
                        <a:t>год</a:t>
                      </a:r>
                      <a:endParaRPr lang="ru-RU" sz="1700" dirty="0"/>
                    </a:p>
                  </a:txBody>
                  <a:tcPr marL="90011" marR="90011" marT="43201" marB="43201"/>
                </a:tc>
              </a:tr>
              <a:tr h="522757">
                <a:tc>
                  <a:txBody>
                    <a:bodyPr/>
                    <a:lstStyle/>
                    <a:p>
                      <a:endParaRPr lang="ru-RU" sz="1700"/>
                    </a:p>
                  </a:txBody>
                  <a:tcPr marL="90011" marR="90011" marT="43201" marB="432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err="1" smtClean="0"/>
                        <a:t>Пятниця</a:t>
                      </a:r>
                      <a:r>
                        <a:rPr lang="uk-UA" sz="1700" dirty="0" smtClean="0"/>
                        <a:t> – 2 години</a:t>
                      </a:r>
                      <a:endParaRPr lang="ru-RU" sz="1700" dirty="0"/>
                    </a:p>
                  </a:txBody>
                  <a:tcPr marL="90011" marR="90011" marT="43201" marB="432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3,2квт/</a:t>
                      </a:r>
                      <a:r>
                        <a:rPr lang="uk-UA" sz="1700" dirty="0" err="1" smtClean="0"/>
                        <a:t>год</a:t>
                      </a:r>
                      <a:endParaRPr lang="ru-RU" sz="1700" dirty="0"/>
                    </a:p>
                  </a:txBody>
                  <a:tcPr marL="90011" marR="90011" marT="43201" marB="43201"/>
                </a:tc>
              </a:tr>
              <a:tr h="472516"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Біології</a:t>
                      </a:r>
                      <a:endParaRPr lang="ru-RU" sz="1700" dirty="0"/>
                    </a:p>
                  </a:txBody>
                  <a:tcPr marL="90011" marR="90011" marT="43201" marB="432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Вівторок – 2 </a:t>
                      </a:r>
                      <a:r>
                        <a:rPr lang="uk-UA" sz="1700" dirty="0" err="1" smtClean="0"/>
                        <a:t>год</a:t>
                      </a:r>
                      <a:endParaRPr lang="ru-RU" sz="1700" dirty="0"/>
                    </a:p>
                  </a:txBody>
                  <a:tcPr marL="90011" marR="90011" marT="43201" marB="432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3,2квт/</a:t>
                      </a:r>
                      <a:r>
                        <a:rPr lang="uk-UA" sz="1700" dirty="0" err="1" smtClean="0"/>
                        <a:t>год</a:t>
                      </a:r>
                      <a:endParaRPr lang="ru-RU" sz="1700" dirty="0"/>
                    </a:p>
                  </a:txBody>
                  <a:tcPr marL="90011" marR="90011" marT="43201" marB="43201"/>
                </a:tc>
              </a:tr>
              <a:tr h="604816">
                <a:tc>
                  <a:txBody>
                    <a:bodyPr/>
                    <a:lstStyle/>
                    <a:p>
                      <a:endParaRPr lang="ru-RU" sz="1700"/>
                    </a:p>
                  </a:txBody>
                  <a:tcPr marL="90011" marR="90011" marT="43201" marB="432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Середа – 2год </a:t>
                      </a:r>
                    </a:p>
                    <a:p>
                      <a:pPr algn="ctr"/>
                      <a:endParaRPr lang="ru-RU" sz="1700" dirty="0"/>
                    </a:p>
                  </a:txBody>
                  <a:tcPr marL="90011" marR="90011" marT="43201" marB="432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3,2квт/</a:t>
                      </a:r>
                      <a:r>
                        <a:rPr lang="uk-UA" sz="1700" dirty="0" err="1" smtClean="0"/>
                        <a:t>год</a:t>
                      </a:r>
                      <a:endParaRPr lang="ru-RU" sz="1700" dirty="0"/>
                    </a:p>
                  </a:txBody>
                  <a:tcPr marL="90011" marR="90011" marT="43201" marB="43201"/>
                </a:tc>
              </a:tr>
              <a:tr h="1900851">
                <a:tc>
                  <a:txBody>
                    <a:bodyPr/>
                    <a:lstStyle/>
                    <a:p>
                      <a:endParaRPr lang="uk-UA" sz="1700" dirty="0" smtClean="0"/>
                    </a:p>
                    <a:p>
                      <a:endParaRPr lang="uk-UA" sz="1700" dirty="0" smtClean="0"/>
                    </a:p>
                    <a:p>
                      <a:endParaRPr lang="uk-UA" sz="1700" dirty="0" smtClean="0"/>
                    </a:p>
                    <a:p>
                      <a:endParaRPr lang="uk-UA" sz="1700" dirty="0" smtClean="0"/>
                    </a:p>
                    <a:p>
                      <a:endParaRPr lang="uk-UA" sz="1700" dirty="0" smtClean="0"/>
                    </a:p>
                    <a:p>
                      <a:endParaRPr lang="uk-UA" sz="1700" dirty="0" smtClean="0"/>
                    </a:p>
                    <a:p>
                      <a:pPr algn="ctr"/>
                      <a:r>
                        <a:rPr lang="uk-UA" sz="1700" dirty="0" smtClean="0"/>
                        <a:t>Сплачуємо -  </a:t>
                      </a:r>
                      <a:r>
                        <a:rPr lang="uk-UA" sz="1700" dirty="0" smtClean="0">
                          <a:solidFill>
                            <a:srgbClr val="FF0000"/>
                          </a:solidFill>
                        </a:rPr>
                        <a:t>21,61гр</a:t>
                      </a:r>
                      <a:endParaRPr lang="ru-RU" sz="1700" dirty="0">
                        <a:solidFill>
                          <a:srgbClr val="FF0000"/>
                        </a:solidFill>
                      </a:endParaRPr>
                    </a:p>
                  </a:txBody>
                  <a:tcPr marL="90011" marR="90011" marT="43201" marB="432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Четвер  - 1година 10 хвилин</a:t>
                      </a:r>
                    </a:p>
                    <a:p>
                      <a:pPr algn="ctr"/>
                      <a:endParaRPr lang="uk-UA" sz="1700" dirty="0" smtClean="0"/>
                    </a:p>
                    <a:p>
                      <a:pPr algn="ctr"/>
                      <a:endParaRPr lang="uk-UA" sz="1700" dirty="0" smtClean="0"/>
                    </a:p>
                    <a:p>
                      <a:pPr algn="ctr"/>
                      <a:endParaRPr lang="uk-UA" sz="1700" dirty="0" smtClean="0"/>
                    </a:p>
                    <a:p>
                      <a:pPr algn="ctr"/>
                      <a:r>
                        <a:rPr lang="uk-UA" sz="1700" dirty="0" smtClean="0"/>
                        <a:t>Всього: </a:t>
                      </a:r>
                      <a:r>
                        <a:rPr lang="uk-UA" sz="17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uk-UA" sz="1700" dirty="0" smtClean="0"/>
                        <a:t>годин</a:t>
                      </a:r>
                    </a:p>
                    <a:p>
                      <a:pPr algn="ctr"/>
                      <a:r>
                        <a:rPr lang="uk-UA" sz="170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r>
                        <a:rPr lang="uk-UA" sz="1700" dirty="0" smtClean="0"/>
                        <a:t> хвилин</a:t>
                      </a:r>
                      <a:endParaRPr lang="ru-RU" sz="1700" dirty="0"/>
                    </a:p>
                  </a:txBody>
                  <a:tcPr marL="90011" marR="90011" marT="43201" marB="432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0,9квт/</a:t>
                      </a:r>
                      <a:r>
                        <a:rPr lang="uk-UA" sz="1700" dirty="0" err="1" smtClean="0"/>
                        <a:t>год</a:t>
                      </a:r>
                      <a:endParaRPr lang="uk-UA" sz="1700" dirty="0" smtClean="0"/>
                    </a:p>
                    <a:p>
                      <a:pPr algn="ctr"/>
                      <a:endParaRPr lang="uk-UA" sz="1700" dirty="0" smtClean="0"/>
                    </a:p>
                    <a:p>
                      <a:pPr algn="ctr"/>
                      <a:endParaRPr lang="uk-UA" sz="1700" dirty="0" smtClean="0"/>
                    </a:p>
                    <a:p>
                      <a:pPr algn="ctr"/>
                      <a:endParaRPr lang="uk-UA" sz="1700" dirty="0" smtClean="0"/>
                    </a:p>
                    <a:p>
                      <a:pPr algn="ctr"/>
                      <a:endParaRPr lang="uk-UA" sz="1700" dirty="0" smtClean="0"/>
                    </a:p>
                    <a:p>
                      <a:pPr algn="ctr"/>
                      <a:endParaRPr lang="uk-UA" sz="1700" dirty="0" smtClean="0"/>
                    </a:p>
                    <a:p>
                      <a:pPr algn="ctr"/>
                      <a:r>
                        <a:rPr lang="uk-UA" sz="1700" dirty="0" smtClean="0"/>
                        <a:t>Всього:</a:t>
                      </a:r>
                      <a:r>
                        <a:rPr lang="uk-UA" sz="1700" dirty="0" smtClean="0">
                          <a:solidFill>
                            <a:srgbClr val="FF0000"/>
                          </a:solidFill>
                        </a:rPr>
                        <a:t>14,6</a:t>
                      </a:r>
                      <a:r>
                        <a:rPr lang="uk-UA" sz="1700" dirty="0" smtClean="0"/>
                        <a:t>квт/</a:t>
                      </a:r>
                      <a:r>
                        <a:rPr lang="uk-UA" sz="1700" dirty="0" err="1" smtClean="0"/>
                        <a:t>год</a:t>
                      </a:r>
                      <a:endParaRPr lang="ru-RU" sz="1700" dirty="0"/>
                    </a:p>
                  </a:txBody>
                  <a:tcPr marL="90011" marR="90011" marT="43201" marB="43201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22646" y="5197654"/>
          <a:ext cx="8056580" cy="1012534"/>
        </p:xfrm>
        <a:graphic>
          <a:graphicData uri="http://schemas.openxmlformats.org/drawingml/2006/table">
            <a:tbl>
              <a:tblPr/>
              <a:tblGrid>
                <a:gridCol w="8056580"/>
              </a:tblGrid>
              <a:tr h="1012534"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 marL="90011" marR="90011" marT="43201" marB="4320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Documents and Settings\Queen\Рабочий стол\енргозбереження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204814" cy="648017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899" y="0"/>
            <a:ext cx="8101013" cy="1080029"/>
          </a:xfrm>
        </p:spPr>
        <p:txBody>
          <a:bodyPr/>
          <a:lstStyle/>
          <a:p>
            <a:r>
              <a:rPr lang="uk-UA" dirty="0" smtClean="0"/>
              <a:t>Економія: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За ці гроші можна купувати:</a:t>
            </a:r>
          </a:p>
          <a:p>
            <a:pPr algn="ctr">
              <a:buNone/>
            </a:pPr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5 лампочок;</a:t>
            </a:r>
          </a:p>
          <a:p>
            <a:pPr algn="ctr">
              <a:buNone/>
            </a:pPr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  ручок;</a:t>
            </a:r>
          </a:p>
          <a:p>
            <a:pPr algn="ctr">
              <a:buNone/>
            </a:pPr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20 олівців</a:t>
            </a:r>
          </a:p>
          <a:p>
            <a:pPr algn="ctr">
              <a:buNone/>
            </a:pPr>
            <a:r>
              <a:rPr lang="uk-UA" dirty="0" smtClean="0">
                <a:solidFill>
                  <a:srgbClr val="FF0000"/>
                </a:solidFill>
              </a:rPr>
              <a:t>Це все за тиждень витрати енергії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180</TotalTime>
  <Words>393</Words>
  <Application>Microsoft Office PowerPoint</Application>
  <PresentationFormat>Произвольный</PresentationFormat>
  <Paragraphs>88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Проект</vt:lpstr>
      <vt:lpstr>Мета:</vt:lpstr>
      <vt:lpstr>Девіз:</vt:lpstr>
      <vt:lpstr>“Енергозбереження – шлях до майбутньго!” “Ні – марнотратству!” “Так – економії енергії!”</vt:lpstr>
      <vt:lpstr>Слайд 5</vt:lpstr>
      <vt:lpstr>Приклад:  розрахунки по ЗОШ№37</vt:lpstr>
      <vt:lpstr>Чи бережливо ми відносимося до затрат  електроенергії?</vt:lpstr>
      <vt:lpstr>По статистиці:</vt:lpstr>
      <vt:lpstr>Економія:</vt:lpstr>
      <vt:lpstr>Проявимо небайдужість!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</dc:title>
  <dc:creator>Customer</dc:creator>
  <cp:lastModifiedBy>Секретарь</cp:lastModifiedBy>
  <cp:revision>22</cp:revision>
  <dcterms:created xsi:type="dcterms:W3CDTF">2001-12-31T22:13:41Z</dcterms:created>
  <dcterms:modified xsi:type="dcterms:W3CDTF">2017-12-01T08:05:57Z</dcterms:modified>
</cp:coreProperties>
</file>