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81" r:id="rId3"/>
    <p:sldId id="286" r:id="rId4"/>
    <p:sldId id="282" r:id="rId5"/>
    <p:sldId id="287" r:id="rId6"/>
    <p:sldId id="288" r:id="rId7"/>
    <p:sldId id="289" r:id="rId8"/>
    <p:sldId id="290" r:id="rId9"/>
    <p:sldId id="291" r:id="rId10"/>
    <p:sldId id="292" r:id="rId11"/>
    <p:sldId id="283" r:id="rId12"/>
    <p:sldId id="302" r:id="rId13"/>
    <p:sldId id="285" r:id="rId14"/>
    <p:sldId id="303" r:id="rId15"/>
    <p:sldId id="284" r:id="rId16"/>
    <p:sldId id="305" r:id="rId17"/>
    <p:sldId id="293" r:id="rId18"/>
    <p:sldId id="306" r:id="rId19"/>
    <p:sldId id="294" r:id="rId20"/>
    <p:sldId id="304" r:id="rId21"/>
    <p:sldId id="295" r:id="rId22"/>
    <p:sldId id="296" r:id="rId23"/>
    <p:sldId id="297" r:id="rId24"/>
    <p:sldId id="257" r:id="rId25"/>
    <p:sldId id="259" r:id="rId26"/>
    <p:sldId id="258" r:id="rId27"/>
    <p:sldId id="260" r:id="rId28"/>
    <p:sldId id="261" r:id="rId29"/>
    <p:sldId id="300" r:id="rId30"/>
    <p:sldId id="298" r:id="rId31"/>
    <p:sldId id="307" r:id="rId32"/>
    <p:sldId id="301" r:id="rId33"/>
    <p:sldId id="299" r:id="rId34"/>
    <p:sldId id="267" r:id="rId35"/>
    <p:sldId id="263" r:id="rId36"/>
    <p:sldId id="268" r:id="rId37"/>
    <p:sldId id="309" r:id="rId38"/>
    <p:sldId id="308" r:id="rId39"/>
    <p:sldId id="275" r:id="rId40"/>
    <p:sldId id="312" r:id="rId41"/>
    <p:sldId id="313" r:id="rId42"/>
    <p:sldId id="314" r:id="rId43"/>
    <p:sldId id="315" r:id="rId44"/>
    <p:sldId id="316" r:id="rId45"/>
    <p:sldId id="310" r:id="rId46"/>
    <p:sldId id="311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218BC"/>
    <a:srgbClr val="32AA02"/>
    <a:srgbClr val="336600"/>
    <a:srgbClr val="A50021"/>
    <a:srgbClr val="D9DE0E"/>
    <a:srgbClr val="2E66E2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45" autoAdjust="0"/>
  </p:normalViewPr>
  <p:slideViewPr>
    <p:cSldViewPr>
      <p:cViewPr varScale="1">
        <p:scale>
          <a:sx n="87" d="100"/>
          <a:sy n="87" d="100"/>
        </p:scale>
        <p:origin x="-90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5DAFE-693B-42C1-9A0B-92F367DF3A59}" type="doc">
      <dgm:prSet loTypeId="urn:microsoft.com/office/officeart/2005/8/layout/radial6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AA34161-93DF-4425-AB87-CAC100F6D284}">
      <dgm:prSet phldrT="[Текст]"/>
      <dgm:spPr/>
      <dgm:t>
        <a:bodyPr/>
        <a:lstStyle/>
        <a:p>
          <a:r>
            <a:rPr lang="uk-UA" dirty="0" smtClean="0"/>
            <a:t>Складові у формуванні здорового способу життя й зміцнення здоров</a:t>
          </a:r>
          <a:r>
            <a:rPr lang="en-US" dirty="0" smtClean="0"/>
            <a:t>’</a:t>
          </a:r>
          <a:r>
            <a:rPr lang="uk-UA" dirty="0" smtClean="0"/>
            <a:t>я учнів</a:t>
          </a:r>
          <a:endParaRPr lang="ru-RU" dirty="0"/>
        </a:p>
      </dgm:t>
    </dgm:pt>
    <dgm:pt modelId="{ABA048C7-E9E1-4E4B-8029-77B95FBD68E0}" type="parTrans" cxnId="{268ACD2B-2063-4507-B254-D980BA55E1A8}">
      <dgm:prSet/>
      <dgm:spPr/>
      <dgm:t>
        <a:bodyPr/>
        <a:lstStyle/>
        <a:p>
          <a:endParaRPr lang="ru-RU"/>
        </a:p>
      </dgm:t>
    </dgm:pt>
    <dgm:pt modelId="{3E366652-1F81-46ED-845F-E6D240E42500}" type="sibTrans" cxnId="{268ACD2B-2063-4507-B254-D980BA55E1A8}">
      <dgm:prSet/>
      <dgm:spPr/>
      <dgm:t>
        <a:bodyPr/>
        <a:lstStyle/>
        <a:p>
          <a:endParaRPr lang="ru-RU"/>
        </a:p>
      </dgm:t>
    </dgm:pt>
    <dgm:pt modelId="{BF67C2B3-FD36-4BBC-BC97-397AB178474E}">
      <dgm:prSet phldrT="[Текст]"/>
      <dgm:spPr/>
      <dgm:t>
        <a:bodyPr/>
        <a:lstStyle/>
        <a:p>
          <a:r>
            <a:rPr lang="uk-UA" dirty="0" smtClean="0"/>
            <a:t>Фізична</a:t>
          </a:r>
          <a:endParaRPr lang="ru-RU" dirty="0"/>
        </a:p>
      </dgm:t>
    </dgm:pt>
    <dgm:pt modelId="{6EC87934-D6F2-478B-870A-B9350EDC5182}" type="parTrans" cxnId="{72C2EA41-B94B-4FB2-BEC2-1061CC78EB43}">
      <dgm:prSet/>
      <dgm:spPr/>
      <dgm:t>
        <a:bodyPr/>
        <a:lstStyle/>
        <a:p>
          <a:endParaRPr lang="ru-RU"/>
        </a:p>
      </dgm:t>
    </dgm:pt>
    <dgm:pt modelId="{BA26C816-382A-4D78-920C-8373556FCC60}" type="sibTrans" cxnId="{72C2EA41-B94B-4FB2-BEC2-1061CC78EB43}">
      <dgm:prSet/>
      <dgm:spPr/>
      <dgm:t>
        <a:bodyPr/>
        <a:lstStyle/>
        <a:p>
          <a:endParaRPr lang="ru-RU"/>
        </a:p>
      </dgm:t>
    </dgm:pt>
    <dgm:pt modelId="{5CF889E1-798D-4069-9B90-1CFEC91D8BCF}">
      <dgm:prSet phldrT="[Текст]"/>
      <dgm:spPr/>
      <dgm:t>
        <a:bodyPr/>
        <a:lstStyle/>
        <a:p>
          <a:r>
            <a:rPr lang="uk-UA" dirty="0" smtClean="0"/>
            <a:t>Соціальна</a:t>
          </a:r>
          <a:endParaRPr lang="ru-RU" dirty="0"/>
        </a:p>
      </dgm:t>
    </dgm:pt>
    <dgm:pt modelId="{71F02E7A-B3F4-4CA7-B5D3-D3F1861812CD}" type="parTrans" cxnId="{80206D96-91EE-4AA7-9434-56E43B8F81EC}">
      <dgm:prSet/>
      <dgm:spPr/>
      <dgm:t>
        <a:bodyPr/>
        <a:lstStyle/>
        <a:p>
          <a:endParaRPr lang="ru-RU"/>
        </a:p>
      </dgm:t>
    </dgm:pt>
    <dgm:pt modelId="{4B7AD2F5-F4EB-45D9-B175-A439479647FB}" type="sibTrans" cxnId="{80206D96-91EE-4AA7-9434-56E43B8F81EC}">
      <dgm:prSet/>
      <dgm:spPr/>
      <dgm:t>
        <a:bodyPr/>
        <a:lstStyle/>
        <a:p>
          <a:endParaRPr lang="ru-RU"/>
        </a:p>
      </dgm:t>
    </dgm:pt>
    <dgm:pt modelId="{51757014-2168-4533-BECA-ECB98F927C12}">
      <dgm:prSet phldrT="[Текст]"/>
      <dgm:spPr/>
      <dgm:t>
        <a:bodyPr/>
        <a:lstStyle/>
        <a:p>
          <a:r>
            <a:rPr lang="uk-UA" dirty="0" smtClean="0"/>
            <a:t>Духовна</a:t>
          </a:r>
          <a:endParaRPr lang="ru-RU" dirty="0"/>
        </a:p>
      </dgm:t>
    </dgm:pt>
    <dgm:pt modelId="{E5199C6D-125A-4758-B977-2BAF760A4489}" type="parTrans" cxnId="{854B8B96-4D22-4699-97E0-4AF61F880E4D}">
      <dgm:prSet/>
      <dgm:spPr/>
      <dgm:t>
        <a:bodyPr/>
        <a:lstStyle/>
        <a:p>
          <a:endParaRPr lang="ru-RU"/>
        </a:p>
      </dgm:t>
    </dgm:pt>
    <dgm:pt modelId="{3A176125-2D67-4B1A-9584-FE5A9BF0C59D}" type="sibTrans" cxnId="{854B8B96-4D22-4699-97E0-4AF61F880E4D}">
      <dgm:prSet/>
      <dgm:spPr/>
      <dgm:t>
        <a:bodyPr/>
        <a:lstStyle/>
        <a:p>
          <a:endParaRPr lang="ru-RU"/>
        </a:p>
      </dgm:t>
    </dgm:pt>
    <dgm:pt modelId="{72D5B873-F7E6-4976-AB69-3CB3E01AC3C5}">
      <dgm:prSet phldrT="[Текст]"/>
      <dgm:spPr/>
      <dgm:t>
        <a:bodyPr/>
        <a:lstStyle/>
        <a:p>
          <a:r>
            <a:rPr lang="uk-UA" dirty="0" smtClean="0"/>
            <a:t>Психічна</a:t>
          </a:r>
          <a:endParaRPr lang="ru-RU" dirty="0"/>
        </a:p>
      </dgm:t>
    </dgm:pt>
    <dgm:pt modelId="{174A6CFA-CC4A-4D69-B813-5EF8B24F4B25}" type="parTrans" cxnId="{E801AD84-C2E3-4C1E-9BB3-FA1D1DFC7905}">
      <dgm:prSet/>
      <dgm:spPr/>
      <dgm:t>
        <a:bodyPr/>
        <a:lstStyle/>
        <a:p>
          <a:endParaRPr lang="ru-RU"/>
        </a:p>
      </dgm:t>
    </dgm:pt>
    <dgm:pt modelId="{6D7587AA-5744-4DEC-8001-1B2DE4DF3C04}" type="sibTrans" cxnId="{E801AD84-C2E3-4C1E-9BB3-FA1D1DFC7905}">
      <dgm:prSet/>
      <dgm:spPr/>
      <dgm:t>
        <a:bodyPr/>
        <a:lstStyle/>
        <a:p>
          <a:endParaRPr lang="ru-RU"/>
        </a:p>
      </dgm:t>
    </dgm:pt>
    <dgm:pt modelId="{65E6D0A9-39B5-406C-AA50-6C078A0E4BF0}" type="pres">
      <dgm:prSet presAssocID="{B975DAFE-693B-42C1-9A0B-92F367DF3A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171429-AB77-4AFC-82BF-0092C2FDA7F7}" type="pres">
      <dgm:prSet presAssocID="{2AA34161-93DF-4425-AB87-CAC100F6D284}" presName="centerShape" presStyleLbl="node0" presStyleIdx="0" presStyleCnt="1" custScaleX="147419" custScaleY="124757"/>
      <dgm:spPr/>
      <dgm:t>
        <a:bodyPr/>
        <a:lstStyle/>
        <a:p>
          <a:endParaRPr lang="ru-RU"/>
        </a:p>
      </dgm:t>
    </dgm:pt>
    <dgm:pt modelId="{9980C5F6-FA37-474F-8C07-C36CBF698CCC}" type="pres">
      <dgm:prSet presAssocID="{BF67C2B3-FD36-4BBC-BC97-397AB178474E}" presName="node" presStyleLbl="node1" presStyleIdx="0" presStyleCnt="4" custScaleX="107571" custScaleY="99624" custRadScaleRad="95033" custRadScaleInc="1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CD60-42DF-4D93-8C33-7BCC6B412A9A}" type="pres">
      <dgm:prSet presAssocID="{BF67C2B3-FD36-4BBC-BC97-397AB178474E}" presName="dummy" presStyleCnt="0"/>
      <dgm:spPr/>
    </dgm:pt>
    <dgm:pt modelId="{9B385C9D-BB09-4552-A08A-E851F4043498}" type="pres">
      <dgm:prSet presAssocID="{BA26C816-382A-4D78-920C-8373556FCC6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8CAE444-5135-4E73-A98D-112A1C26DC1D}" type="pres">
      <dgm:prSet presAssocID="{5CF889E1-798D-4069-9B90-1CFEC91D8BCF}" presName="node" presStyleLbl="node1" presStyleIdx="1" presStyleCnt="4" custScaleX="118265" custScaleY="115031" custRadScaleRad="148827" custRadScaleInc="3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51D4B-5EFD-47EE-8CE7-1EA00A716DD3}" type="pres">
      <dgm:prSet presAssocID="{5CF889E1-798D-4069-9B90-1CFEC91D8BCF}" presName="dummy" presStyleCnt="0"/>
      <dgm:spPr/>
    </dgm:pt>
    <dgm:pt modelId="{FA68D6B8-4CE4-4C43-B559-4171B2697E0D}" type="pres">
      <dgm:prSet presAssocID="{4B7AD2F5-F4EB-45D9-B175-A439479647F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FCD676D-EF38-4CC4-8986-8F9C27ACB9A4}" type="pres">
      <dgm:prSet presAssocID="{51757014-2168-4533-BECA-ECB98F927C12}" presName="node" presStyleLbl="node1" presStyleIdx="2" presStyleCnt="4" custScaleX="109650" custScaleY="102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59FF-3817-4759-ACC9-448997BADD6B}" type="pres">
      <dgm:prSet presAssocID="{51757014-2168-4533-BECA-ECB98F927C12}" presName="dummy" presStyleCnt="0"/>
      <dgm:spPr/>
    </dgm:pt>
    <dgm:pt modelId="{6B7EDE21-9774-4D1E-B868-CFC277512D97}" type="pres">
      <dgm:prSet presAssocID="{3A176125-2D67-4B1A-9584-FE5A9BF0C59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29A8522-1977-4F10-8FC2-E4CCADB401FE}" type="pres">
      <dgm:prSet presAssocID="{72D5B873-F7E6-4976-AB69-3CB3E01AC3C5}" presName="node" presStyleLbl="node1" presStyleIdx="3" presStyleCnt="4" custScaleX="116782" custScaleY="110964" custRadScaleRad="116098" custRadScaleInc="2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32311-6EC6-4AAE-B6F6-D60DE2CE8A4A}" type="pres">
      <dgm:prSet presAssocID="{72D5B873-F7E6-4976-AB69-3CB3E01AC3C5}" presName="dummy" presStyleCnt="0"/>
      <dgm:spPr/>
    </dgm:pt>
    <dgm:pt modelId="{3BBAB9B7-80AC-4B22-83A1-C71D9AC8D3F1}" type="pres">
      <dgm:prSet presAssocID="{6D7587AA-5744-4DEC-8001-1B2DE4DF3C04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E801AD84-C2E3-4C1E-9BB3-FA1D1DFC7905}" srcId="{2AA34161-93DF-4425-AB87-CAC100F6D284}" destId="{72D5B873-F7E6-4976-AB69-3CB3E01AC3C5}" srcOrd="3" destOrd="0" parTransId="{174A6CFA-CC4A-4D69-B813-5EF8B24F4B25}" sibTransId="{6D7587AA-5744-4DEC-8001-1B2DE4DF3C04}"/>
    <dgm:cxn modelId="{AD5E2398-DCB8-407C-AFA0-1143A6F0038E}" type="presOf" srcId="{5CF889E1-798D-4069-9B90-1CFEC91D8BCF}" destId="{08CAE444-5135-4E73-A98D-112A1C26DC1D}" srcOrd="0" destOrd="0" presId="urn:microsoft.com/office/officeart/2005/8/layout/radial6"/>
    <dgm:cxn modelId="{72C2EA41-B94B-4FB2-BEC2-1061CC78EB43}" srcId="{2AA34161-93DF-4425-AB87-CAC100F6D284}" destId="{BF67C2B3-FD36-4BBC-BC97-397AB178474E}" srcOrd="0" destOrd="0" parTransId="{6EC87934-D6F2-478B-870A-B9350EDC5182}" sibTransId="{BA26C816-382A-4D78-920C-8373556FCC60}"/>
    <dgm:cxn modelId="{854B8B96-4D22-4699-97E0-4AF61F880E4D}" srcId="{2AA34161-93DF-4425-AB87-CAC100F6D284}" destId="{51757014-2168-4533-BECA-ECB98F927C12}" srcOrd="2" destOrd="0" parTransId="{E5199C6D-125A-4758-B977-2BAF760A4489}" sibTransId="{3A176125-2D67-4B1A-9584-FE5A9BF0C59D}"/>
    <dgm:cxn modelId="{806EF348-CA8A-471C-946D-42559A5FD2F8}" type="presOf" srcId="{BA26C816-382A-4D78-920C-8373556FCC60}" destId="{9B385C9D-BB09-4552-A08A-E851F4043498}" srcOrd="0" destOrd="0" presId="urn:microsoft.com/office/officeart/2005/8/layout/radial6"/>
    <dgm:cxn modelId="{268ACD2B-2063-4507-B254-D980BA55E1A8}" srcId="{B975DAFE-693B-42C1-9A0B-92F367DF3A59}" destId="{2AA34161-93DF-4425-AB87-CAC100F6D284}" srcOrd="0" destOrd="0" parTransId="{ABA048C7-E9E1-4E4B-8029-77B95FBD68E0}" sibTransId="{3E366652-1F81-46ED-845F-E6D240E42500}"/>
    <dgm:cxn modelId="{A421E6FB-DDDD-48DB-9520-0C97A07F07A3}" type="presOf" srcId="{72D5B873-F7E6-4976-AB69-3CB3E01AC3C5}" destId="{829A8522-1977-4F10-8FC2-E4CCADB401FE}" srcOrd="0" destOrd="0" presId="urn:microsoft.com/office/officeart/2005/8/layout/radial6"/>
    <dgm:cxn modelId="{4A06A5AF-2047-4C4E-BCDC-448BFC1A5E45}" type="presOf" srcId="{51757014-2168-4533-BECA-ECB98F927C12}" destId="{EFCD676D-EF38-4CC4-8986-8F9C27ACB9A4}" srcOrd="0" destOrd="0" presId="urn:microsoft.com/office/officeart/2005/8/layout/radial6"/>
    <dgm:cxn modelId="{0C978B76-3A2C-4DAE-B3A1-2B5CAE34C5EA}" type="presOf" srcId="{B975DAFE-693B-42C1-9A0B-92F367DF3A59}" destId="{65E6D0A9-39B5-406C-AA50-6C078A0E4BF0}" srcOrd="0" destOrd="0" presId="urn:microsoft.com/office/officeart/2005/8/layout/radial6"/>
    <dgm:cxn modelId="{80206D96-91EE-4AA7-9434-56E43B8F81EC}" srcId="{2AA34161-93DF-4425-AB87-CAC100F6D284}" destId="{5CF889E1-798D-4069-9B90-1CFEC91D8BCF}" srcOrd="1" destOrd="0" parTransId="{71F02E7A-B3F4-4CA7-B5D3-D3F1861812CD}" sibTransId="{4B7AD2F5-F4EB-45D9-B175-A439479647FB}"/>
    <dgm:cxn modelId="{D21D9F5C-0D2F-43A1-AFD7-E3C764C80694}" type="presOf" srcId="{3A176125-2D67-4B1A-9584-FE5A9BF0C59D}" destId="{6B7EDE21-9774-4D1E-B868-CFC277512D97}" srcOrd="0" destOrd="0" presId="urn:microsoft.com/office/officeart/2005/8/layout/radial6"/>
    <dgm:cxn modelId="{99A27E61-8749-42C1-AA70-CBF56A845635}" type="presOf" srcId="{6D7587AA-5744-4DEC-8001-1B2DE4DF3C04}" destId="{3BBAB9B7-80AC-4B22-83A1-C71D9AC8D3F1}" srcOrd="0" destOrd="0" presId="urn:microsoft.com/office/officeart/2005/8/layout/radial6"/>
    <dgm:cxn modelId="{3AF5003F-33CD-4C5A-8578-363FD3D525FA}" type="presOf" srcId="{2AA34161-93DF-4425-AB87-CAC100F6D284}" destId="{5F171429-AB77-4AFC-82BF-0092C2FDA7F7}" srcOrd="0" destOrd="0" presId="urn:microsoft.com/office/officeart/2005/8/layout/radial6"/>
    <dgm:cxn modelId="{D858EE40-36C8-45DE-9F33-FBE36B2B6D92}" type="presOf" srcId="{BF67C2B3-FD36-4BBC-BC97-397AB178474E}" destId="{9980C5F6-FA37-474F-8C07-C36CBF698CCC}" srcOrd="0" destOrd="0" presId="urn:microsoft.com/office/officeart/2005/8/layout/radial6"/>
    <dgm:cxn modelId="{263D3A9E-0360-4A61-B607-2FB1E4E9DEF9}" type="presOf" srcId="{4B7AD2F5-F4EB-45D9-B175-A439479647FB}" destId="{FA68D6B8-4CE4-4C43-B559-4171B2697E0D}" srcOrd="0" destOrd="0" presId="urn:microsoft.com/office/officeart/2005/8/layout/radial6"/>
    <dgm:cxn modelId="{EB4C5FAC-C079-4DE5-90E6-5B5A31C18F4D}" type="presParOf" srcId="{65E6D0A9-39B5-406C-AA50-6C078A0E4BF0}" destId="{5F171429-AB77-4AFC-82BF-0092C2FDA7F7}" srcOrd="0" destOrd="0" presId="urn:microsoft.com/office/officeart/2005/8/layout/radial6"/>
    <dgm:cxn modelId="{D8EAC011-DFF3-4398-A1C1-2A314672D72C}" type="presParOf" srcId="{65E6D0A9-39B5-406C-AA50-6C078A0E4BF0}" destId="{9980C5F6-FA37-474F-8C07-C36CBF698CCC}" srcOrd="1" destOrd="0" presId="urn:microsoft.com/office/officeart/2005/8/layout/radial6"/>
    <dgm:cxn modelId="{AECD9634-FB74-4BF4-A41F-899BD5D03089}" type="presParOf" srcId="{65E6D0A9-39B5-406C-AA50-6C078A0E4BF0}" destId="{BD8ACD60-42DF-4D93-8C33-7BCC6B412A9A}" srcOrd="2" destOrd="0" presId="urn:microsoft.com/office/officeart/2005/8/layout/radial6"/>
    <dgm:cxn modelId="{7C3A5C72-0DCA-4FF8-90BD-ED7211F77429}" type="presParOf" srcId="{65E6D0A9-39B5-406C-AA50-6C078A0E4BF0}" destId="{9B385C9D-BB09-4552-A08A-E851F4043498}" srcOrd="3" destOrd="0" presId="urn:microsoft.com/office/officeart/2005/8/layout/radial6"/>
    <dgm:cxn modelId="{6169F268-18F2-457D-806D-05D609180284}" type="presParOf" srcId="{65E6D0A9-39B5-406C-AA50-6C078A0E4BF0}" destId="{08CAE444-5135-4E73-A98D-112A1C26DC1D}" srcOrd="4" destOrd="0" presId="urn:microsoft.com/office/officeart/2005/8/layout/radial6"/>
    <dgm:cxn modelId="{140CE4C2-76C2-4FC6-A594-F83749371342}" type="presParOf" srcId="{65E6D0A9-39B5-406C-AA50-6C078A0E4BF0}" destId="{63F51D4B-5EFD-47EE-8CE7-1EA00A716DD3}" srcOrd="5" destOrd="0" presId="urn:microsoft.com/office/officeart/2005/8/layout/radial6"/>
    <dgm:cxn modelId="{0B091E3A-54FB-446B-9475-1BE8E8228B7D}" type="presParOf" srcId="{65E6D0A9-39B5-406C-AA50-6C078A0E4BF0}" destId="{FA68D6B8-4CE4-4C43-B559-4171B2697E0D}" srcOrd="6" destOrd="0" presId="urn:microsoft.com/office/officeart/2005/8/layout/radial6"/>
    <dgm:cxn modelId="{E5F8D8F2-DC5D-4C9B-8CAE-C6CCC8D60468}" type="presParOf" srcId="{65E6D0A9-39B5-406C-AA50-6C078A0E4BF0}" destId="{EFCD676D-EF38-4CC4-8986-8F9C27ACB9A4}" srcOrd="7" destOrd="0" presId="urn:microsoft.com/office/officeart/2005/8/layout/radial6"/>
    <dgm:cxn modelId="{BB59876B-7FEC-4767-AC60-0802A60149D1}" type="presParOf" srcId="{65E6D0A9-39B5-406C-AA50-6C078A0E4BF0}" destId="{E1F359FF-3817-4759-ACC9-448997BADD6B}" srcOrd="8" destOrd="0" presId="urn:microsoft.com/office/officeart/2005/8/layout/radial6"/>
    <dgm:cxn modelId="{A7A524E8-08FA-4D50-973A-0BDFBE3910C0}" type="presParOf" srcId="{65E6D0A9-39B5-406C-AA50-6C078A0E4BF0}" destId="{6B7EDE21-9774-4D1E-B868-CFC277512D97}" srcOrd="9" destOrd="0" presId="urn:microsoft.com/office/officeart/2005/8/layout/radial6"/>
    <dgm:cxn modelId="{B85555B0-862A-4C67-9BEC-B5DB37F966AD}" type="presParOf" srcId="{65E6D0A9-39B5-406C-AA50-6C078A0E4BF0}" destId="{829A8522-1977-4F10-8FC2-E4CCADB401FE}" srcOrd="10" destOrd="0" presId="urn:microsoft.com/office/officeart/2005/8/layout/radial6"/>
    <dgm:cxn modelId="{62CAED7C-4FD1-4171-9C29-B8DA22FAC0AB}" type="presParOf" srcId="{65E6D0A9-39B5-406C-AA50-6C078A0E4BF0}" destId="{6EA32311-6EC6-4AAE-B6F6-D60DE2CE8A4A}" srcOrd="11" destOrd="0" presId="urn:microsoft.com/office/officeart/2005/8/layout/radial6"/>
    <dgm:cxn modelId="{667353FE-F2F6-4221-B0A1-784AE87E9CD2}" type="presParOf" srcId="{65E6D0A9-39B5-406C-AA50-6C078A0E4BF0}" destId="{3BBAB9B7-80AC-4B22-83A1-C71D9AC8D3F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47FB-AF75-43F0-8E5E-B0FCF3547120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ED217-AB6D-4553-8669-2C502FE3D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65D9-4914-43FA-85AA-97C920C8EED5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24F9-6FB4-4B74-97AE-CB377F1C6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09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87281E-D3E2-414C-AFBC-43B598ADA44C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DDBA4E-2006-488E-B322-461DD7C39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258888" y="836613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2000" smtClean="0">
                <a:solidFill>
                  <a:schemeClr val="tx1"/>
                </a:solidFill>
                <a:effectLst/>
                <a:latin typeface="Trebuchet MS" pitchFamily="34" charset="0"/>
              </a:rPr>
              <a:t>Психолог</a:t>
            </a:r>
            <a:r>
              <a:rPr lang="ru-RU" sz="2000" smtClean="0">
                <a:solidFill>
                  <a:schemeClr val="tx1"/>
                </a:solidFill>
                <a:effectLst/>
                <a:latin typeface="Arial" charset="0"/>
              </a:rPr>
              <a:t>іч</a:t>
            </a:r>
            <a:r>
              <a:rPr lang="uk-UA" sz="2000" smtClean="0">
                <a:solidFill>
                  <a:schemeClr val="tx1"/>
                </a:solidFill>
                <a:effectLst/>
                <a:latin typeface="Trebuchet MS" pitchFamily="34" charset="0"/>
              </a:rPr>
              <a:t>не здоров</a:t>
            </a:r>
            <a:r>
              <a:rPr lang="ru-RU" sz="2000" smtClean="0">
                <a:solidFill>
                  <a:schemeClr val="tx1"/>
                </a:solidFill>
                <a:effectLst/>
                <a:latin typeface="Trebuchet MS" pitchFamily="34" charset="0"/>
              </a:rPr>
              <a:t>’</a:t>
            </a:r>
            <a:r>
              <a:rPr lang="uk-UA" sz="2000" smtClean="0">
                <a:solidFill>
                  <a:schemeClr val="tx1"/>
                </a:solidFill>
                <a:effectLst/>
                <a:latin typeface="Trebuchet MS" pitchFamily="34" charset="0"/>
              </a:rPr>
              <a:t>я учнів</a:t>
            </a:r>
            <a:r>
              <a:rPr lang="uk-UA" sz="2000" smtClean="0">
                <a:solidFill>
                  <a:schemeClr val="tx1"/>
                </a:solidFill>
                <a:effectLst/>
                <a:latin typeface="Arial" charset="0"/>
              </a:rPr>
              <a:t>.</a:t>
            </a:r>
            <a:r>
              <a:rPr lang="uk-UA" sz="2000" smtClean="0">
                <a:solidFill>
                  <a:schemeClr val="tx1"/>
                </a:solidFill>
                <a:effectLst/>
                <a:latin typeface="Trebuchet MS" pitchFamily="34" charset="0"/>
              </a:rPr>
              <a:t/>
            </a:r>
            <a:br>
              <a:rPr lang="uk-UA" sz="2000" smtClean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uk-UA" sz="2000" smtClean="0">
                <a:solidFill>
                  <a:schemeClr val="tx1"/>
                </a:solidFill>
                <a:effectLst/>
                <a:latin typeface="Trebuchet MS" pitchFamily="34" charset="0"/>
              </a:rPr>
              <a:t>Індивідуально - типологічні особливості школярів, їх врахування в процесі навчання.</a:t>
            </a:r>
            <a:br>
              <a:rPr lang="uk-UA" sz="2000" smtClean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uk-UA" sz="2000" smtClean="0">
                <a:solidFill>
                  <a:schemeClr val="tx1"/>
                </a:solidFill>
                <a:effectLst/>
                <a:latin typeface="Trebuchet MS" pitchFamily="34" charset="0"/>
              </a:rPr>
              <a:t/>
            </a:r>
            <a:br>
              <a:rPr lang="uk-UA" sz="2000" smtClean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uk-UA" sz="2000" smtClean="0">
                <a:solidFill>
                  <a:schemeClr val="tx1"/>
                </a:solidFill>
                <a:effectLst/>
                <a:latin typeface="Trebuchet MS" pitchFamily="34" charset="0"/>
              </a:rPr>
              <a:t>Складові психологічного здоров</a:t>
            </a:r>
            <a:r>
              <a:rPr lang="en-US" sz="2000" smtClean="0">
                <a:solidFill>
                  <a:schemeClr val="tx1"/>
                </a:solidFill>
                <a:effectLst/>
                <a:latin typeface="Trebuchet MS" pitchFamily="34" charset="0"/>
              </a:rPr>
              <a:t>’</a:t>
            </a:r>
            <a:r>
              <a:rPr lang="uk-UA" sz="2000" smtClean="0">
                <a:solidFill>
                  <a:schemeClr val="tx1"/>
                </a:solidFill>
                <a:effectLst/>
                <a:latin typeface="Trebuchet MS" pitchFamily="34" charset="0"/>
              </a:rPr>
              <a:t>язбереження.</a:t>
            </a:r>
            <a:endParaRPr lang="ru-RU" sz="2000" smtClean="0"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13314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565400"/>
            <a:ext cx="6265863" cy="387191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179388" y="908050"/>
            <a:ext cx="8785225" cy="568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87450" y="981075"/>
            <a:ext cx="6511925" cy="17272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uk-UA" sz="5400" smtClean="0">
                <a:solidFill>
                  <a:schemeClr val="tx1"/>
                </a:solidFill>
                <a:effectLst/>
                <a:latin typeface="Trebuchet MS" pitchFamily="34" charset="0"/>
              </a:rPr>
              <a:t/>
            </a:r>
            <a:br>
              <a:rPr lang="uk-UA" sz="5400" smtClean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uk-UA" sz="5400" smtClean="0">
                <a:solidFill>
                  <a:srgbClr val="2D4B09"/>
                </a:solidFill>
                <a:effectLst/>
                <a:latin typeface="Trebuchet MS" pitchFamily="34" charset="0"/>
              </a:rPr>
              <a:t>Здоров’я</a:t>
            </a:r>
            <a:br>
              <a:rPr lang="uk-UA" sz="5400" smtClean="0">
                <a:solidFill>
                  <a:srgbClr val="2D4B09"/>
                </a:solidFill>
                <a:effectLst/>
                <a:latin typeface="Trebuchet MS" pitchFamily="34" charset="0"/>
              </a:rPr>
            </a:br>
            <a:endParaRPr lang="ru-RU" sz="5400" smtClean="0">
              <a:solidFill>
                <a:srgbClr val="2D4B09"/>
              </a:solidFill>
              <a:effectLst/>
              <a:latin typeface="Trebuchet MS" pitchFamily="34" charset="0"/>
            </a:endParaRP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1403350" y="2852738"/>
            <a:ext cx="6400800" cy="2520950"/>
          </a:xfrm>
          <a:ln>
            <a:solidFill>
              <a:srgbClr val="0000CC"/>
            </a:solidFill>
          </a:ln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uk-UA" smtClean="0">
                <a:solidFill>
                  <a:srgbClr val="0000CC"/>
                </a:solidFill>
                <a:latin typeface="Trebuchet MS" pitchFamily="34" charset="0"/>
              </a:rPr>
              <a:t>– це стан повного фізичного, психічного та соціального благополуччя, а не просто відсутність хвороб або фізичних вад</a:t>
            </a:r>
          </a:p>
          <a:p>
            <a:pPr>
              <a:buFont typeface="Georgia" pitchFamily="18" charset="0"/>
              <a:buNone/>
            </a:pPr>
            <a:endParaRPr lang="uk-UA" smtClean="0">
              <a:solidFill>
                <a:srgbClr val="0000CC"/>
              </a:solidFill>
              <a:latin typeface="Trebuchet MS" pitchFamily="34" charset="0"/>
            </a:endParaRPr>
          </a:p>
          <a:p>
            <a:pPr algn="r">
              <a:buFont typeface="Georgia" pitchFamily="18" charset="0"/>
              <a:buNone/>
            </a:pPr>
            <a:r>
              <a:rPr lang="uk-UA" i="1" smtClean="0">
                <a:solidFill>
                  <a:srgbClr val="E218BC"/>
                </a:solidFill>
                <a:latin typeface="Trebuchet MS" pitchFamily="34" charset="0"/>
              </a:rPr>
              <a:t>Всесвітня організація охорони здоров’я</a:t>
            </a:r>
            <a:r>
              <a:rPr lang="ru-RU" smtClean="0"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18434" name="Picture 4" descr="00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60350"/>
            <a:ext cx="7848600" cy="619283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350" y="7029450"/>
            <a:ext cx="6513513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467544" y="0"/>
          <a:ext cx="8280920" cy="667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58888" y="620713"/>
            <a:ext cx="6511925" cy="1143000"/>
          </a:xfrm>
          <a:ln>
            <a:solidFill>
              <a:srgbClr val="336600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Georgia" pitchFamily="18" charset="0"/>
              <a:buNone/>
            </a:pPr>
            <a:r>
              <a:rPr lang="uk-UA" smtClean="0">
                <a:solidFill>
                  <a:srgbClr val="336600"/>
                </a:solidFill>
                <a:effectLst/>
                <a:latin typeface="Trebuchet MS" pitchFamily="34" charset="0"/>
              </a:rPr>
              <a:t>СКЛАДОВІ   ЗДОРОВ</a:t>
            </a:r>
            <a:r>
              <a:rPr lang="en-US" smtClean="0">
                <a:solidFill>
                  <a:srgbClr val="336600"/>
                </a:solidFill>
                <a:effectLst/>
                <a:latin typeface="Trebuchet MS" pitchFamily="34" charset="0"/>
              </a:rPr>
              <a:t>’</a:t>
            </a:r>
            <a:r>
              <a:rPr lang="uk-UA" smtClean="0">
                <a:solidFill>
                  <a:srgbClr val="336600"/>
                </a:solidFill>
                <a:effectLst/>
                <a:latin typeface="Trebuchet MS" pitchFamily="34" charset="0"/>
              </a:rPr>
              <a:t>Я</a:t>
            </a:r>
            <a:endParaRPr lang="ru-RU" smtClean="0">
              <a:solidFill>
                <a:srgbClr val="336600"/>
              </a:solidFill>
              <a:effectLst/>
              <a:latin typeface="Trebuchet MS" pitchFamily="34" charset="0"/>
            </a:endParaRPr>
          </a:p>
        </p:txBody>
      </p:sp>
      <p:pic>
        <p:nvPicPr>
          <p:cNvPr id="17410" name="Picture 4" descr="00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700213"/>
            <a:ext cx="7775575" cy="49688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755576" y="1268760"/>
            <a:ext cx="3346704" cy="639762"/>
          </a:xfrm>
        </p:spPr>
        <p:txBody>
          <a:bodyPr rtlCol="0" anchor="b">
            <a:no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Заняття з ЛФК </a:t>
            </a:r>
            <a:endParaRPr lang="ru-RU" sz="32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79875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349500"/>
            <a:ext cx="4410075" cy="324643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44008" y="1484784"/>
            <a:ext cx="4499992" cy="783778"/>
          </a:xfrm>
        </p:spPr>
        <p:txBody>
          <a:bodyPr rtlCol="0" anchor="b">
            <a:no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Змагання з легкої атлетики</a:t>
            </a:r>
            <a:endParaRPr lang="ru-RU" sz="32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79877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21225" y="2349500"/>
            <a:ext cx="4392613" cy="3287713"/>
          </a:xfr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171"/>
            <a:ext cx="9144000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0" dirty="0" err="1">
                <a:effectLst/>
              </a:rPr>
              <a:t>Реалізація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фізичної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складової</a:t>
            </a:r>
            <a:r>
              <a:rPr lang="ru-RU" b="0" dirty="0">
                <a:effectLst/>
              </a:rPr>
              <a:t> 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333375"/>
            <a:ext cx="8569325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uk-UA" sz="4200" smtClean="0">
                <a:solidFill>
                  <a:srgbClr val="32AA02"/>
                </a:solidFill>
                <a:effectLst/>
                <a:latin typeface="Trebuchet MS" pitchFamily="34" charset="0"/>
              </a:rPr>
              <a:t>Реалізація фізичної складової</a:t>
            </a:r>
            <a:r>
              <a:rPr lang="uk-UA" sz="4200" smtClean="0"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endParaRPr lang="ru-RU" sz="4200" smtClean="0"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0" y="1196975"/>
            <a:ext cx="9144000" cy="5400675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uk-UA" sz="2000" b="1" smtClean="0">
                <a:solidFill>
                  <a:schemeClr val="accent1"/>
                </a:solidFill>
                <a:latin typeface="Trebuchet MS" pitchFamily="34" charset="0"/>
              </a:rPr>
              <a:t>здійснюється через:</a:t>
            </a:r>
            <a:r>
              <a:rPr lang="uk-UA" sz="2000" smtClean="0">
                <a:latin typeface="Trebuchet MS" pitchFamily="34" charset="0"/>
              </a:rPr>
              <a:t>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0000CC"/>
                </a:solidFill>
                <a:latin typeface="Trebuchet MS" pitchFamily="34" charset="0"/>
              </a:rPr>
              <a:t>ранкову гімнастику, фізкультхвилинки, рухливі ігри, фізкультпаузи </a:t>
            </a:r>
            <a:r>
              <a:rPr lang="ru-RU" sz="2000" smtClean="0">
                <a:solidFill>
                  <a:srgbClr val="0000CC"/>
                </a:solidFill>
                <a:latin typeface="Trebuchet MS" pitchFamily="34" charset="0"/>
                <a:sym typeface="Symbol" pitchFamily="18" charset="2"/>
              </a:rPr>
              <a:t></a:t>
            </a:r>
            <a:r>
              <a:rPr lang="uk-UA" sz="2000" smtClean="0">
                <a:solidFill>
                  <a:srgbClr val="0000CC"/>
                </a:solidFill>
                <a:latin typeface="Trebuchet MS" pitchFamily="34" charset="0"/>
              </a:rPr>
              <a:t> (оздоровчу рухову діяльність);</a:t>
            </a:r>
            <a:r>
              <a:rPr lang="uk-UA" sz="2000" smtClean="0">
                <a:latin typeface="Trebuchet MS" pitchFamily="34" charset="0"/>
              </a:rPr>
              <a:t>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000" smtClean="0">
                <a:solidFill>
                  <a:srgbClr val="E218BC"/>
                </a:solidFill>
                <a:latin typeface="Trebuchet MS" pitchFamily="34" charset="0"/>
              </a:rPr>
              <a:t>- контроль та самоконтроль за правильною поставою під час письма,читання, ходіння тощо;</a:t>
            </a:r>
            <a:r>
              <a:rPr lang="uk-UA" sz="2000" smtClean="0">
                <a:latin typeface="Trebuchet MS" pitchFamily="34" charset="0"/>
              </a:rPr>
              <a:t> 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0000CC"/>
                </a:solidFill>
                <a:latin typeface="Trebuchet MS" pitchFamily="34" charset="0"/>
              </a:rPr>
              <a:t>використання вправ щодо профілактики сколіозу, запобіганню гіподинамії;</a:t>
            </a:r>
            <a:r>
              <a:rPr lang="uk-UA" sz="2000" smtClean="0">
                <a:latin typeface="Trebuchet MS" pitchFamily="34" charset="0"/>
              </a:rPr>
              <a:t> 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E218BC"/>
                </a:solidFill>
                <a:latin typeface="Trebuchet MS" pitchFamily="34" charset="0"/>
              </a:rPr>
              <a:t>виконання дихальних вправ;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0000CC"/>
                </a:solidFill>
                <a:latin typeface="Trebuchet MS" pitchFamily="34" charset="0"/>
              </a:rPr>
              <a:t>виконання гімнастики для очей, точковий самомасаж біологічно</a:t>
            </a:r>
            <a:r>
              <a:rPr lang="ru-RU" sz="2000" smtClean="0">
                <a:solidFill>
                  <a:srgbClr val="0000CC"/>
                </a:solidFill>
                <a:latin typeface="Trebuchet MS" pitchFamily="34" charset="0"/>
                <a:sym typeface="Symbol" pitchFamily="18" charset="2"/>
              </a:rPr>
              <a:t></a:t>
            </a:r>
            <a:r>
              <a:rPr lang="uk-UA" sz="2000" smtClean="0">
                <a:solidFill>
                  <a:srgbClr val="0000CC"/>
                </a:solidFill>
                <a:latin typeface="Trebuchet MS" pitchFamily="34" charset="0"/>
              </a:rPr>
              <a:t> активних точок обличчя й голови, щоб врешті «розбудити» дітей і створити відповідний робочий настрій на весь навчальний день;</a:t>
            </a:r>
            <a:r>
              <a:rPr lang="uk-UA" sz="2000" smtClean="0">
                <a:latin typeface="Trebuchet MS" pitchFamily="34" charset="0"/>
              </a:rPr>
              <a:t> 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E218BC"/>
                </a:solidFill>
                <a:latin typeface="Trebuchet MS" pitchFamily="34" charset="0"/>
              </a:rPr>
              <a:t>навчання народних засобів оздоровлення та профілактики захворювань;</a:t>
            </a:r>
            <a:r>
              <a:rPr lang="uk-UA" sz="2000" smtClean="0">
                <a:latin typeface="Trebuchet MS" pitchFamily="34" charset="0"/>
              </a:rPr>
              <a:t> 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0000CC"/>
                </a:solidFill>
                <a:latin typeface="Trebuchet MS" pitchFamily="34" charset="0"/>
              </a:rPr>
              <a:t>знання свого особистого рівня здоров’я;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E218BC"/>
                </a:solidFill>
                <a:latin typeface="Trebuchet MS" pitchFamily="34" charset="0"/>
              </a:rPr>
              <a:t>навчання щодо дотримання режиму навчання, харчування, праці, відпочинку.</a:t>
            </a:r>
            <a:endParaRPr lang="ru-RU" sz="2000" smtClean="0">
              <a:solidFill>
                <a:srgbClr val="E218BC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251520" y="2276872"/>
            <a:ext cx="4320480" cy="792088"/>
          </a:xfrm>
        </p:spPr>
        <p:txBody>
          <a:bodyPr rtlCol="0" anchor="b">
            <a:no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створення</a:t>
            </a:r>
            <a:r>
              <a:rPr lang="ru-RU" sz="2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2400" b="1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сприятливого</a:t>
            </a:r>
            <a:r>
              <a:rPr lang="ru-RU" sz="2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2400" b="1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психологічного</a:t>
            </a:r>
            <a:r>
              <a:rPr lang="ru-RU" sz="2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2400" b="1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клімату</a:t>
            </a:r>
            <a:r>
              <a:rPr lang="ru-RU" sz="2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на </a:t>
            </a:r>
            <a:r>
              <a:rPr lang="ru-RU" sz="2400" b="1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уроці</a:t>
            </a:r>
            <a:endParaRPr lang="ru-RU" sz="24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81923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214688"/>
            <a:ext cx="4076700" cy="3051175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788024" y="1556792"/>
            <a:ext cx="4104456" cy="927794"/>
          </a:xfrm>
        </p:spPr>
        <p:txBody>
          <a:bodyPr rtlCol="0" anchor="b">
            <a:no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проведення психологічних занять</a:t>
            </a:r>
            <a:endParaRPr lang="ru-RU" sz="24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81925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45038" y="3214688"/>
            <a:ext cx="4075112" cy="3049587"/>
          </a:xfr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79512" y="5755"/>
            <a:ext cx="8964488" cy="140702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err="1">
                <a:effectLst/>
              </a:rPr>
              <a:t>Реалізація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психічної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складової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здійснюється</a:t>
            </a:r>
            <a:r>
              <a:rPr lang="ru-RU" sz="4000" dirty="0">
                <a:effectLst/>
              </a:rPr>
              <a:t> через: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95288" y="1268413"/>
            <a:ext cx="8424862" cy="1296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404813"/>
            <a:ext cx="8569325" cy="1008062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uk-UA" sz="4200" smtClean="0">
                <a:solidFill>
                  <a:srgbClr val="0000CC"/>
                </a:solidFill>
                <a:effectLst/>
                <a:latin typeface="Trebuchet MS" pitchFamily="34" charset="0"/>
              </a:rPr>
              <a:t>Психічне здоров’я</a:t>
            </a:r>
            <a:r>
              <a:rPr lang="uk-UA" sz="4200" smtClean="0">
                <a:solidFill>
                  <a:schemeClr val="tx1"/>
                </a:solidFill>
                <a:effectLst/>
                <a:latin typeface="Trebuchet MS" pitchFamily="34" charset="0"/>
              </a:rPr>
              <a:t/>
            </a:r>
            <a:br>
              <a:rPr lang="uk-UA" sz="4200" smtClean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uk-UA" sz="2400" smtClean="0">
                <a:solidFill>
                  <a:schemeClr val="tx1"/>
                </a:solidFill>
                <a:effectLst/>
                <a:latin typeface="Trebuchet MS" pitchFamily="34" charset="0"/>
              </a:rPr>
              <a:t/>
            </a:r>
            <a:br>
              <a:rPr lang="uk-UA" sz="2400" smtClean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uk-UA" sz="4200" smtClean="0"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endParaRPr lang="ru-RU" sz="4200" smtClean="0"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484313"/>
            <a:ext cx="8569325" cy="4968875"/>
          </a:xfrm>
        </p:spPr>
        <p:txBody>
          <a:bodyPr/>
          <a:lstStyle/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uk-UA" sz="1500" b="1" smtClean="0">
                <a:latin typeface="Trebuchet MS" pitchFamily="34" charset="0"/>
              </a:rPr>
              <a:t>         </a:t>
            </a:r>
            <a:r>
              <a:rPr lang="uk-UA" sz="1800" b="1" smtClean="0">
                <a:latin typeface="Trebuchet MS" pitchFamily="34" charset="0"/>
              </a:rPr>
              <a:t>позитивні емоції і почуття, воля, самосвідомість, самовиховання, мотивація поведінки, стреси, психотравми, резерви психологічних можливостей людини, запобігання шкідливих звичок, </a:t>
            </a: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uk-UA" sz="1800" b="1" smtClean="0">
                <a:latin typeface="Trebuchet MS" pitchFamily="34" charset="0"/>
              </a:rPr>
              <a:t>формування гігієнічних навичок і позитивних звичок.</a:t>
            </a: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uk-UA" sz="3400" b="1" smtClean="0">
                <a:solidFill>
                  <a:srgbClr val="0000CC"/>
                </a:solidFill>
                <a:latin typeface="Trebuchet MS" pitchFamily="34" charset="0"/>
              </a:rPr>
              <a:t>Реалізація психічної складової</a:t>
            </a:r>
            <a:r>
              <a:rPr lang="uk-UA" sz="1500" smtClean="0">
                <a:solidFill>
                  <a:srgbClr val="0000CC"/>
                </a:solidFill>
                <a:latin typeface="Trebuchet MS" pitchFamily="34" charset="0"/>
              </a:rPr>
              <a:t> </a:t>
            </a: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uk-UA" sz="1500" smtClean="0">
                <a:solidFill>
                  <a:srgbClr val="0000CC"/>
                </a:solidFill>
                <a:latin typeface="Trebuchet MS" pitchFamily="34" charset="0"/>
              </a:rPr>
              <a:t>здійснюється через: 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E218BC"/>
                </a:solidFill>
                <a:latin typeface="Trebuchet MS" pitchFamily="34" charset="0"/>
              </a:rPr>
              <a:t>створення сприятливого психологічного клімату на уроці;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32AA02"/>
                </a:solidFill>
                <a:latin typeface="Trebuchet MS" pitchFamily="34" charset="0"/>
              </a:rPr>
              <a:t>дотримання позитивного мислення;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E218BC"/>
                </a:solidFill>
                <a:latin typeface="Trebuchet MS" pitchFamily="34" charset="0"/>
              </a:rPr>
              <a:t>демонстрацію ненасильницьких засобів навчання;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32AA02"/>
                </a:solidFill>
                <a:latin typeface="Trebuchet MS" pitchFamily="34" charset="0"/>
              </a:rPr>
              <a:t>формування вміння керувати своїми емоціями, почуттями;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E218BC"/>
                </a:solidFill>
                <a:latin typeface="Trebuchet MS" pitchFamily="34" charset="0"/>
              </a:rPr>
              <a:t>здійснення самооцінки, самоконтролю;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0000CC"/>
                </a:solidFill>
                <a:latin typeface="Trebuchet MS" pitchFamily="34" charset="0"/>
              </a:rPr>
              <a:t>здатність аналізувати наслідки дій шкідливих звичок тощо;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E218BC"/>
                </a:solidFill>
                <a:latin typeface="Trebuchet MS" pitchFamily="34" charset="0"/>
              </a:rPr>
              <a:t>музикотерапію;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0000CC"/>
                </a:solidFill>
                <a:latin typeface="Trebuchet MS" pitchFamily="34" charset="0"/>
              </a:rPr>
              <a:t>кольоротерапію.</a:t>
            </a:r>
            <a:endParaRPr lang="ru-RU" sz="2000" smtClean="0">
              <a:solidFill>
                <a:srgbClr val="0000CC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0" y="1556792"/>
            <a:ext cx="4572000" cy="1944216"/>
          </a:xfrm>
        </p:spPr>
        <p:txBody>
          <a:bodyPr rtlCol="0" anchor="b">
            <a:no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навчання здатності бачити й сприймати прекрасне в </a:t>
            </a:r>
            <a:r>
              <a:rPr lang="ru-RU" sz="2400" b="1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житті</a:t>
            </a:r>
            <a:r>
              <a:rPr lang="ru-RU" sz="2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та у </a:t>
            </a:r>
            <a:r>
              <a:rPr lang="ru-RU" sz="2400" b="1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природі</a:t>
            </a:r>
            <a:endParaRPr lang="ru-RU" sz="24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8294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068638"/>
            <a:ext cx="4321175" cy="3249612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788024" y="1700808"/>
            <a:ext cx="4338084" cy="1080120"/>
          </a:xfrm>
        </p:spPr>
        <p:txBody>
          <a:bodyPr rtlCol="0" anchor="b">
            <a:no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навчання усвідомленню </a:t>
            </a:r>
            <a:r>
              <a:rPr lang="ru-RU" sz="2400" b="1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життєвих</a:t>
            </a:r>
            <a:r>
              <a:rPr lang="ru-RU" sz="24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2400" b="1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цінностей</a:t>
            </a:r>
            <a:endParaRPr lang="ru-RU" sz="24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82949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94250" y="3068638"/>
            <a:ext cx="4349750" cy="3271837"/>
          </a:xfr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513209"/>
            <a:ext cx="9144000" cy="118324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Реалізація духовної складової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87338" y="1125538"/>
            <a:ext cx="8856662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31913" y="404813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Georgia" pitchFamily="18" charset="0"/>
              <a:buNone/>
            </a:pPr>
            <a:r>
              <a:rPr lang="uk-UA" smtClean="0">
                <a:solidFill>
                  <a:srgbClr val="FF9900"/>
                </a:solidFill>
                <a:effectLst/>
                <a:latin typeface="Trebuchet MS" pitchFamily="34" charset="0"/>
              </a:rPr>
              <a:t>Духовне здоров’я</a:t>
            </a:r>
            <a:r>
              <a:rPr lang="ru-RU" smtClean="0"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196975"/>
            <a:ext cx="8856663" cy="5157788"/>
          </a:xfrm>
          <a:ln>
            <a:solidFill>
              <a:schemeClr val="bg1"/>
            </a:solidFill>
          </a:ln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uk-UA" sz="1600" b="1" smtClean="0">
                <a:latin typeface="Trebuchet MS" pitchFamily="34" charset="0"/>
              </a:rPr>
              <a:t>здоров’я в системі загальнолюдських цінностей, ідеал здорової людини, </a:t>
            </a:r>
          </a:p>
          <a:p>
            <a:pPr algn="ctr">
              <a:buFont typeface="Georgia" pitchFamily="18" charset="0"/>
              <a:buNone/>
            </a:pPr>
            <a:r>
              <a:rPr lang="uk-UA" sz="1600" b="1" smtClean="0">
                <a:latin typeface="Trebuchet MS" pitchFamily="34" charset="0"/>
              </a:rPr>
              <a:t>традиції культури українського народу, розвиток позитивних духовних рис, духовні цінності й засоби розвитку духовності.</a:t>
            </a:r>
          </a:p>
          <a:p>
            <a:pPr algn="ctr">
              <a:buFont typeface="Georgia" pitchFamily="18" charset="0"/>
              <a:buNone/>
            </a:pPr>
            <a:r>
              <a:rPr lang="uk-UA" sz="4000" b="1" smtClean="0">
                <a:solidFill>
                  <a:srgbClr val="FF9900"/>
                </a:solidFill>
                <a:latin typeface="Trebuchet MS" pitchFamily="34" charset="0"/>
              </a:rPr>
              <a:t>Реалізація духовної складової</a:t>
            </a:r>
            <a:r>
              <a:rPr lang="uk-UA" smtClean="0">
                <a:latin typeface="Trebuchet MS" pitchFamily="34" charset="0"/>
              </a:rPr>
              <a:t> </a:t>
            </a:r>
          </a:p>
          <a:p>
            <a:pPr algn="ctr">
              <a:buFont typeface="Georgia" pitchFamily="18" charset="0"/>
              <a:buNone/>
            </a:pPr>
            <a:r>
              <a:rPr lang="uk-UA" sz="1600" smtClean="0">
                <a:latin typeface="Trebuchet MS" pitchFamily="34" charset="0"/>
              </a:rPr>
              <a:t>здійснюється через:</a:t>
            </a:r>
            <a:r>
              <a:rPr lang="uk-UA" smtClean="0">
                <a:latin typeface="Trebuchet MS" pitchFamily="34" charset="0"/>
              </a:rPr>
              <a:t>  </a:t>
            </a:r>
          </a:p>
          <a:p>
            <a:pPr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32AA02"/>
                </a:solidFill>
                <a:latin typeface="Trebuchet MS" pitchFamily="34" charset="0"/>
              </a:rPr>
              <a:t>навчання доброзичливого ставлення до товаришів у класі, до учнів школи, до дорослих;</a:t>
            </a:r>
          </a:p>
          <a:p>
            <a:pPr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0000CC"/>
                </a:solidFill>
                <a:latin typeface="Trebuchet MS" pitchFamily="34" charset="0"/>
              </a:rPr>
              <a:t>навчання відповідальності за власні дії та вчинки;</a:t>
            </a:r>
          </a:p>
          <a:p>
            <a:pPr>
              <a:buFont typeface="Georgia" pitchFamily="18" charset="0"/>
              <a:buNone/>
            </a:pPr>
            <a:r>
              <a:rPr lang="uk-UA" sz="2000" smtClean="0">
                <a:solidFill>
                  <a:srgbClr val="E218BC"/>
                </a:solidFill>
                <a:latin typeface="Trebuchet MS" pitchFamily="34" charset="0"/>
              </a:rPr>
              <a:t>- навчання висловлювати свої погляди щодо здорового способу життя;</a:t>
            </a:r>
          </a:p>
          <a:p>
            <a:pPr>
              <a:buFont typeface="Georgia" pitchFamily="18" charset="0"/>
              <a:buNone/>
            </a:pPr>
            <a:r>
              <a:rPr lang="uk-UA" sz="2000" smtClean="0">
                <a:solidFill>
                  <a:srgbClr val="0000CC"/>
                </a:solidFill>
                <a:latin typeface="Trebuchet MS" pitchFamily="34" charset="0"/>
              </a:rPr>
              <a:t>- навчання здатності бачити й сприймати прекрасне в житті, природі, мистецтві, літературі;  навчання усвідомлення життєвих цінностей.</a:t>
            </a:r>
            <a:endParaRPr lang="ru-RU" sz="2000" smtClean="0">
              <a:solidFill>
                <a:srgbClr val="0000CC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</p:spPr>
      </p:pic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00113" y="692150"/>
            <a:ext cx="7550150" cy="13684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4200" b="0" smtClean="0">
                <a:solidFill>
                  <a:srgbClr val="0000CC"/>
                </a:solidFill>
                <a:effectLst/>
                <a:latin typeface="Arial" charset="0"/>
              </a:rPr>
              <a:t>Головне завда</a:t>
            </a:r>
            <a:r>
              <a:rPr lang="uk-UA" sz="4200" b="0" smtClean="0">
                <a:solidFill>
                  <a:srgbClr val="0000CC"/>
                </a:solidFill>
                <a:effectLst/>
                <a:latin typeface="Arial" charset="0"/>
              </a:rPr>
              <a:t>ння</a:t>
            </a:r>
            <a:r>
              <a:rPr lang="uk-UA" sz="3800" smtClean="0">
                <a:solidFill>
                  <a:srgbClr val="0000CC"/>
                </a:solidFill>
                <a:effectLst/>
                <a:latin typeface="Arial" charset="0"/>
              </a:rPr>
              <a:t> </a:t>
            </a:r>
            <a:br>
              <a:rPr lang="uk-UA" sz="3800" smtClean="0">
                <a:solidFill>
                  <a:srgbClr val="0000CC"/>
                </a:solidFill>
                <a:effectLst/>
                <a:latin typeface="Arial" charset="0"/>
              </a:rPr>
            </a:br>
            <a:r>
              <a:rPr lang="uk-UA" sz="1800" smtClean="0">
                <a:solidFill>
                  <a:srgbClr val="0000CC"/>
                </a:solidFill>
                <a:effectLst/>
                <a:latin typeface="Arial" charset="0"/>
              </a:rPr>
              <a:t>у діяльності педагогічних колективів навчальних закладів </a:t>
            </a:r>
            <a:br>
              <a:rPr lang="uk-UA" sz="1800" smtClean="0">
                <a:solidFill>
                  <a:srgbClr val="0000CC"/>
                </a:solidFill>
                <a:effectLst/>
                <a:latin typeface="Arial" charset="0"/>
              </a:rPr>
            </a:br>
            <a:r>
              <a:rPr lang="uk-UA" sz="1800" smtClean="0">
                <a:solidFill>
                  <a:srgbClr val="0000CC"/>
                </a:solidFill>
                <a:effectLst/>
                <a:latin typeface="Arial" charset="0"/>
              </a:rPr>
              <a:t>на сучасному етапі</a:t>
            </a:r>
            <a:endParaRPr lang="ru-RU" sz="3800" smtClean="0"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2060575"/>
            <a:ext cx="8424862" cy="3240088"/>
          </a:xfrm>
        </p:spPr>
        <p:txBody>
          <a:bodyPr/>
          <a:lstStyle/>
          <a:p>
            <a:pPr>
              <a:buFont typeface="Georgia" pitchFamily="18" charset="0"/>
              <a:buNone/>
            </a:pPr>
            <a:endParaRPr lang="uk-UA" sz="2000" smtClean="0">
              <a:latin typeface="Arial" charset="0"/>
            </a:endParaRPr>
          </a:p>
          <a:p>
            <a:pPr algn="ctr">
              <a:buFont typeface="Georgia" pitchFamily="18" charset="0"/>
              <a:buNone/>
            </a:pPr>
            <a:r>
              <a:rPr lang="uk-UA" sz="2400" b="1" smtClean="0">
                <a:solidFill>
                  <a:srgbClr val="32AA02"/>
                </a:solidFill>
                <a:latin typeface="Arial" charset="0"/>
              </a:rPr>
              <a:t>Збереження і зміцнення </a:t>
            </a:r>
          </a:p>
          <a:p>
            <a:pPr algn="ctr">
              <a:buFont typeface="Georgia" pitchFamily="18" charset="0"/>
              <a:buNone/>
            </a:pPr>
            <a:r>
              <a:rPr lang="uk-UA" sz="2000" b="1" smtClean="0">
                <a:solidFill>
                  <a:srgbClr val="32AA02"/>
                </a:solidFill>
                <a:latin typeface="Arial" charset="0"/>
              </a:rPr>
              <a:t>психічного, фізичного здоров</a:t>
            </a:r>
            <a:r>
              <a:rPr lang="en-US" sz="2000" b="1" smtClean="0">
                <a:solidFill>
                  <a:srgbClr val="32AA02"/>
                </a:solidFill>
                <a:latin typeface="Arial" charset="0"/>
              </a:rPr>
              <a:t>’</a:t>
            </a:r>
            <a:r>
              <a:rPr lang="uk-UA" sz="2000" b="1" smtClean="0">
                <a:solidFill>
                  <a:srgbClr val="32AA02"/>
                </a:solidFill>
                <a:latin typeface="Arial" charset="0"/>
              </a:rPr>
              <a:t>я та соціального благополуччя </a:t>
            </a:r>
          </a:p>
          <a:p>
            <a:pPr>
              <a:buFont typeface="Georgia" pitchFamily="18" charset="0"/>
              <a:buNone/>
            </a:pPr>
            <a:endParaRPr lang="uk-UA" sz="2000" b="1" smtClean="0">
              <a:solidFill>
                <a:srgbClr val="32AA02"/>
              </a:solidFill>
              <a:latin typeface="Arial" charset="0"/>
            </a:endParaRPr>
          </a:p>
          <a:p>
            <a:pPr algn="ctr">
              <a:buFont typeface="Georgia" pitchFamily="18" charset="0"/>
              <a:buNone/>
            </a:pPr>
            <a:r>
              <a:rPr lang="uk-UA" sz="2400" b="1" smtClean="0">
                <a:solidFill>
                  <a:srgbClr val="32AA02"/>
                </a:solidFill>
                <a:latin typeface="Arial" charset="0"/>
              </a:rPr>
              <a:t>Формування позитивної мотивації </a:t>
            </a:r>
          </a:p>
          <a:p>
            <a:pPr algn="ctr">
              <a:buFont typeface="Georgia" pitchFamily="18" charset="0"/>
              <a:buNone/>
            </a:pPr>
            <a:r>
              <a:rPr lang="uk-UA" sz="2000" b="1" smtClean="0">
                <a:solidFill>
                  <a:srgbClr val="32AA02"/>
                </a:solidFill>
                <a:latin typeface="Arial" charset="0"/>
              </a:rPr>
              <a:t>на здоровий спосіб життя </a:t>
            </a:r>
          </a:p>
          <a:p>
            <a:pPr algn="ctr">
              <a:buFont typeface="Georgia" pitchFamily="18" charset="0"/>
              <a:buNone/>
            </a:pPr>
            <a:r>
              <a:rPr lang="uk-UA" sz="3200" b="1" smtClean="0">
                <a:solidFill>
                  <a:srgbClr val="32AA02"/>
                </a:solidFill>
                <a:latin typeface="Arial" charset="0"/>
              </a:rPr>
              <a:t>вчителів  - учнів - батьків</a:t>
            </a:r>
            <a:endParaRPr lang="ru-RU" sz="3200" b="1" smtClean="0">
              <a:solidFill>
                <a:srgbClr val="32AA0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251520" y="1556792"/>
            <a:ext cx="4248472" cy="1143818"/>
          </a:xfrm>
        </p:spPr>
        <p:txBody>
          <a:bodyPr rtlCol="0" anchor="b">
            <a:no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навчання гуманному </a:t>
            </a:r>
            <a:r>
              <a:rPr lang="ru-RU" sz="2800" b="1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ставленню</a:t>
            </a:r>
            <a:r>
              <a:rPr lang="uk-UA" sz="28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, до живої природи</a:t>
            </a:r>
            <a:endParaRPr lang="ru-RU" sz="2800" b="1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80899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997200"/>
            <a:ext cx="4330700" cy="324008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07496" y="1484784"/>
            <a:ext cx="4536504" cy="999802"/>
          </a:xfrm>
        </p:spPr>
        <p:txBody>
          <a:bodyPr rtlCol="0" anchor="b">
            <a:no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ініціацію</a:t>
            </a:r>
            <a:r>
              <a:rPr lang="ru-RU" sz="28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різноманітних видів діяльності</a:t>
            </a:r>
          </a:p>
        </p:txBody>
      </p:sp>
      <p:pic>
        <p:nvPicPr>
          <p:cNvPr id="80901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997200"/>
            <a:ext cx="4359275" cy="3278188"/>
          </a:xfr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000" dirty="0" smtClean="0"/>
              <a:t>Соціальна складова реалізується через: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79388" y="1052513"/>
            <a:ext cx="885666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288" y="333375"/>
            <a:ext cx="8424862" cy="7191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uk-UA" sz="4200" smtClean="0">
                <a:solidFill>
                  <a:srgbClr val="E218BC"/>
                </a:solidFill>
                <a:effectLst/>
                <a:latin typeface="Trebuchet MS" pitchFamily="34" charset="0"/>
              </a:rPr>
              <a:t>Соціальне здоров’я</a:t>
            </a:r>
            <a:r>
              <a:rPr lang="uk-UA" sz="4200" smtClean="0"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endParaRPr lang="ru-RU" sz="4200" smtClean="0"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125538"/>
            <a:ext cx="8640763" cy="5732462"/>
          </a:xfrm>
          <a:ln>
            <a:solidFill>
              <a:srgbClr val="E218BC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400" smtClean="0">
                <a:latin typeface="Trebuchet MS" pitchFamily="34" charset="0"/>
              </a:rPr>
              <a:t>   соціальні потреби та інтереси, етика родинних зв’язків, наслідки антисоціального ставлення до довкілля, соціальне забезпечення життєво важливих потреб, соціальна адаптація, здоров’я нації, формування потреби вести здоровий спосіб життя.</a:t>
            </a:r>
          </a:p>
          <a:p>
            <a:pPr>
              <a:lnSpc>
                <a:spcPct val="80000"/>
              </a:lnSpc>
            </a:pPr>
            <a:endParaRPr lang="uk-UA" sz="1400" b="1" smtClean="0">
              <a:latin typeface="Trebuchet MS" pitchFamily="34" charset="0"/>
            </a:endParaRP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uk-UA" sz="2400" b="1" smtClean="0">
                <a:solidFill>
                  <a:srgbClr val="E218BC"/>
                </a:solidFill>
                <a:latin typeface="Trebuchet MS" pitchFamily="34" charset="0"/>
              </a:rPr>
              <a:t>Реалізація соціальної складової</a:t>
            </a: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uk-UA" sz="1300" smtClean="0">
                <a:latin typeface="Trebuchet MS" pitchFamily="34" charset="0"/>
              </a:rPr>
              <a:t> здійснюється через: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300" smtClean="0">
                <a:latin typeface="Trebuchet MS" pitchFamily="34" charset="0"/>
              </a:rPr>
              <a:t>- </a:t>
            </a:r>
            <a:r>
              <a:rPr lang="uk-UA" sz="1300" smtClean="0">
                <a:solidFill>
                  <a:srgbClr val="0000CC"/>
                </a:solidFill>
                <a:latin typeface="Trebuchet MS" pitchFamily="34" charset="0"/>
              </a:rPr>
              <a:t>використання засобів, які сприяють інтересу до навчального матеріалу; створення умов для самовираження учнів;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300" smtClean="0">
                <a:solidFill>
                  <a:srgbClr val="32AA02"/>
                </a:solidFill>
                <a:latin typeface="Trebuchet MS" pitchFamily="34" charset="0"/>
              </a:rPr>
              <a:t>- стимулювання аргументації відповідей; заохочування ініціативи учнів;розвиток інтуїції, творчої уяви учнів;</a:t>
            </a:r>
            <a:r>
              <a:rPr lang="uk-UA" sz="1300" smtClean="0">
                <a:latin typeface="Trebuchet MS" pitchFamily="34" charset="0"/>
              </a:rPr>
              <a:t>  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300" smtClean="0">
                <a:solidFill>
                  <a:srgbClr val="0000CC"/>
                </a:solidFill>
                <a:latin typeface="Trebuchet MS" pitchFamily="34" charset="0"/>
              </a:rPr>
              <a:t>- зосередження уваги на якості мовлення; демонстрація правильного мовлення;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300" smtClean="0">
                <a:solidFill>
                  <a:srgbClr val="32AA02"/>
                </a:solidFill>
                <a:latin typeface="Trebuchet MS" pitchFamily="34" charset="0"/>
              </a:rPr>
              <a:t>- вчасне закінчення уроку;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300" smtClean="0">
                <a:solidFill>
                  <a:srgbClr val="0000CC"/>
                </a:solidFill>
                <a:latin typeface="Trebuchet MS" pitchFamily="34" charset="0"/>
              </a:rPr>
              <a:t>- використання на уроці засобів: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300" smtClean="0">
                <a:latin typeface="Trebuchet MS" pitchFamily="34" charset="0"/>
              </a:rPr>
              <a:t>    </a:t>
            </a:r>
            <a:r>
              <a:rPr lang="uk-UA" sz="1300" smtClean="0">
                <a:solidFill>
                  <a:srgbClr val="E218BC"/>
                </a:solidFill>
                <a:latin typeface="Trebuchet MS" pitchFamily="34" charset="0"/>
              </a:rPr>
              <a:t>• диференційованого навчання;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300" smtClean="0">
                <a:solidFill>
                  <a:srgbClr val="E218BC"/>
                </a:solidFill>
                <a:latin typeface="Trebuchet MS" pitchFamily="34" charset="0"/>
              </a:rPr>
              <a:t>    • проблемного навчання;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300" smtClean="0">
                <a:solidFill>
                  <a:srgbClr val="E218BC"/>
                </a:solidFill>
                <a:latin typeface="Trebuchet MS" pitchFamily="34" charset="0"/>
              </a:rPr>
              <a:t>    • діалогового навчання;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300" smtClean="0">
                <a:solidFill>
                  <a:srgbClr val="E218BC"/>
                </a:solidFill>
                <a:latin typeface="Trebuchet MS" pitchFamily="34" charset="0"/>
              </a:rPr>
              <a:t>    • рефлексивного навчання;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300" smtClean="0">
                <a:solidFill>
                  <a:srgbClr val="E218BC"/>
                </a:solidFill>
                <a:latin typeface="Trebuchet MS" pitchFamily="34" charset="0"/>
              </a:rPr>
              <a:t>    • колективної розумової діяльності;</a:t>
            </a:r>
            <a:r>
              <a:rPr lang="uk-UA" sz="1300" smtClean="0">
                <a:latin typeface="Trebuchet MS" pitchFamily="34" charset="0"/>
              </a:rPr>
              <a:t> 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300" smtClean="0">
                <a:solidFill>
                  <a:srgbClr val="32AA02"/>
                </a:solidFill>
                <a:latin typeface="Trebuchet MS" pitchFamily="34" charset="0"/>
              </a:rPr>
              <a:t>- використання зв’язків з іншими предметами; використання матеріалу з інших сфер життєдіяльності;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300" smtClean="0">
                <a:solidFill>
                  <a:srgbClr val="0000CC"/>
                </a:solidFill>
                <a:latin typeface="Trebuchet MS" pitchFamily="34" charset="0"/>
              </a:rPr>
              <a:t>- використання дидактичного матеріалу; надання різнорівневих домашніх завдань;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300" smtClean="0">
                <a:solidFill>
                  <a:srgbClr val="32AA02"/>
                </a:solidFill>
                <a:latin typeface="Trebuchet MS" pitchFamily="34" charset="0"/>
              </a:rPr>
              <a:t>- ініціація різноманітних видів діяльності; здійснення взаємоконтролю;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300" smtClean="0">
                <a:latin typeface="Trebuchet MS" pitchFamily="34" charset="0"/>
              </a:rPr>
              <a:t>- </a:t>
            </a:r>
            <a:r>
              <a:rPr lang="uk-UA" sz="1300" smtClean="0">
                <a:solidFill>
                  <a:srgbClr val="0000CC"/>
                </a:solidFill>
                <a:latin typeface="Trebuchet MS" pitchFamily="34" charset="0"/>
              </a:rPr>
              <a:t>навчання дотримання правил спілкування в класі, в громадських місцях; 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300" smtClean="0">
                <a:solidFill>
                  <a:srgbClr val="E218BC"/>
                </a:solidFill>
                <a:latin typeface="Trebuchet MS" pitchFamily="34" charset="0"/>
              </a:rPr>
              <a:t>- формування вміння уникати конфліктних ситуацій за алгоритмом </a:t>
            </a:r>
            <a:r>
              <a:rPr lang="ru-RU" sz="1300" smtClean="0">
                <a:solidFill>
                  <a:srgbClr val="E218BC"/>
                </a:solidFill>
                <a:latin typeface="Trebuchet MS" pitchFamily="34" charset="0"/>
                <a:sym typeface="Symbol" pitchFamily="18" charset="2"/>
              </a:rPr>
              <a:t></a:t>
            </a:r>
            <a:r>
              <a:rPr lang="uk-UA" sz="1300" smtClean="0">
                <a:solidFill>
                  <a:srgbClr val="E218BC"/>
                </a:solidFill>
                <a:latin typeface="Trebuchet MS" pitchFamily="34" charset="0"/>
              </a:rPr>
              <a:t> «Стій! </a:t>
            </a:r>
            <a:r>
              <a:rPr lang="ru-RU" sz="1300" smtClean="0">
                <a:solidFill>
                  <a:srgbClr val="E218BC"/>
                </a:solidFill>
                <a:latin typeface="Trebuchet MS" pitchFamily="34" charset="0"/>
              </a:rPr>
              <a:t>Подумай! Прийми рішення!»; 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300" smtClean="0">
                <a:solidFill>
                  <a:srgbClr val="32AA02"/>
                </a:solidFill>
                <a:latin typeface="Trebuchet MS" pitchFamily="34" charset="0"/>
              </a:rPr>
              <a:t>- виховання гуманного ставлення до людей з фізичними вадами. </a:t>
            </a:r>
            <a:endParaRPr lang="uk-UA" sz="1000" smtClean="0">
              <a:solidFill>
                <a:srgbClr val="32AA02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ru-RU" sz="1000" smtClean="0">
              <a:solidFill>
                <a:srgbClr val="32AA0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7"/>
          <p:cNvSpPr>
            <a:spLocks noGrp="1"/>
          </p:cNvSpPr>
          <p:nvPr>
            <p:ph type="title" idx="4294967295"/>
          </p:nvPr>
        </p:nvSpPr>
        <p:spPr bwMode="auto">
          <a:xfrm>
            <a:off x="395288" y="692150"/>
            <a:ext cx="8497887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3200" smtClean="0">
                <a:solidFill>
                  <a:srgbClr val="FF9900"/>
                </a:solidFill>
                <a:effectLst/>
                <a:latin typeface="Trebuchet MS" pitchFamily="34" charset="0"/>
              </a:rPr>
              <a:t>Ч</a:t>
            </a:r>
            <a:r>
              <a:rPr lang="ru-RU" sz="3200" smtClean="0">
                <a:solidFill>
                  <a:srgbClr val="FF9900"/>
                </a:solidFill>
                <a:effectLst/>
                <a:latin typeface="Times New Roman" pitchFamily="18" charset="0"/>
              </a:rPr>
              <a:t>инники, від яких залежить здоров</a:t>
            </a:r>
            <a:r>
              <a:rPr lang="en-US" sz="3200" smtClean="0">
                <a:solidFill>
                  <a:srgbClr val="FF9900"/>
                </a:solidFill>
                <a:effectLst/>
                <a:latin typeface="Times New Roman" pitchFamily="18" charset="0"/>
              </a:rPr>
              <a:t>’</a:t>
            </a:r>
            <a:r>
              <a:rPr lang="uk-UA" sz="3200" smtClean="0">
                <a:solidFill>
                  <a:srgbClr val="FF9900"/>
                </a:solidFill>
                <a:effectLst/>
                <a:latin typeface="Times New Roman" pitchFamily="18" charset="0"/>
              </a:rPr>
              <a:t>я людини</a:t>
            </a:r>
            <a:br>
              <a:rPr lang="uk-UA" sz="3200" smtClean="0">
                <a:solidFill>
                  <a:srgbClr val="FF9900"/>
                </a:solidFill>
                <a:effectLst/>
                <a:latin typeface="Times New Roman" pitchFamily="18" charset="0"/>
              </a:rPr>
            </a:br>
            <a:r>
              <a:rPr lang="uk-UA" sz="2000" smtClean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lang="ru-RU" sz="4200" smtClean="0"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68611" name="Picture 4" descr="00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989138"/>
            <a:ext cx="6840537" cy="41767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0"/>
            <a:ext cx="8964612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uk-UA" sz="4800" smtClean="0">
                <a:solidFill>
                  <a:srgbClr val="0000CC"/>
                </a:solidFill>
                <a:effectLst/>
                <a:latin typeface="Trebuchet MS" pitchFamily="34" charset="0"/>
              </a:rPr>
              <a:t>Ключові компетентності</a:t>
            </a:r>
            <a:r>
              <a:rPr lang="uk-UA" sz="3200" smtClean="0">
                <a:solidFill>
                  <a:srgbClr val="0000CC"/>
                </a:solidFill>
                <a:effectLst/>
                <a:latin typeface="Trebuchet MS" pitchFamily="34" charset="0"/>
              </a:rPr>
              <a:t>,</a:t>
            </a:r>
            <a:r>
              <a:rPr lang="uk-UA" sz="3200" smtClean="0"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br>
              <a:rPr lang="uk-UA" sz="3200" smtClean="0"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uk-UA" sz="2000" smtClean="0">
                <a:solidFill>
                  <a:srgbClr val="E218BC"/>
                </a:solidFill>
                <a:effectLst/>
                <a:latin typeface="Trebuchet MS" pitchFamily="34" charset="0"/>
              </a:rPr>
              <a:t>що сприяють здоров’ю та якими повинні володіти учні для успішної соціалізації</a:t>
            </a:r>
            <a:r>
              <a:rPr lang="ru-RU" sz="4200" smtClean="0"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250825" y="1916113"/>
            <a:ext cx="4608513" cy="46815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uk-UA" sz="1800" smtClean="0">
                <a:solidFill>
                  <a:srgbClr val="32AA02"/>
                </a:solidFill>
                <a:latin typeface="Trebuchet MS" pitchFamily="34" charset="0"/>
              </a:rPr>
              <a:t>навички раціонального харчування;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800" smtClean="0">
              <a:solidFill>
                <a:srgbClr val="32AA02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1800" smtClean="0">
                <a:solidFill>
                  <a:srgbClr val="FF9900"/>
                </a:solidFill>
                <a:latin typeface="Trebuchet MS" pitchFamily="34" charset="0"/>
              </a:rPr>
              <a:t>навички рухової активності та загартування;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80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1800" smtClean="0">
                <a:solidFill>
                  <a:srgbClr val="32AA02"/>
                </a:solidFill>
                <a:latin typeface="Trebuchet MS" pitchFamily="34" charset="0"/>
              </a:rPr>
              <a:t>санітарно-гігієнічні навички;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800" smtClean="0">
              <a:solidFill>
                <a:srgbClr val="32AA02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sz="1800" smtClean="0">
                <a:latin typeface="Trebuchet MS" pitchFamily="34" charset="0"/>
              </a:rPr>
              <a:t> - </a:t>
            </a:r>
            <a:r>
              <a:rPr lang="uk-UA" sz="1800" smtClean="0">
                <a:solidFill>
                  <a:srgbClr val="FF9900"/>
                </a:solidFill>
                <a:latin typeface="Trebuchet MS" pitchFamily="34" charset="0"/>
              </a:rPr>
              <a:t>навички організації режиму праці та відпочинку;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80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800" smtClean="0">
                <a:latin typeface="Trebuchet MS" pitchFamily="34" charset="0"/>
              </a:rPr>
              <a:t> </a:t>
            </a:r>
            <a:r>
              <a:rPr lang="uk-UA" sz="1800" smtClean="0">
                <a:solidFill>
                  <a:srgbClr val="32AA02"/>
                </a:solidFill>
                <a:latin typeface="Trebuchet MS" pitchFamily="34" charset="0"/>
              </a:rPr>
              <a:t>- навички поведінки в умовах тиску;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1800" smtClean="0">
              <a:solidFill>
                <a:srgbClr val="32AA02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800" smtClean="0">
                <a:latin typeface="Trebuchet MS" pitchFamily="34" charset="0"/>
              </a:rPr>
              <a:t> </a:t>
            </a:r>
            <a:r>
              <a:rPr lang="uk-UA" sz="1800" smtClean="0">
                <a:solidFill>
                  <a:srgbClr val="FF9900"/>
                </a:solidFill>
                <a:latin typeface="Trebuchet MS" pitchFamily="34" charset="0"/>
              </a:rPr>
              <a:t>- навички співробітництва;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180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800" smtClean="0">
                <a:latin typeface="Trebuchet MS" pitchFamily="34" charset="0"/>
              </a:rPr>
              <a:t> - </a:t>
            </a:r>
            <a:r>
              <a:rPr lang="uk-UA" sz="1800" smtClean="0">
                <a:solidFill>
                  <a:srgbClr val="32AA02"/>
                </a:solidFill>
                <a:latin typeface="Trebuchet MS" pitchFamily="34" charset="0"/>
              </a:rPr>
              <a:t>визначення життєвих цілей і програм;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1800" smtClean="0">
              <a:latin typeface="Trebuchet MS" pitchFamily="34" charset="0"/>
            </a:endParaRPr>
          </a:p>
        </p:txBody>
      </p:sp>
      <p:sp>
        <p:nvSpPr>
          <p:cNvPr id="70670" name="Rectangle 14"/>
          <p:cNvSpPr>
            <a:spLocks noGrp="1"/>
          </p:cNvSpPr>
          <p:nvPr>
            <p:ph type="body" sz="half" idx="4294967295"/>
          </p:nvPr>
        </p:nvSpPr>
        <p:spPr>
          <a:xfrm>
            <a:off x="4716463" y="1844675"/>
            <a:ext cx="4248150" cy="4897438"/>
          </a:xfrm>
        </p:spPr>
        <p:txBody>
          <a:bodyPr/>
          <a:lstStyle/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800" smtClean="0">
                <a:latin typeface="Trebuchet MS" pitchFamily="34" charset="0"/>
              </a:rPr>
              <a:t> 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800" smtClean="0">
                <a:solidFill>
                  <a:srgbClr val="FF9900"/>
                </a:solidFill>
                <a:latin typeface="Trebuchet MS" pitchFamily="34" charset="0"/>
              </a:rPr>
              <a:t>- навички самоусвідомлення та самооцінки;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180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800" smtClean="0">
                <a:latin typeface="Trebuchet MS" pitchFamily="34" charset="0"/>
              </a:rPr>
              <a:t> </a:t>
            </a:r>
            <a:r>
              <a:rPr lang="uk-UA" sz="1800" smtClean="0">
                <a:solidFill>
                  <a:srgbClr val="32AA02"/>
                </a:solidFill>
                <a:latin typeface="Trebuchet MS" pitchFamily="34" charset="0"/>
              </a:rPr>
              <a:t>- навички самоконтролю;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1800" smtClean="0">
              <a:solidFill>
                <a:srgbClr val="32AA02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800" smtClean="0">
                <a:solidFill>
                  <a:srgbClr val="FF9900"/>
                </a:solidFill>
                <a:latin typeface="Trebuchet MS" pitchFamily="34" charset="0"/>
              </a:rPr>
              <a:t> - навички мотивації успіху та тренування волі;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180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800" smtClean="0">
                <a:solidFill>
                  <a:srgbClr val="32AA02"/>
                </a:solidFill>
                <a:latin typeface="Trebuchet MS" pitchFamily="34" charset="0"/>
              </a:rPr>
              <a:t> - навички управління стресами;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1800" smtClean="0">
              <a:solidFill>
                <a:srgbClr val="32AA02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800" smtClean="0">
                <a:solidFill>
                  <a:srgbClr val="FF9900"/>
                </a:solidFill>
                <a:latin typeface="Trebuchet MS" pitchFamily="34" charset="0"/>
              </a:rPr>
              <a:t> - навички ефективного спілкування;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1800" smtClean="0"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800" smtClean="0">
                <a:solidFill>
                  <a:srgbClr val="32AA02"/>
                </a:solidFill>
                <a:latin typeface="Trebuchet MS" pitchFamily="34" charset="0"/>
              </a:rPr>
              <a:t> - навички попередження конфліктів;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1800" smtClean="0"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800" smtClean="0">
                <a:latin typeface="Trebuchet MS" pitchFamily="34" charset="0"/>
              </a:rPr>
              <a:t> </a:t>
            </a:r>
            <a:r>
              <a:rPr lang="uk-UA" sz="1800" smtClean="0">
                <a:solidFill>
                  <a:srgbClr val="FF9900"/>
                </a:solidFill>
                <a:latin typeface="Trebuchet MS" pitchFamily="34" charset="0"/>
              </a:rPr>
              <a:t>- навички співчуття (емпатії)</a:t>
            </a:r>
          </a:p>
          <a:p>
            <a:pPr>
              <a:lnSpc>
                <a:spcPct val="80000"/>
              </a:lnSpc>
            </a:pPr>
            <a:endParaRPr lang="ru-RU" sz="1800" smtClean="0">
              <a:solidFill>
                <a:srgbClr val="FF99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  <p:bldP spid="7067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9144000" cy="3140968"/>
          </a:xfrm>
        </p:spPr>
        <p:txBody>
          <a:bodyPr anchor="b"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000" dirty="0" smtClean="0">
                <a:effectLst/>
              </a:rPr>
              <a:t>«Без здоров</a:t>
            </a:r>
            <a:r>
              <a:rPr lang="en-US" sz="4000" dirty="0" smtClean="0">
                <a:effectLst/>
              </a:rPr>
              <a:t>’</a:t>
            </a:r>
            <a:r>
              <a:rPr lang="uk-UA" sz="4000" dirty="0" smtClean="0">
                <a:effectLst/>
              </a:rPr>
              <a:t>я і мудрість незавидна, і мистецтво бліде, і сила в</a:t>
            </a:r>
            <a:r>
              <a:rPr lang="en-US" sz="4000" dirty="0" smtClean="0">
                <a:effectLst/>
              </a:rPr>
              <a:t>’</a:t>
            </a:r>
            <a:r>
              <a:rPr lang="uk-UA" sz="4000" dirty="0" err="1" smtClean="0">
                <a:effectLst/>
              </a:rPr>
              <a:t>яне</a:t>
            </a:r>
            <a:r>
              <a:rPr lang="uk-UA" sz="4000" dirty="0" smtClean="0">
                <a:effectLst/>
              </a:rPr>
              <a:t>, і багатство без користі, і слово безсиле»</a:t>
            </a:r>
            <a:endParaRPr lang="ru-RU" sz="4000" dirty="0">
              <a:effectLst/>
            </a:endParaRPr>
          </a:p>
        </p:txBody>
      </p:sp>
      <p:pic>
        <p:nvPicPr>
          <p:cNvPr id="21506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12800" y="3162300"/>
            <a:ext cx="2755900" cy="3362325"/>
          </a:xfrm>
        </p:spPr>
      </p:pic>
      <p:sp>
        <p:nvSpPr>
          <p:cNvPr id="2150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067175" y="4292600"/>
            <a:ext cx="4902200" cy="2089150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endParaRPr lang="uk-UA" sz="3200" smtClean="0">
              <a:latin typeface="Trebuchet MS" pitchFamily="34" charset="0"/>
            </a:endParaRPr>
          </a:p>
          <a:p>
            <a:pPr marL="0" indent="0" algn="r" eaLnBrk="1" hangingPunct="1">
              <a:buFont typeface="Georgia" pitchFamily="18" charset="0"/>
              <a:buNone/>
            </a:pPr>
            <a:r>
              <a:rPr lang="uk-UA" sz="2400" smtClean="0">
                <a:latin typeface="Trebuchet MS" pitchFamily="34" charset="0"/>
              </a:rPr>
              <a:t>Герофіл (бл. 300 р. до н.е.), давногрецький лікар</a:t>
            </a:r>
            <a:r>
              <a:rPr lang="uk-UA" sz="3200" smtClean="0">
                <a:latin typeface="Trebuchet MS" pitchFamily="34" charset="0"/>
              </a:rPr>
              <a:t> </a:t>
            </a:r>
            <a:endParaRPr lang="ru-RU" sz="3200" smtClean="0">
              <a:latin typeface="Trebuchet MS" pitchFamily="34" charset="0"/>
            </a:endParaRPr>
          </a:p>
          <a:p>
            <a:pPr marL="0" indent="0" eaLnBrk="1" hangingPunct="1">
              <a:buFont typeface="Georgia" pitchFamily="18" charset="0"/>
              <a:buNone/>
            </a:pPr>
            <a:endParaRPr lang="ru-RU" sz="1400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713787" cy="6396038"/>
          </a:xfr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107" y="55563"/>
            <a:ext cx="8793626" cy="1403648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 err="1" smtClean="0">
                <a:effectLst/>
              </a:rPr>
              <a:t>Здоров’язберігаючі</a:t>
            </a:r>
            <a:r>
              <a:rPr lang="uk-UA" sz="2800" dirty="0" smtClean="0">
                <a:effectLst/>
              </a:rPr>
              <a:t> технології – це технології, що створюють безпечні умови для перебування, навчання і праці в школі та ті, що вирішують завдання раціональної організації навчально-виховного процесу, враховуючи вікові, статеві, індивідуальні особливості учня, гігієнічні норми та умови навчання, відповідність навчального та фізичного навантажень до психічного та фізичного стану дитини.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350" y="772793"/>
            <a:ext cx="9144000" cy="1143000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b="0" dirty="0">
                <a:effectLst/>
              </a:rPr>
              <a:t>Поняття </a:t>
            </a:r>
            <a:r>
              <a:rPr lang="en-US" sz="3200" b="0" dirty="0" smtClean="0">
                <a:effectLst/>
              </a:rPr>
              <a:t>”</a:t>
            </a:r>
            <a:r>
              <a:rPr lang="uk-UA" sz="3200" dirty="0" err="1" smtClean="0">
                <a:effectLst/>
              </a:rPr>
              <a:t>здоров’язберігаючі</a:t>
            </a:r>
            <a:r>
              <a:rPr lang="uk-UA" sz="3200" dirty="0" smtClean="0">
                <a:effectLst/>
              </a:rPr>
              <a:t> </a:t>
            </a:r>
            <a:r>
              <a:rPr lang="uk-UA" sz="3200" dirty="0">
                <a:effectLst/>
              </a:rPr>
              <a:t>технології</a:t>
            </a:r>
            <a:r>
              <a:rPr lang="uk-UA" sz="3200" b="0" dirty="0">
                <a:effectLst/>
              </a:rPr>
              <a:t>” об’єднує в собі всі </a:t>
            </a:r>
            <a:r>
              <a:rPr lang="uk-UA" sz="3200" b="0" dirty="0" smtClean="0">
                <a:effectLst/>
              </a:rPr>
              <a:t>напрям</a:t>
            </a:r>
            <a:r>
              <a:rPr lang="uk-UA" sz="3200" b="0" dirty="0">
                <a:effectLst/>
              </a:rPr>
              <a:t>к</a:t>
            </a:r>
            <a:r>
              <a:rPr lang="uk-UA" sz="3200" b="0" dirty="0" smtClean="0">
                <a:effectLst/>
              </a:rPr>
              <a:t>и </a:t>
            </a:r>
            <a:r>
              <a:rPr lang="uk-UA" sz="3200" b="0" dirty="0">
                <a:effectLst/>
              </a:rPr>
              <a:t>діяльності загальноосвітнього закладу щодо формування, збереження та зміцнення здоров’я </a:t>
            </a:r>
            <a:r>
              <a:rPr lang="uk-UA" sz="3200" b="0" dirty="0" smtClean="0">
                <a:effectLst/>
              </a:rPr>
              <a:t>учнів.</a:t>
            </a:r>
            <a:endParaRPr lang="ru-RU" sz="3200" dirty="0"/>
          </a:p>
        </p:txBody>
      </p:sp>
      <p:pic>
        <p:nvPicPr>
          <p:cNvPr id="22530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3525" y="3679825"/>
            <a:ext cx="4114800" cy="2743200"/>
          </a:xfrm>
        </p:spPr>
      </p:pic>
      <p:pic>
        <p:nvPicPr>
          <p:cNvPr id="22531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3692525"/>
            <a:ext cx="3600450" cy="27066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22847" y="582340"/>
            <a:ext cx="5966666" cy="208823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2400" b="0" dirty="0" smtClean="0">
                <a:effectLst/>
              </a:rPr>
              <a:t/>
            </a:r>
            <a:br>
              <a:rPr lang="uk-UA" sz="2400" b="0" dirty="0" smtClean="0">
                <a:effectLst/>
              </a:rPr>
            </a:b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r>
              <a:rPr lang="uk-UA" sz="3200" b="0" dirty="0" err="1" smtClean="0">
                <a:effectLst/>
              </a:rPr>
              <a:t>Під</a:t>
            </a:r>
            <a:r>
              <a:rPr lang="uk-UA" sz="3200" b="0" dirty="0" err="1">
                <a:effectLst/>
              </a:rPr>
              <a:t> </a:t>
            </a:r>
            <a:r>
              <a:rPr lang="uk-UA" sz="3200" dirty="0" err="1">
                <a:effectLst/>
              </a:rPr>
              <a:t>здоров’язберігаю</a:t>
            </a:r>
            <a:r>
              <a:rPr lang="uk-UA" sz="3200" dirty="0">
                <a:effectLst/>
              </a:rPr>
              <a:t>чими технологіями</a:t>
            </a:r>
            <a:r>
              <a:rPr lang="uk-UA" sz="3200" b="0" dirty="0">
                <a:effectLst/>
              </a:rPr>
              <a:t> вчені пропонують розуміти:</a:t>
            </a:r>
            <a:r>
              <a:rPr lang="uk-UA" sz="2400" b="0" dirty="0">
                <a:effectLst/>
              </a:rPr>
              <a:t/>
            </a:r>
            <a:br>
              <a:rPr lang="uk-UA" sz="2400" b="0" dirty="0">
                <a:effectLst/>
              </a:rPr>
            </a:br>
            <a:endParaRPr lang="ru-RU" dirty="0"/>
          </a:p>
        </p:txBody>
      </p:sp>
      <p:sp>
        <p:nvSpPr>
          <p:cNvPr id="24578" name="Текст 4"/>
          <p:cNvSpPr>
            <a:spLocks noGrp="1"/>
          </p:cNvSpPr>
          <p:nvPr>
            <p:ph type="body" idx="1"/>
          </p:nvPr>
        </p:nvSpPr>
        <p:spPr>
          <a:xfrm>
            <a:off x="755650" y="2492375"/>
            <a:ext cx="7993063" cy="3960813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342900" indent="-342900" algn="l" eaLnBrk="1" hangingPunct="1">
              <a:buFont typeface="Arial" charset="0"/>
              <a:buChar char="•"/>
            </a:pPr>
            <a:r>
              <a:rPr lang="uk-UA" sz="2400" smtClean="0">
                <a:latin typeface="Trebuchet MS" pitchFamily="34" charset="0"/>
              </a:rPr>
              <a:t>сприятливі умови навчання дитини в школі (відсутність стресових ситуацій, адекватність вимог, методик навчання та виховання);</a:t>
            </a: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uk-UA" sz="2400" smtClean="0">
                <a:latin typeface="Trebuchet MS" pitchFamily="34" charset="0"/>
              </a:rPr>
              <a:t>оптимальну організацію навчального процесу (відповідно до вікових, статевих, індивідуальних особливостей та гігієнічних норм);</a:t>
            </a: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uk-UA" sz="2400" smtClean="0">
                <a:latin typeface="Trebuchet MS" pitchFamily="34" charset="0"/>
              </a:rPr>
              <a:t>повноцінний та раціонально організований руховий режим.</a:t>
            </a:r>
          </a:p>
          <a:p>
            <a:pPr marL="342900" indent="-342900" eaLnBrk="1" hangingPunct="1"/>
            <a:r>
              <a:rPr lang="uk-UA" smtClean="0">
                <a:latin typeface="Trebuchet MS" pitchFamily="34" charset="0"/>
              </a:rPr>
              <a:t/>
            </a:r>
            <a:br>
              <a:rPr lang="uk-UA" smtClean="0">
                <a:latin typeface="Trebuchet MS" pitchFamily="34" charset="0"/>
              </a:rPr>
            </a:br>
            <a:endParaRPr lang="ru-RU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3" y="332656"/>
            <a:ext cx="9144000" cy="103549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b="0" dirty="0">
                <a:effectLst/>
              </a:rPr>
              <a:t>К</a:t>
            </a:r>
            <a:r>
              <a:rPr lang="uk-UA" sz="2800" b="0" dirty="0" smtClean="0">
                <a:effectLst/>
              </a:rPr>
              <a:t>ласифікація </a:t>
            </a:r>
            <a:r>
              <a:rPr lang="uk-UA" sz="2800" b="0" dirty="0">
                <a:effectLst/>
              </a:rPr>
              <a:t>існуючих </a:t>
            </a:r>
            <a:r>
              <a:rPr lang="uk-UA" sz="2800" b="0" dirty="0" err="1">
                <a:effectLst/>
              </a:rPr>
              <a:t>здоров’язберігаючих</a:t>
            </a:r>
            <a:r>
              <a:rPr lang="uk-UA" sz="2800" b="0" dirty="0">
                <a:effectLst/>
              </a:rPr>
              <a:t> технологій дає можливість виокремити </a:t>
            </a:r>
            <a:r>
              <a:rPr lang="uk-UA" sz="2800" b="0" dirty="0" smtClean="0">
                <a:effectLst/>
              </a:rPr>
              <a:t>такі їх типи: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28775"/>
            <a:ext cx="9144000" cy="5688013"/>
          </a:xfrm>
        </p:spPr>
        <p:txBody>
          <a:bodyPr>
            <a:normAutofit/>
          </a:bodyPr>
          <a:lstStyle/>
          <a:p>
            <a:pPr marL="571500" indent="-571500" algn="l" eaLnBrk="1" hangingPunct="1">
              <a:lnSpc>
                <a:spcPct val="80000"/>
              </a:lnSpc>
              <a:buFont typeface="Arial" charset="0"/>
              <a:buNone/>
            </a:pPr>
            <a:r>
              <a:rPr lang="uk-UA" b="1" i="1" smtClean="0">
                <a:solidFill>
                  <a:srgbClr val="E218BC"/>
                </a:solidFill>
                <a:latin typeface="Trebuchet MS" pitchFamily="34" charset="0"/>
              </a:rPr>
              <a:t>здоров’язберігаючі </a:t>
            </a:r>
            <a:r>
              <a:rPr lang="uk-UA" smtClean="0">
                <a:latin typeface="Trebuchet MS" pitchFamily="34" charset="0"/>
              </a:rPr>
              <a:t>– створюють безпечні умови для організації навчально-виховного процесу у школі. </a:t>
            </a:r>
          </a:p>
          <a:p>
            <a:pPr marL="571500" indent="-571500" algn="l" eaLnBrk="1" hangingPunct="1">
              <a:lnSpc>
                <a:spcPct val="80000"/>
              </a:lnSpc>
            </a:pPr>
            <a:endParaRPr lang="uk-UA" smtClean="0">
              <a:latin typeface="Trebuchet MS" pitchFamily="34" charset="0"/>
            </a:endParaRPr>
          </a:p>
          <a:p>
            <a:pPr marL="571500" indent="-571500" algn="l" eaLnBrk="1" hangingPunct="1">
              <a:lnSpc>
                <a:spcPct val="80000"/>
              </a:lnSpc>
              <a:buFont typeface="Arial" charset="0"/>
              <a:buNone/>
            </a:pPr>
            <a:r>
              <a:rPr lang="uk-UA" b="1" i="1" smtClean="0">
                <a:solidFill>
                  <a:srgbClr val="E218BC"/>
                </a:solidFill>
                <a:latin typeface="Trebuchet MS" pitchFamily="34" charset="0"/>
              </a:rPr>
              <a:t>оздоровчі</a:t>
            </a:r>
            <a:r>
              <a:rPr lang="uk-UA" i="1" smtClean="0">
                <a:latin typeface="Trebuchet MS" pitchFamily="34" charset="0"/>
              </a:rPr>
              <a:t> </a:t>
            </a:r>
            <a:r>
              <a:rPr lang="uk-UA" smtClean="0">
                <a:latin typeface="Trebuchet MS" pitchFamily="34" charset="0"/>
              </a:rPr>
              <a:t>– спрямовані на вирішення завдань зміцнення фізичного здоров’я учнів, підвищення потенціалу їхнього здоров’я: фізична підготовка, ЛФК, аромотерапія, фітотерапія, музична терапія, загартування, масаж.</a:t>
            </a:r>
          </a:p>
          <a:p>
            <a:pPr marL="571500" indent="-571500" algn="l" eaLnBrk="1" hangingPunct="1">
              <a:lnSpc>
                <a:spcPct val="80000"/>
              </a:lnSpc>
            </a:pPr>
            <a:endParaRPr lang="uk-UA" smtClean="0">
              <a:latin typeface="Trebuchet MS" pitchFamily="34" charset="0"/>
            </a:endParaRPr>
          </a:p>
          <a:p>
            <a:pPr marL="571500" indent="-571500" algn="l" eaLnBrk="1" hangingPunct="1">
              <a:lnSpc>
                <a:spcPct val="80000"/>
              </a:lnSpc>
              <a:buFont typeface="Arial" charset="0"/>
              <a:buNone/>
            </a:pPr>
            <a:r>
              <a:rPr lang="uk-UA" b="1" i="1" smtClean="0">
                <a:solidFill>
                  <a:srgbClr val="E218BC"/>
                </a:solidFill>
                <a:latin typeface="Trebuchet MS" pitchFamily="34" charset="0"/>
              </a:rPr>
              <a:t>технології навчання здоров’ю</a:t>
            </a:r>
            <a:r>
              <a:rPr lang="uk-UA" smtClean="0">
                <a:latin typeface="Trebuchet MS" pitchFamily="34" charset="0"/>
              </a:rPr>
              <a:t> – гігієнічне навчання, формування життєвих навичок (керування емоціями, вирішення конфліктів тощо), профілактика травматизму та зловживання психоактивними речовинами, статеве виховання. </a:t>
            </a:r>
          </a:p>
          <a:p>
            <a:pPr marL="571500" indent="-571500" algn="l" eaLnBrk="1" hangingPunct="1">
              <a:lnSpc>
                <a:spcPct val="80000"/>
              </a:lnSpc>
            </a:pPr>
            <a:endParaRPr lang="uk-UA" b="1" i="1" smtClean="0">
              <a:latin typeface="Trebuchet MS" pitchFamily="34" charset="0"/>
            </a:endParaRPr>
          </a:p>
          <a:p>
            <a:pPr marL="571500" indent="-571500" algn="l" eaLnBrk="1" hangingPunct="1">
              <a:lnSpc>
                <a:spcPct val="80000"/>
              </a:lnSpc>
              <a:buFont typeface="Arial" charset="0"/>
              <a:buNone/>
            </a:pPr>
            <a:r>
              <a:rPr lang="uk-UA" b="1" i="1" smtClean="0">
                <a:solidFill>
                  <a:srgbClr val="E218BC"/>
                </a:solidFill>
                <a:latin typeface="Trebuchet MS" pitchFamily="34" charset="0"/>
              </a:rPr>
              <a:t>виховання культури здоров’я</a:t>
            </a:r>
            <a:r>
              <a:rPr lang="uk-UA" smtClean="0">
                <a:latin typeface="Trebuchet MS" pitchFamily="34" charset="0"/>
              </a:rPr>
              <a:t> – виховання в учнів особистісних якостей, які сприяють збереженню та зміцненню здоров’я, формуванню уявлень про здоров’я як цінність, посиленню мотивації на ведення здорового способу життя, підвищенню відповідальності за особисте здоров’я, здоров’я родини.</a:t>
            </a:r>
          </a:p>
          <a:p>
            <a:pPr marL="571500" indent="-571500" algn="l" eaLnBrk="1" hangingPunct="1">
              <a:lnSpc>
                <a:spcPct val="80000"/>
              </a:lnSpc>
            </a:pPr>
            <a:endParaRPr lang="ru-RU" sz="1300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496300" cy="79216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uk-UA" sz="3600" smtClean="0">
                <a:solidFill>
                  <a:srgbClr val="32AA02"/>
                </a:solidFill>
                <a:effectLst/>
                <a:latin typeface="Trebuchet MS" pitchFamily="34" charset="0"/>
              </a:rPr>
              <a:t>Здоров’язберігаюче середовище</a:t>
            </a:r>
            <a:endParaRPr lang="ru-RU" sz="3600" smtClean="0">
              <a:solidFill>
                <a:srgbClr val="32AA02"/>
              </a:solidFill>
              <a:effectLst/>
              <a:latin typeface="Trebuchet MS" pitchFamily="34" charset="0"/>
            </a:endParaRPr>
          </a:p>
        </p:txBody>
      </p:sp>
      <p:sp>
        <p:nvSpPr>
          <p:cNvPr id="75779" name="Rectangle 3"/>
          <p:cNvSpPr>
            <a:spLocks noGrp="1"/>
          </p:cNvSpPr>
          <p:nvPr>
            <p:ph type="body" idx="4294967295"/>
          </p:nvPr>
        </p:nvSpPr>
        <p:spPr>
          <a:xfrm>
            <a:off x="0" y="1628775"/>
            <a:ext cx="9144000" cy="4752975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uk-UA" smtClean="0">
                <a:latin typeface="Trebuchet MS" pitchFamily="34" charset="0"/>
              </a:rPr>
              <a:t>сукупність певних умов </a:t>
            </a:r>
          </a:p>
          <a:p>
            <a:pPr algn="ctr">
              <a:buFont typeface="Georgia" pitchFamily="18" charset="0"/>
              <a:buNone/>
            </a:pPr>
            <a:r>
              <a:rPr lang="uk-UA" sz="2400" b="1" smtClean="0">
                <a:solidFill>
                  <a:srgbClr val="32AA02"/>
                </a:solidFill>
                <a:latin typeface="Trebuchet MS" pitchFamily="34" charset="0"/>
              </a:rPr>
              <a:t>(гігієнічних, медичних, психологічних, педагогічних</a:t>
            </a:r>
            <a:r>
              <a:rPr lang="uk-UA" smtClean="0">
                <a:solidFill>
                  <a:srgbClr val="32AA02"/>
                </a:solidFill>
                <a:latin typeface="Trebuchet MS" pitchFamily="34" charset="0"/>
              </a:rPr>
              <a:t>),</a:t>
            </a:r>
            <a:r>
              <a:rPr lang="uk-UA" smtClean="0">
                <a:latin typeface="Trebuchet MS" pitchFamily="34" charset="0"/>
              </a:rPr>
              <a:t> здоров’язберігаючих технологій,   спрямованих на</a:t>
            </a:r>
          </a:p>
          <a:p>
            <a:pPr algn="ctr">
              <a:buFont typeface="Georgia" pitchFamily="18" charset="0"/>
              <a:buNone/>
            </a:pPr>
            <a:endParaRPr lang="uk-UA" smtClean="0">
              <a:latin typeface="Trebuchet MS" pitchFamily="34" charset="0"/>
            </a:endParaRPr>
          </a:p>
          <a:p>
            <a:pPr algn="ctr">
              <a:buFont typeface="Georgia" pitchFamily="18" charset="0"/>
              <a:buNone/>
            </a:pPr>
            <a:r>
              <a:rPr lang="uk-UA" b="1" smtClean="0">
                <a:solidFill>
                  <a:srgbClr val="FF9900"/>
                </a:solidFill>
                <a:latin typeface="Trebuchet MS" pitchFamily="34" charset="0"/>
              </a:rPr>
              <a:t>збереження та зміцнення здоров’я дітей, </a:t>
            </a:r>
          </a:p>
          <a:p>
            <a:pPr algn="ctr">
              <a:buFont typeface="Georgia" pitchFamily="18" charset="0"/>
              <a:buNone/>
            </a:pPr>
            <a:r>
              <a:rPr lang="uk-UA" b="1" smtClean="0">
                <a:solidFill>
                  <a:srgbClr val="0000CC"/>
                </a:solidFill>
                <a:latin typeface="Trebuchet MS" pitchFamily="34" charset="0"/>
              </a:rPr>
              <a:t>покращення їх настрою та самопочуття, </a:t>
            </a:r>
          </a:p>
          <a:p>
            <a:pPr algn="ctr">
              <a:buFont typeface="Georgia" pitchFamily="18" charset="0"/>
              <a:buNone/>
            </a:pPr>
            <a:r>
              <a:rPr lang="uk-UA" b="1" smtClean="0">
                <a:solidFill>
                  <a:srgbClr val="FF9900"/>
                </a:solidFill>
                <a:latin typeface="Trebuchet MS" pitchFamily="34" charset="0"/>
              </a:rPr>
              <a:t>створення сприятливих умов для їх розвитку та саморозвитку, </a:t>
            </a:r>
          </a:p>
          <a:p>
            <a:pPr algn="ctr">
              <a:buFont typeface="Georgia" pitchFamily="18" charset="0"/>
              <a:buNone/>
            </a:pPr>
            <a:r>
              <a:rPr lang="uk-UA" b="1" smtClean="0">
                <a:solidFill>
                  <a:srgbClr val="0000CC"/>
                </a:solidFill>
                <a:latin typeface="Trebuchet MS" pitchFamily="34" charset="0"/>
              </a:rPr>
              <a:t>покращення функціонального стану організму,</a:t>
            </a:r>
            <a:r>
              <a:rPr lang="uk-UA" b="1" smtClean="0">
                <a:latin typeface="Trebuchet MS" pitchFamily="34" charset="0"/>
              </a:rPr>
              <a:t> </a:t>
            </a:r>
          </a:p>
          <a:p>
            <a:pPr algn="ctr">
              <a:buFont typeface="Georgia" pitchFamily="18" charset="0"/>
              <a:buNone/>
            </a:pPr>
            <a:r>
              <a:rPr lang="uk-UA" b="1" smtClean="0">
                <a:solidFill>
                  <a:srgbClr val="FF9900"/>
                </a:solidFill>
                <a:latin typeface="Trebuchet MS" pitchFamily="34" charset="0"/>
              </a:rPr>
              <a:t>підвищення їх адаптаційних можливостей та </a:t>
            </a:r>
          </a:p>
          <a:p>
            <a:pPr algn="ctr">
              <a:buFont typeface="Georgia" pitchFamily="18" charset="0"/>
              <a:buNone/>
            </a:pPr>
            <a:r>
              <a:rPr lang="uk-UA" b="1" smtClean="0">
                <a:solidFill>
                  <a:srgbClr val="0000CC"/>
                </a:solidFill>
                <a:latin typeface="Trebuchet MS" pitchFamily="34" charset="0"/>
              </a:rPr>
              <a:t>формування мотивації на здоровий спосіб життя</a:t>
            </a:r>
            <a:endParaRPr lang="ru-RU" b="1" smtClean="0">
              <a:solidFill>
                <a:srgbClr val="0000CC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468313" y="4292600"/>
            <a:ext cx="8351837" cy="2160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87450" y="692150"/>
            <a:ext cx="6583363" cy="129698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mtClean="0">
                <a:solidFill>
                  <a:schemeClr val="accent1"/>
                </a:solidFill>
                <a:effectLst/>
                <a:latin typeface="Arial" charset="0"/>
              </a:rPr>
              <a:t>Основна      мета</a:t>
            </a:r>
            <a:br>
              <a:rPr lang="ru-RU" smtClean="0">
                <a:solidFill>
                  <a:schemeClr val="accent1"/>
                </a:solidFill>
                <a:effectLst/>
                <a:latin typeface="Arial" charset="0"/>
              </a:rPr>
            </a:br>
            <a:r>
              <a:rPr lang="ru-RU" sz="2000" smtClean="0">
                <a:solidFill>
                  <a:schemeClr val="accent1"/>
                </a:solidFill>
                <a:effectLst/>
                <a:latin typeface="Arial" charset="0"/>
              </a:rPr>
              <a:t>сучасної  школи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1476375" y="1916113"/>
            <a:ext cx="6105525" cy="3313112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uk-UA" sz="2400" smtClean="0">
                <a:solidFill>
                  <a:srgbClr val="0000CC"/>
                </a:solidFill>
                <a:latin typeface="Trebuchet MS" pitchFamily="34" charset="0"/>
              </a:rPr>
              <a:t>Підготовка дітей до життя </a:t>
            </a:r>
          </a:p>
          <a:p>
            <a:pPr>
              <a:buFont typeface="Georgia" pitchFamily="18" charset="0"/>
              <a:buNone/>
            </a:pPr>
            <a:r>
              <a:rPr lang="uk-UA" sz="2400" smtClean="0">
                <a:solidFill>
                  <a:srgbClr val="0000CC"/>
                </a:solidFill>
                <a:latin typeface="Trebuchet MS" pitchFamily="34" charset="0"/>
              </a:rPr>
              <a:t>          Надання учням знань для використання в майбутньому житті</a:t>
            </a:r>
          </a:p>
          <a:p>
            <a:pPr algn="ctr">
              <a:buFont typeface="Georgia" pitchFamily="18" charset="0"/>
              <a:buNone/>
            </a:pPr>
            <a:r>
              <a:rPr lang="uk-UA" sz="2400" smtClean="0">
                <a:solidFill>
                  <a:srgbClr val="0000CC"/>
                </a:solidFill>
                <a:latin typeface="Trebuchet MS" pitchFamily="34" charset="0"/>
              </a:rPr>
              <a:t>Формування здорової особистості</a:t>
            </a:r>
          </a:p>
          <a:p>
            <a:pPr algn="ctr">
              <a:buFont typeface="Georgia" pitchFamily="18" charset="0"/>
              <a:buNone/>
            </a:pPr>
            <a:r>
              <a:rPr lang="uk-UA" sz="2400" smtClean="0">
                <a:solidFill>
                  <a:srgbClr val="0000CC"/>
                </a:solidFill>
                <a:latin typeface="Trebuchet MS" pitchFamily="34" charset="0"/>
              </a:rPr>
              <a:t>виховання ціннісного ставлення до себе</a:t>
            </a:r>
          </a:p>
          <a:p>
            <a:pPr algn="ctr">
              <a:buFont typeface="Georgia" pitchFamily="18" charset="0"/>
              <a:buNone/>
            </a:pPr>
            <a:endParaRPr lang="uk-UA" sz="2400" smtClean="0">
              <a:solidFill>
                <a:srgbClr val="0000CC"/>
              </a:solidFill>
              <a:latin typeface="Trebuchet MS" pitchFamily="34" charset="0"/>
            </a:endParaRPr>
          </a:p>
          <a:p>
            <a:pPr algn="ctr">
              <a:buFont typeface="Georgia" pitchFamily="18" charset="0"/>
              <a:buNone/>
            </a:pPr>
            <a:r>
              <a:rPr lang="uk-UA" sz="2800" smtClean="0">
                <a:solidFill>
                  <a:srgbClr val="E218BC"/>
                </a:solidFill>
                <a:latin typeface="Trebuchet MS" pitchFamily="34" charset="0"/>
              </a:rPr>
              <a:t>Технології </a:t>
            </a:r>
          </a:p>
          <a:p>
            <a:pPr algn="ctr">
              <a:buFont typeface="Georgia" pitchFamily="18" charset="0"/>
              <a:buNone/>
            </a:pPr>
            <a:r>
              <a:rPr lang="uk-UA" sz="2800" smtClean="0">
                <a:solidFill>
                  <a:srgbClr val="E218BC"/>
                </a:solidFill>
                <a:latin typeface="Trebuchet MS" pitchFamily="34" charset="0"/>
              </a:rPr>
              <a:t>здоров</a:t>
            </a:r>
            <a:r>
              <a:rPr lang="en-US" sz="2800" smtClean="0">
                <a:solidFill>
                  <a:srgbClr val="E218BC"/>
                </a:solidFill>
                <a:latin typeface="Trebuchet MS" pitchFamily="34" charset="0"/>
              </a:rPr>
              <a:t>’</a:t>
            </a:r>
            <a:r>
              <a:rPr lang="uk-UA" sz="2800" smtClean="0">
                <a:solidFill>
                  <a:srgbClr val="E218BC"/>
                </a:solidFill>
                <a:latin typeface="Trebuchet MS" pitchFamily="34" charset="0"/>
              </a:rPr>
              <a:t>язберігаючої   педагогіки</a:t>
            </a:r>
          </a:p>
          <a:p>
            <a:pPr algn="ctr">
              <a:buFont typeface="Georgia" pitchFamily="18" charset="0"/>
              <a:buNone/>
            </a:pPr>
            <a:endParaRPr lang="uk-UA" sz="2800" smtClean="0">
              <a:solidFill>
                <a:srgbClr val="E218BC"/>
              </a:solidFill>
              <a:latin typeface="Trebuchet MS" pitchFamily="34" charset="0"/>
            </a:endParaRPr>
          </a:p>
          <a:p>
            <a:pPr>
              <a:buFont typeface="Georgia" pitchFamily="18" charset="0"/>
              <a:buNone/>
            </a:pPr>
            <a:endParaRPr lang="ru-RU" sz="2400" smtClean="0">
              <a:solidFill>
                <a:srgbClr val="0000CC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188913"/>
            <a:ext cx="9036050" cy="1439862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uk-UA" sz="5000" smtClean="0">
                <a:solidFill>
                  <a:srgbClr val="0000CC"/>
                </a:solidFill>
                <a:effectLst/>
                <a:latin typeface="Trebuchet MS" pitchFamily="34" charset="0"/>
              </a:rPr>
              <a:t>Головні компоненти</a:t>
            </a:r>
            <a:r>
              <a:rPr lang="uk-UA" sz="4200" smtClean="0">
                <a:solidFill>
                  <a:srgbClr val="32AA02"/>
                </a:solidFill>
                <a:effectLst/>
                <a:latin typeface="Trebuchet MS" pitchFamily="34" charset="0"/>
              </a:rPr>
              <a:t> </a:t>
            </a:r>
            <a:r>
              <a:rPr lang="uk-UA" sz="2400" smtClean="0">
                <a:solidFill>
                  <a:srgbClr val="32AA02"/>
                </a:solidFill>
                <a:effectLst/>
                <a:latin typeface="Trebuchet MS" pitchFamily="34" charset="0"/>
              </a:rPr>
              <a:t>здоров’язберігаючого середовища</a:t>
            </a:r>
            <a:r>
              <a:rPr lang="ru-RU" sz="4200" smtClean="0"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>
          <a:xfrm>
            <a:off x="0" y="1989138"/>
            <a:ext cx="9144000" cy="4752975"/>
          </a:xfrm>
        </p:spPr>
        <p:txBody>
          <a:bodyPr/>
          <a:lstStyle/>
          <a:p>
            <a:pPr algn="r">
              <a:lnSpc>
                <a:spcPct val="8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Кожен педпрацівник повинен працювати </a:t>
            </a:r>
          </a:p>
          <a:p>
            <a:pPr algn="r">
              <a:lnSpc>
                <a:spcPct val="8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за моделлю здоров’язберігаючого середовища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800" b="1" smtClean="0">
                <a:solidFill>
                  <a:srgbClr val="32AA02"/>
                </a:solidFill>
                <a:latin typeface="Trebuchet MS" pitchFamily="34" charset="0"/>
              </a:rPr>
              <a:t>- створення комфортних умов навчання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1800" b="1" smtClean="0">
                <a:solidFill>
                  <a:srgbClr val="32AA02"/>
                </a:solidFill>
                <a:latin typeface="Trebuchet MS" pitchFamily="34" charset="0"/>
              </a:rPr>
              <a:t>  (розклад уроків, перерв, режимні моменти);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800" b="1" smtClean="0">
              <a:solidFill>
                <a:srgbClr val="32AA02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sz="1800" b="1" smtClean="0">
                <a:solidFill>
                  <a:srgbClr val="32AA02"/>
                </a:solidFill>
                <a:latin typeface="Trebuchet MS" pitchFamily="34" charset="0"/>
              </a:rPr>
              <a:t>-  використання оздоровчих методик, які регулюють рухову активність,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1800" b="1" smtClean="0">
                <a:solidFill>
                  <a:srgbClr val="32AA02"/>
                </a:solidFill>
                <a:latin typeface="Trebuchet MS" pitchFamily="34" charset="0"/>
              </a:rPr>
              <a:t>   і прийомів реабілітації розумової і фізичної працездатності.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1800" b="1" smtClean="0">
              <a:solidFill>
                <a:srgbClr val="32AA02"/>
              </a:solidFill>
              <a:latin typeface="Trebuchet MS" pitchFamily="34" charset="0"/>
            </a:endParaRP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uk-UA" sz="2400" smtClean="0">
                <a:solidFill>
                  <a:srgbClr val="0000CC"/>
                </a:solidFill>
                <a:latin typeface="Trebuchet MS" pitchFamily="34" charset="0"/>
              </a:rPr>
              <a:t>Учитель,</a:t>
            </a:r>
            <a:r>
              <a:rPr lang="uk-UA" sz="1800" smtClean="0">
                <a:latin typeface="Trebuchet MS" pitchFamily="34" charset="0"/>
              </a:rPr>
              <a:t> володіючи сучасними педагогічними знаннями, у </a:t>
            </a:r>
            <a:r>
              <a:rPr lang="uk-UA" sz="1800" smtClean="0">
                <a:solidFill>
                  <a:srgbClr val="FF9900"/>
                </a:solidFill>
                <a:latin typeface="Trebuchet MS" pitchFamily="34" charset="0"/>
              </a:rPr>
              <a:t>постійній взаємодії</a:t>
            </a:r>
            <a:r>
              <a:rPr lang="uk-UA" sz="1800" smtClean="0">
                <a:latin typeface="Trebuchet MS" pitchFamily="34" charset="0"/>
              </a:rPr>
              <a:t> </a:t>
            </a: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uk-UA" sz="1800" smtClean="0">
                <a:latin typeface="Trebuchet MS" pitchFamily="34" charset="0"/>
              </a:rPr>
              <a:t>з </a:t>
            </a:r>
            <a:r>
              <a:rPr lang="uk-UA" sz="2400" smtClean="0">
                <a:solidFill>
                  <a:srgbClr val="0000CC"/>
                </a:solidFill>
                <a:latin typeface="Trebuchet MS" pitchFamily="34" charset="0"/>
              </a:rPr>
              <a:t>учнями, їхніми батьками, медичними працівниками, шкільним психологом, класним керівником,</a:t>
            </a:r>
            <a:r>
              <a:rPr lang="uk-UA" sz="1800" smtClean="0">
                <a:latin typeface="Trebuchet MS" pitchFamily="34" charset="0"/>
              </a:rPr>
              <a:t> </a:t>
            </a: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uk-UA" sz="1800" smtClean="0">
                <a:latin typeface="Trebuchet MS" pitchFamily="34" charset="0"/>
              </a:rPr>
              <a:t>повинен планувати та організовувати свою діяльність </a:t>
            </a: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uk-UA" sz="1800" smtClean="0">
                <a:solidFill>
                  <a:srgbClr val="FF9900"/>
                </a:solidFill>
                <a:latin typeface="Trebuchet MS" pitchFamily="34" charset="0"/>
              </a:rPr>
              <a:t>з урахуванням пріоритетів збереження та зміцнення здоров’я </a:t>
            </a: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uk-UA" sz="1800" smtClean="0">
                <a:solidFill>
                  <a:srgbClr val="FF9900"/>
                </a:solidFill>
                <a:latin typeface="Trebuchet MS" pitchFamily="34" charset="0"/>
              </a:rPr>
              <a:t>всіх суб’єктів педагогічного процесу.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1800" smtClean="0">
              <a:solidFill>
                <a:srgbClr val="FF99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endParaRPr lang="uk-UA" sz="1800" smtClean="0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endParaRPr lang="uk-UA" sz="1800" smtClean="0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endParaRPr lang="uk-UA" sz="1800" smtClean="0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endParaRPr lang="ru-RU" sz="1800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712968" cy="1728192"/>
          </a:xfrm>
        </p:spPr>
        <p:txBody>
          <a:bodyPr anchor="b"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3200" dirty="0" smtClean="0"/>
              <a:t>Основні прийоми </a:t>
            </a:r>
            <a:r>
              <a:rPr lang="ru-RU" sz="3200" dirty="0"/>
              <a:t>здоров</a:t>
            </a:r>
            <a:r>
              <a:rPr lang="en-US" sz="3200" dirty="0"/>
              <a:t>’</a:t>
            </a:r>
            <a:r>
              <a:rPr lang="uk-UA" sz="3200" dirty="0" err="1"/>
              <a:t>язберігаючих</a:t>
            </a:r>
            <a:r>
              <a:rPr lang="uk-UA" sz="3200" dirty="0"/>
              <a:t> освітніх технологій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3971" name="Текст 2"/>
          <p:cNvSpPr>
            <a:spLocks noGrp="1"/>
          </p:cNvSpPr>
          <p:nvPr>
            <p:ph type="body" idx="4294967295"/>
          </p:nvPr>
        </p:nvSpPr>
        <p:spPr>
          <a:xfrm>
            <a:off x="395288" y="1484313"/>
            <a:ext cx="8424862" cy="4968875"/>
          </a:xfrm>
        </p:spPr>
        <p:txBody>
          <a:bodyPr/>
          <a:lstStyle/>
          <a:p>
            <a:pPr algn="ctr" eaLnBrk="1" hangingPunct="1">
              <a:buFont typeface="Arial" charset="0"/>
              <a:buChar char="•"/>
            </a:pPr>
            <a:r>
              <a:rPr lang="uk-UA" sz="2400" smtClean="0">
                <a:solidFill>
                  <a:srgbClr val="0000CC"/>
                </a:solidFill>
                <a:latin typeface="Trebuchet MS" pitchFamily="34" charset="0"/>
              </a:rPr>
              <a:t>профілактично-захисні </a:t>
            </a:r>
          </a:p>
          <a:p>
            <a:pPr eaLnBrk="1" hangingPunct="1">
              <a:buFont typeface="Arial" charset="0"/>
              <a:buNone/>
            </a:pPr>
            <a:r>
              <a:rPr lang="uk-UA" sz="2400" smtClean="0">
                <a:solidFill>
                  <a:schemeClr val="tx2"/>
                </a:solidFill>
                <a:latin typeface="Trebuchet MS" pitchFamily="34" charset="0"/>
              </a:rPr>
              <a:t>(особиста гігієна та гігієна навчання)</a:t>
            </a:r>
            <a:endParaRPr lang="ru-RU" sz="2400" smtClean="0">
              <a:solidFill>
                <a:schemeClr val="tx2"/>
              </a:solidFill>
              <a:latin typeface="Trebuchet MS" pitchFamily="34" charset="0"/>
            </a:endParaRPr>
          </a:p>
          <a:p>
            <a:pPr algn="ctr" eaLnBrk="1" hangingPunct="1">
              <a:buFont typeface="Arial" charset="0"/>
              <a:buChar char="•"/>
            </a:pPr>
            <a:r>
              <a:rPr lang="uk-UA" sz="2400" smtClean="0">
                <a:solidFill>
                  <a:srgbClr val="0000CC"/>
                </a:solidFill>
                <a:latin typeface="Trebuchet MS" pitchFamily="34" charset="0"/>
              </a:rPr>
              <a:t>компенсаторно-нейтралізуючі </a:t>
            </a:r>
          </a:p>
          <a:p>
            <a:pPr eaLnBrk="1" hangingPunct="1">
              <a:buFont typeface="Arial" charset="0"/>
              <a:buNone/>
            </a:pPr>
            <a:r>
              <a:rPr lang="uk-UA" sz="2400" smtClean="0">
                <a:solidFill>
                  <a:schemeClr val="tx2"/>
                </a:solidFill>
                <a:latin typeface="Trebuchet MS" pitchFamily="34" charset="0"/>
              </a:rPr>
              <a:t>(фізкультхвилинки, оздоровча, пальчикова, дихальна, коригуюча гімнастики, масаж, психогімнастика та ін.)</a:t>
            </a:r>
            <a:endParaRPr lang="ru-RU" sz="2400" smtClean="0">
              <a:solidFill>
                <a:schemeClr val="tx2"/>
              </a:solidFill>
              <a:latin typeface="Trebuchet MS" pitchFamily="34" charset="0"/>
            </a:endParaRPr>
          </a:p>
          <a:p>
            <a:pPr algn="ctr" eaLnBrk="1" hangingPunct="1">
              <a:buFont typeface="Arial" charset="0"/>
              <a:buChar char="•"/>
            </a:pPr>
            <a:r>
              <a:rPr lang="uk-UA" sz="2400" smtClean="0">
                <a:solidFill>
                  <a:srgbClr val="0000CC"/>
                </a:solidFill>
                <a:latin typeface="Trebuchet MS" pitchFamily="34" charset="0"/>
              </a:rPr>
              <a:t>стимулюючі </a:t>
            </a:r>
          </a:p>
          <a:p>
            <a:pPr eaLnBrk="1" hangingPunct="1">
              <a:buFont typeface="Arial" charset="0"/>
              <a:buNone/>
            </a:pPr>
            <a:r>
              <a:rPr lang="uk-UA" sz="2400" smtClean="0">
                <a:solidFill>
                  <a:schemeClr val="tx2"/>
                </a:solidFill>
                <a:latin typeface="Trebuchet MS" pitchFamily="34" charset="0"/>
              </a:rPr>
              <a:t>(елементи загартування, фізичні навантаження, прийоми психотерапії та фітотерапії)</a:t>
            </a:r>
            <a:endParaRPr lang="ru-RU" sz="2400" smtClean="0">
              <a:solidFill>
                <a:schemeClr val="tx2"/>
              </a:solidFill>
              <a:latin typeface="Trebuchet MS" pitchFamily="34" charset="0"/>
            </a:endParaRPr>
          </a:p>
          <a:p>
            <a:pPr algn="ctr" eaLnBrk="1" hangingPunct="1">
              <a:buFont typeface="Arial" charset="0"/>
              <a:buChar char="•"/>
            </a:pPr>
            <a:r>
              <a:rPr lang="uk-UA" sz="2400" smtClean="0">
                <a:solidFill>
                  <a:srgbClr val="0000CC"/>
                </a:solidFill>
                <a:latin typeface="Trebuchet MS" pitchFamily="34" charset="0"/>
              </a:rPr>
              <a:t>інформаційно-навчальні</a:t>
            </a:r>
          </a:p>
          <a:p>
            <a:pPr eaLnBrk="1" hangingPunct="1">
              <a:buFont typeface="Arial" charset="0"/>
              <a:buNone/>
            </a:pPr>
            <a:r>
              <a:rPr lang="uk-UA" sz="2400" smtClean="0">
                <a:solidFill>
                  <a:schemeClr val="tx2"/>
                </a:solidFill>
                <a:latin typeface="Trebuchet MS" pitchFamily="34" charset="0"/>
              </a:rPr>
              <a:t>(листи, що адресуються батькам, учням, педагогам)</a:t>
            </a:r>
            <a:endParaRPr lang="ru-RU" sz="2400" smtClean="0">
              <a:solidFill>
                <a:schemeClr val="tx2"/>
              </a:solidFill>
              <a:latin typeface="Trebuchet MS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ru-RU" sz="2000" smtClean="0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39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404813"/>
            <a:ext cx="8713787" cy="720725"/>
          </a:xfrm>
          <a:solidFill>
            <a:srgbClr val="FFFF00"/>
          </a:solidFill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4200" smtClean="0">
                <a:solidFill>
                  <a:schemeClr val="tx1"/>
                </a:solidFill>
                <a:effectLst/>
                <a:latin typeface="Trebuchet MS" pitchFamily="34" charset="0"/>
              </a:rPr>
              <a:t>Технології  здоров‘язбереження 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250825" y="1341438"/>
            <a:ext cx="4033838" cy="5111750"/>
          </a:xfrm>
          <a:solidFill>
            <a:srgbClr val="32AA02"/>
          </a:solidFill>
        </p:spPr>
        <p:txBody>
          <a:bodyPr/>
          <a:lstStyle/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ru-RU" sz="2400" b="1" smtClean="0">
                <a:solidFill>
                  <a:srgbClr val="0000CC"/>
                </a:solidFill>
                <a:latin typeface="Trebuchet MS" pitchFamily="34" charset="0"/>
              </a:rPr>
              <a:t>Психологічні технології: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800" b="1" smtClean="0">
                <a:latin typeface="Trebuchet MS" pitchFamily="34" charset="0"/>
              </a:rPr>
              <a:t>- Психогімнастика.</a:t>
            </a:r>
            <a:r>
              <a:rPr lang="ru-RU" sz="1800" smtClean="0">
                <a:latin typeface="Trebuchet MS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800" b="1" smtClean="0">
                <a:latin typeface="Trebuchet MS" pitchFamily="34" charset="0"/>
              </a:rPr>
              <a:t>Прогулянки на природі.</a:t>
            </a:r>
            <a:r>
              <a:rPr lang="ru-RU" sz="1800" smtClean="0">
                <a:latin typeface="Trebuchet MS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800" b="1" smtClean="0">
                <a:latin typeface="Trebuchet MS" pitchFamily="34" charset="0"/>
              </a:rPr>
              <a:t>Арт-педогогіка</a:t>
            </a:r>
            <a:r>
              <a:rPr lang="ru-RU" sz="1800" smtClean="0">
                <a:latin typeface="Trebuchet MS" pitchFamily="34" charset="0"/>
              </a:rPr>
              <a:t>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800" b="1" smtClean="0">
                <a:latin typeface="Trebuchet MS" pitchFamily="34" charset="0"/>
              </a:rPr>
              <a:t>- Казкотерапія.</a:t>
            </a:r>
            <a:endParaRPr lang="ru-RU" sz="1800" smtClean="0"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800" smtClean="0">
                <a:latin typeface="Trebuchet MS" pitchFamily="34" charset="0"/>
              </a:rPr>
              <a:t>- </a:t>
            </a:r>
            <a:r>
              <a:rPr lang="ru-RU" sz="1800" b="1" smtClean="0">
                <a:latin typeface="Trebuchet MS" pitchFamily="34" charset="0"/>
              </a:rPr>
              <a:t>Кольоротерапія.</a:t>
            </a:r>
            <a:r>
              <a:rPr lang="ru-RU" sz="1800" smtClean="0">
                <a:latin typeface="Trebuchet MS" pitchFamily="34" charset="0"/>
              </a:rPr>
              <a:t>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800" smtClean="0">
                <a:latin typeface="Trebuchet MS" pitchFamily="34" charset="0"/>
              </a:rPr>
              <a:t>- </a:t>
            </a:r>
            <a:r>
              <a:rPr lang="ru-RU" sz="1800" b="1" smtClean="0">
                <a:latin typeface="Trebuchet MS" pitchFamily="34" charset="0"/>
              </a:rPr>
              <a:t>Музикотерапія.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800" b="1" smtClean="0">
                <a:latin typeface="Trebuchet MS" pitchFamily="34" charset="0"/>
              </a:rPr>
              <a:t>- Ігрова терапія.</a:t>
            </a:r>
            <a:endParaRPr lang="ru-RU" sz="1800" smtClean="0"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800" smtClean="0">
                <a:latin typeface="Trebuchet MS" pitchFamily="34" charset="0"/>
              </a:rPr>
              <a:t>- </a:t>
            </a:r>
            <a:r>
              <a:rPr lang="ru-RU" sz="1800" b="1" smtClean="0">
                <a:latin typeface="Trebuchet MS" pitchFamily="34" charset="0"/>
              </a:rPr>
              <a:t>Психологічна диспансеризація</a:t>
            </a:r>
            <a:r>
              <a:rPr lang="ru-RU" sz="1800" smtClean="0">
                <a:latin typeface="Trebuchet MS" pitchFamily="34" charset="0"/>
              </a:rPr>
              <a:t>: виявлення дітей групи ризику.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800" b="1" smtClean="0">
                <a:latin typeface="Trebuchet MS" pitchFamily="34" charset="0"/>
              </a:rPr>
              <a:t>Емоційний комфорт: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smtClean="0">
                <a:latin typeface="Trebuchet MS" pitchFamily="34" charset="0"/>
              </a:rPr>
              <a:t>   куточки настрою, дні радості.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800" smtClean="0">
                <a:latin typeface="Trebuchet MS" pitchFamily="34" charset="0"/>
              </a:rPr>
              <a:t>- </a:t>
            </a:r>
            <a:r>
              <a:rPr lang="ru-RU" sz="1800" b="1" smtClean="0">
                <a:latin typeface="Trebuchet MS" pitchFamily="34" charset="0"/>
              </a:rPr>
              <a:t>Соціальна адаптація.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800" b="1" smtClean="0">
                <a:latin typeface="Trebuchet MS" pitchFamily="34" charset="0"/>
              </a:rPr>
              <a:t>- Сімейне консультування.</a:t>
            </a:r>
          </a:p>
        </p:txBody>
      </p:sp>
      <p:sp>
        <p:nvSpPr>
          <p:cNvPr id="7680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0" y="1412875"/>
            <a:ext cx="4392613" cy="4968875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ru-RU" sz="2400" b="1" smtClean="0">
                <a:solidFill>
                  <a:srgbClr val="0000CC"/>
                </a:solidFill>
                <a:latin typeface="Trebuchet MS" pitchFamily="34" charset="0"/>
              </a:rPr>
              <a:t>Рухова активність: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800" b="1" smtClean="0">
                <a:latin typeface="Trebuchet MS" pitchFamily="34" charset="0"/>
              </a:rPr>
              <a:t>Комплекси дихальної гімнастики; 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800" b="1" smtClean="0">
                <a:latin typeface="Trebuchet MS" pitchFamily="34" charset="0"/>
              </a:rPr>
              <a:t>Пальчикова гімнастика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1800" b="1" smtClean="0">
                <a:latin typeface="Trebuchet MS" pitchFamily="34" charset="0"/>
              </a:rPr>
              <a:t>Адресні комплекси корегуючої фізичної гімнастики для дітей з різними патологіями;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smtClean="0">
                <a:latin typeface="Trebuchet MS" pitchFamily="34" charset="0"/>
              </a:rPr>
              <a:t>- Заняття на тренажерах тощо.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900" b="1" smtClean="0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endParaRPr lang="ru-RU" sz="900" b="1" smtClean="0">
              <a:latin typeface="Trebuchet MS" pitchFamily="34" charset="0"/>
            </a:endParaRP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ru-RU" sz="2400" b="1" smtClean="0">
                <a:solidFill>
                  <a:srgbClr val="0000CC"/>
                </a:solidFill>
                <a:latin typeface="Trebuchet MS" pitchFamily="34" charset="0"/>
              </a:rPr>
              <a:t>інші технології</a:t>
            </a:r>
            <a:r>
              <a:rPr lang="ru-RU" sz="2400" smtClean="0">
                <a:solidFill>
                  <a:srgbClr val="0000CC"/>
                </a:solidFill>
                <a:latin typeface="Trebuchet MS" pitchFamily="34" charset="0"/>
              </a:rPr>
              <a:t>: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800" smtClean="0">
                <a:latin typeface="Trebuchet MS" pitchFamily="34" charset="0"/>
              </a:rPr>
              <a:t>- вправи для очей, спрямовані  на зміцнення і розслаблення м'язів ока;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800" smtClean="0">
                <a:latin typeface="Trebuchet MS" pitchFamily="34" charset="0"/>
              </a:rPr>
              <a:t>- фітотерапія;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800" smtClean="0">
                <a:latin typeface="Trebuchet MS" pitchFamily="34" charset="0"/>
              </a:rPr>
              <a:t>- ароматерапія;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800" smtClean="0">
                <a:latin typeface="Trebuchet MS" pitchFamily="34" charset="0"/>
              </a:rPr>
              <a:t>- фізіотерапія.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  <p:bldP spid="7680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8964613" cy="6477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uk-UA" sz="3200" smtClean="0">
                <a:solidFill>
                  <a:srgbClr val="FF9900"/>
                </a:solidFill>
                <a:effectLst/>
                <a:latin typeface="Trebuchet MS" pitchFamily="34" charset="0"/>
              </a:rPr>
              <a:t>Урок у здоров’язберігаючих технологіях</a:t>
            </a:r>
            <a:endParaRPr lang="ru-RU" sz="3200" smtClean="0">
              <a:solidFill>
                <a:srgbClr val="FF9900"/>
              </a:solidFill>
              <a:effectLst/>
              <a:latin typeface="Trebuchet MS" pitchFamily="34" charset="0"/>
            </a:endParaRPr>
          </a:p>
        </p:txBody>
      </p:sp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268413"/>
            <a:ext cx="8640763" cy="5113337"/>
          </a:xfrm>
        </p:spPr>
        <p:txBody>
          <a:bodyPr/>
          <a:lstStyle/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000" b="1" smtClean="0">
                <a:solidFill>
                  <a:srgbClr val="0000CC"/>
                </a:solidFill>
                <a:latin typeface="Trebuchet MS" pitchFamily="34" charset="0"/>
              </a:rPr>
              <a:t>                        Сучасний урок</a:t>
            </a:r>
            <a:r>
              <a:rPr lang="uk-UA" sz="2000" smtClean="0">
                <a:latin typeface="Trebuchet MS" pitchFamily="34" charset="0"/>
              </a:rPr>
              <a:t> – це урок інноваційний, який викликає в учнів і вчителів  </a:t>
            </a:r>
            <a:r>
              <a:rPr lang="uk-UA" sz="2000" b="1" smtClean="0">
                <a:solidFill>
                  <a:srgbClr val="E218BC"/>
                </a:solidFill>
                <a:latin typeface="Trebuchet MS" pitchFamily="34" charset="0"/>
              </a:rPr>
              <a:t>задоволення, стимулює цікавість, творчість</a:t>
            </a:r>
            <a:r>
              <a:rPr lang="uk-UA" sz="2000" b="1" smtClean="0">
                <a:latin typeface="Trebuchet MS" pitchFamily="34" charset="0"/>
              </a:rPr>
              <a:t>.</a:t>
            </a:r>
            <a:r>
              <a:rPr lang="uk-UA" sz="2000" smtClean="0">
                <a:latin typeface="Trebuchet MS" pitchFamily="34" charset="0"/>
              </a:rPr>
              <a:t>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   Усе це досягається різноманітними формами роботи з використанням </a:t>
            </a:r>
            <a:r>
              <a:rPr lang="uk-UA" sz="2000" b="1" i="1" smtClean="0">
                <a:latin typeface="Trebuchet MS" pitchFamily="34" charset="0"/>
              </a:rPr>
              <a:t>інтерактиву та інноваційних технологій</a:t>
            </a:r>
            <a:r>
              <a:rPr lang="uk-UA" sz="2000" smtClean="0">
                <a:latin typeface="Trebuchet MS" pitchFamily="34" charset="0"/>
              </a:rPr>
              <a:t>.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2000" smtClean="0"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000" b="1" smtClean="0">
                <a:solidFill>
                  <a:srgbClr val="0000CC"/>
                </a:solidFill>
                <a:latin typeface="Trebuchet MS" pitchFamily="34" charset="0"/>
              </a:rPr>
              <a:t>Важлива ознака</a:t>
            </a:r>
            <a:r>
              <a:rPr lang="uk-UA" sz="2000" smtClean="0">
                <a:latin typeface="Trebuchet MS" pitchFamily="34" charset="0"/>
              </a:rPr>
              <a:t> </a:t>
            </a:r>
            <a:r>
              <a:rPr lang="uk-UA" sz="2000" b="1" i="1" smtClean="0">
                <a:latin typeface="Trebuchet MS" pitchFamily="34" charset="0"/>
              </a:rPr>
              <a:t>(умова проведення)</a:t>
            </a:r>
            <a:r>
              <a:rPr lang="uk-UA" sz="2000" smtClean="0">
                <a:latin typeface="Trebuchet MS" pitchFamily="34" charset="0"/>
              </a:rPr>
              <a:t> сучасного уроку  - використання (застосування) </a:t>
            </a:r>
            <a:r>
              <a:rPr lang="uk-UA" sz="2000" b="1" smtClean="0">
                <a:solidFill>
                  <a:srgbClr val="0000CC"/>
                </a:solidFill>
                <a:latin typeface="Trebuchet MS" pitchFamily="34" charset="0"/>
              </a:rPr>
              <a:t>здоров’язберігаючих технологій</a:t>
            </a:r>
            <a:r>
              <a:rPr lang="uk-UA" sz="2000" smtClean="0">
                <a:latin typeface="Trebuchet MS" pitchFamily="34" charset="0"/>
              </a:rPr>
              <a:t>,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   а саме: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b="1" smtClean="0">
                <a:solidFill>
                  <a:srgbClr val="32AA02"/>
                </a:solidFill>
                <a:latin typeface="Trebuchet MS" pitchFamily="34" charset="0"/>
              </a:rPr>
              <a:t>урахування періодів працездатності учнів на уроках</a:t>
            </a:r>
            <a:r>
              <a:rPr lang="uk-UA" sz="2000" smtClean="0">
                <a:latin typeface="Trebuchet MS" pitchFamily="34" charset="0"/>
              </a:rPr>
              <a:t>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b="1" smtClean="0">
                <a:solidFill>
                  <a:srgbClr val="FF9900"/>
                </a:solidFill>
                <a:latin typeface="Trebuchet MS" pitchFamily="34" charset="0"/>
              </a:rPr>
              <a:t>урахування вікових і фізіологічних особливостей дітей на уроках</a:t>
            </a:r>
            <a:r>
              <a:rPr lang="uk-UA" sz="2000" smtClean="0">
                <a:latin typeface="Trebuchet MS" pitchFamily="34" charset="0"/>
              </a:rPr>
              <a:t>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b="1" smtClean="0">
                <a:solidFill>
                  <a:srgbClr val="32AA02"/>
                </a:solidFill>
                <a:latin typeface="Trebuchet MS" pitchFamily="34" charset="0"/>
              </a:rPr>
              <a:t>наявність емоційних розрядок на уроках та під час проведення виховних заходів;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 </a:t>
            </a:r>
            <a:r>
              <a:rPr lang="uk-UA" sz="2000" smtClean="0">
                <a:solidFill>
                  <a:srgbClr val="FF9900"/>
                </a:solidFill>
                <a:latin typeface="Trebuchet MS" pitchFamily="34" charset="0"/>
              </a:rPr>
              <a:t>чергування пози з урахуванням видів діяльності;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- </a:t>
            </a:r>
            <a:r>
              <a:rPr lang="uk-UA" sz="2000" smtClean="0">
                <a:solidFill>
                  <a:srgbClr val="32AA02"/>
                </a:solidFill>
                <a:latin typeface="Trebuchet MS" pitchFamily="34" charset="0"/>
              </a:rPr>
              <a:t>використання оздоровчо-фізкультурних пауз на уроках та виховних заходах.</a:t>
            </a:r>
            <a:endParaRPr lang="ru-RU" sz="2000" smtClean="0">
              <a:solidFill>
                <a:srgbClr val="32AA0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6"/>
          <p:cNvGrpSpPr>
            <a:grpSpLocks/>
          </p:cNvGrpSpPr>
          <p:nvPr/>
        </p:nvGrpSpPr>
        <p:grpSpPr bwMode="auto">
          <a:xfrm>
            <a:off x="0" y="333375"/>
            <a:ext cx="9144000" cy="6323013"/>
            <a:chOff x="0" y="332653"/>
            <a:chExt cx="9143999" cy="6323018"/>
          </a:xfrm>
        </p:grpSpPr>
        <p:sp>
          <p:nvSpPr>
            <p:cNvPr id="8" name="Полилиния 7"/>
            <p:cNvSpPr/>
            <p:nvPr/>
          </p:nvSpPr>
          <p:spPr>
            <a:xfrm>
              <a:off x="0" y="4941170"/>
              <a:ext cx="2857500" cy="1714501"/>
            </a:xfrm>
            <a:custGeom>
              <a:avLst/>
              <a:gdLst>
                <a:gd name="connsiteX0" fmla="*/ 0 w 2857499"/>
                <a:gd name="connsiteY0" fmla="*/ 0 h 1714500"/>
                <a:gd name="connsiteX1" fmla="*/ 2857499 w 2857499"/>
                <a:gd name="connsiteY1" fmla="*/ 0 h 1714500"/>
                <a:gd name="connsiteX2" fmla="*/ 2857499 w 2857499"/>
                <a:gd name="connsiteY2" fmla="*/ 1714500 h 1714500"/>
                <a:gd name="connsiteX3" fmla="*/ 0 w 2857499"/>
                <a:gd name="connsiteY3" fmla="*/ 1714500 h 1714500"/>
                <a:gd name="connsiteX4" fmla="*/ 0 w 2857499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714500">
                  <a:moveTo>
                    <a:pt x="0" y="0"/>
                  </a:moveTo>
                  <a:lnTo>
                    <a:pt x="2857499" y="0"/>
                  </a:lnTo>
                  <a:lnTo>
                    <a:pt x="2857499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dirty="0" err="1"/>
                <a:t>валеологічна</a:t>
              </a:r>
              <a:r>
                <a:rPr lang="uk-UA" sz="2800" dirty="0"/>
                <a:t> освіта</a:t>
              </a:r>
              <a:endParaRPr lang="ru-RU" sz="28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79388" y="332653"/>
              <a:ext cx="8785224" cy="1714501"/>
            </a:xfrm>
            <a:custGeom>
              <a:avLst/>
              <a:gdLst>
                <a:gd name="connsiteX0" fmla="*/ 0 w 2857499"/>
                <a:gd name="connsiteY0" fmla="*/ 0 h 1714500"/>
                <a:gd name="connsiteX1" fmla="*/ 2857499 w 2857499"/>
                <a:gd name="connsiteY1" fmla="*/ 0 h 1714500"/>
                <a:gd name="connsiteX2" fmla="*/ 2857499 w 2857499"/>
                <a:gd name="connsiteY2" fmla="*/ 1714500 h 1714500"/>
                <a:gd name="connsiteX3" fmla="*/ 0 w 2857499"/>
                <a:gd name="connsiteY3" fmla="*/ 1714500 h 1714500"/>
                <a:gd name="connsiteX4" fmla="*/ 0 w 2857499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714500">
                  <a:moveTo>
                    <a:pt x="0" y="0"/>
                  </a:moveTo>
                  <a:lnTo>
                    <a:pt x="2857499" y="0"/>
                  </a:lnTo>
                  <a:lnTo>
                    <a:pt x="2857499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dirty="0">
                  <a:solidFill>
                    <a:schemeClr val="tx1"/>
                  </a:solidFill>
                </a:rPr>
                <a:t>Компоненти організації збереження здоров</a:t>
              </a:r>
              <a:r>
                <a:rPr lang="en-US" sz="2800" dirty="0">
                  <a:solidFill>
                    <a:schemeClr val="tx1"/>
                  </a:solidFill>
                </a:rPr>
                <a:t>’</a:t>
              </a:r>
              <a:r>
                <a:rPr lang="uk-UA" sz="2800" dirty="0">
                  <a:solidFill>
                    <a:schemeClr val="tx1"/>
                  </a:solidFill>
                </a:rPr>
                <a:t>я учнів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286499" y="2636118"/>
              <a:ext cx="2857500" cy="1714501"/>
            </a:xfrm>
            <a:custGeom>
              <a:avLst/>
              <a:gdLst>
                <a:gd name="connsiteX0" fmla="*/ 0 w 2857499"/>
                <a:gd name="connsiteY0" fmla="*/ 0 h 1714500"/>
                <a:gd name="connsiteX1" fmla="*/ 2857499 w 2857499"/>
                <a:gd name="connsiteY1" fmla="*/ 0 h 1714500"/>
                <a:gd name="connsiteX2" fmla="*/ 2857499 w 2857499"/>
                <a:gd name="connsiteY2" fmla="*/ 1714500 h 1714500"/>
                <a:gd name="connsiteX3" fmla="*/ 0 w 2857499"/>
                <a:gd name="connsiteY3" fmla="*/ 1714500 h 1714500"/>
                <a:gd name="connsiteX4" fmla="*/ 0 w 2857499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714500">
                  <a:moveTo>
                    <a:pt x="0" y="0"/>
                  </a:moveTo>
                  <a:lnTo>
                    <a:pt x="2857499" y="0"/>
                  </a:lnTo>
                  <a:lnTo>
                    <a:pt x="2857499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dirty="0"/>
                <a:t>фізичне виховання</a:t>
              </a:r>
              <a:endParaRPr lang="ru-RU" sz="28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0" y="2564680"/>
              <a:ext cx="2857500" cy="1714501"/>
            </a:xfrm>
            <a:custGeom>
              <a:avLst/>
              <a:gdLst>
                <a:gd name="connsiteX0" fmla="*/ 0 w 2857499"/>
                <a:gd name="connsiteY0" fmla="*/ 0 h 1714500"/>
                <a:gd name="connsiteX1" fmla="*/ 2857499 w 2857499"/>
                <a:gd name="connsiteY1" fmla="*/ 0 h 1714500"/>
                <a:gd name="connsiteX2" fmla="*/ 2857499 w 2857499"/>
                <a:gd name="connsiteY2" fmla="*/ 1714500 h 1714500"/>
                <a:gd name="connsiteX3" fmla="*/ 0 w 2857499"/>
                <a:gd name="connsiteY3" fmla="*/ 1714500 h 1714500"/>
                <a:gd name="connsiteX4" fmla="*/ 0 w 2857499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714500">
                  <a:moveTo>
                    <a:pt x="0" y="0"/>
                  </a:moveTo>
                  <a:lnTo>
                    <a:pt x="2857499" y="0"/>
                  </a:lnTo>
                  <a:lnTo>
                    <a:pt x="2857499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dirty="0"/>
                <a:t>шкільна медична служба</a:t>
              </a:r>
              <a:endParaRPr lang="ru-RU" sz="28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132138" y="4941170"/>
              <a:ext cx="2857500" cy="1714501"/>
            </a:xfrm>
            <a:custGeom>
              <a:avLst/>
              <a:gdLst>
                <a:gd name="connsiteX0" fmla="*/ 0 w 2857499"/>
                <a:gd name="connsiteY0" fmla="*/ 0 h 1714500"/>
                <a:gd name="connsiteX1" fmla="*/ 2857499 w 2857499"/>
                <a:gd name="connsiteY1" fmla="*/ 0 h 1714500"/>
                <a:gd name="connsiteX2" fmla="*/ 2857499 w 2857499"/>
                <a:gd name="connsiteY2" fmla="*/ 1714500 h 1714500"/>
                <a:gd name="connsiteX3" fmla="*/ 0 w 2857499"/>
                <a:gd name="connsiteY3" fmla="*/ 1714500 h 1714500"/>
                <a:gd name="connsiteX4" fmla="*/ 0 w 2857499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714500">
                  <a:moveTo>
                    <a:pt x="0" y="0"/>
                  </a:moveTo>
                  <a:lnTo>
                    <a:pt x="2857499" y="0"/>
                  </a:lnTo>
                  <a:lnTo>
                    <a:pt x="2857499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dirty="0"/>
                <a:t>служба харчування</a:t>
              </a:r>
              <a:endParaRPr lang="ru-RU" sz="28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203575" y="2564680"/>
              <a:ext cx="2857500" cy="1714501"/>
            </a:xfrm>
            <a:custGeom>
              <a:avLst/>
              <a:gdLst>
                <a:gd name="connsiteX0" fmla="*/ 0 w 2857499"/>
                <a:gd name="connsiteY0" fmla="*/ 0 h 1714500"/>
                <a:gd name="connsiteX1" fmla="*/ 2857499 w 2857499"/>
                <a:gd name="connsiteY1" fmla="*/ 0 h 1714500"/>
                <a:gd name="connsiteX2" fmla="*/ 2857499 w 2857499"/>
                <a:gd name="connsiteY2" fmla="*/ 1714500 h 1714500"/>
                <a:gd name="connsiteX3" fmla="*/ 0 w 2857499"/>
                <a:gd name="connsiteY3" fmla="*/ 1714500 h 1714500"/>
                <a:gd name="connsiteX4" fmla="*/ 0 w 2857499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714500">
                  <a:moveTo>
                    <a:pt x="0" y="0"/>
                  </a:moveTo>
                  <a:lnTo>
                    <a:pt x="2857499" y="0"/>
                  </a:lnTo>
                  <a:lnTo>
                    <a:pt x="2857499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dirty="0"/>
                <a:t>шкільна соціально-психологічна служба</a:t>
              </a:r>
              <a:endParaRPr lang="ru-RU" sz="28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284912" y="4941170"/>
              <a:ext cx="2857500" cy="1714501"/>
            </a:xfrm>
            <a:custGeom>
              <a:avLst/>
              <a:gdLst>
                <a:gd name="connsiteX0" fmla="*/ 0 w 2857499"/>
                <a:gd name="connsiteY0" fmla="*/ 0 h 1714500"/>
                <a:gd name="connsiteX1" fmla="*/ 2857499 w 2857499"/>
                <a:gd name="connsiteY1" fmla="*/ 0 h 1714500"/>
                <a:gd name="connsiteX2" fmla="*/ 2857499 w 2857499"/>
                <a:gd name="connsiteY2" fmla="*/ 1714500 h 1714500"/>
                <a:gd name="connsiteX3" fmla="*/ 0 w 2857499"/>
                <a:gd name="connsiteY3" fmla="*/ 1714500 h 1714500"/>
                <a:gd name="connsiteX4" fmla="*/ 0 w 2857499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499" h="1714500">
                  <a:moveTo>
                    <a:pt x="0" y="0"/>
                  </a:moveTo>
                  <a:lnTo>
                    <a:pt x="2857499" y="0"/>
                  </a:lnTo>
                  <a:lnTo>
                    <a:pt x="2857499" y="1714500"/>
                  </a:lnTo>
                  <a:lnTo>
                    <a:pt x="0" y="1714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dirty="0"/>
                <a:t>участь батьків та громадськості</a:t>
              </a:r>
              <a:endParaRPr lang="ru-RU" sz="28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175351" cy="1793167"/>
          </a:xfrm>
        </p:spPr>
        <p:txBody>
          <a:bodyPr anchor="t"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000" dirty="0" smtClean="0"/>
              <a:t>Система впровадження здоров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язберігаючих</a:t>
            </a:r>
            <a:r>
              <a:rPr lang="uk-UA" sz="2000" dirty="0" smtClean="0"/>
              <a:t> технологій у навчально-виховний процес</a:t>
            </a:r>
            <a:endParaRPr lang="ru-RU" sz="2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68538" y="1196975"/>
            <a:ext cx="43180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27538" y="1196975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95963" y="1196975"/>
            <a:ext cx="360362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23850" y="1628775"/>
            <a:ext cx="2519363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Впровадження здоров</a:t>
            </a:r>
            <a:r>
              <a:rPr lang="en-US" dirty="0"/>
              <a:t>’</a:t>
            </a:r>
            <a:r>
              <a:rPr lang="uk-UA" dirty="0" err="1"/>
              <a:t>язберігаючих</a:t>
            </a:r>
            <a:r>
              <a:rPr lang="uk-UA" dirty="0"/>
              <a:t> освітніх технологій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203575" y="1628775"/>
            <a:ext cx="2592388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Впровадження оздоровчих технологій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156325" y="1628775"/>
            <a:ext cx="2519363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Впровадження технологій навчання здоров</a:t>
            </a:r>
            <a:r>
              <a:rPr lang="en-US" dirty="0"/>
              <a:t>’</a:t>
            </a:r>
            <a:r>
              <a:rPr lang="uk-UA" dirty="0"/>
              <a:t>ю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212976"/>
            <a:ext cx="576064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Впровадження педагогічних технологій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95636" y="3221665"/>
            <a:ext cx="576064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Забезпечення санітарно-гігієнічних норм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76260" y="3208613"/>
            <a:ext cx="576064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Психологічний супровід навчального процесу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3221665"/>
            <a:ext cx="576064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Уроки фізичної культури, ЛФК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39952" y="3203260"/>
            <a:ext cx="576064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tx1"/>
                </a:solidFill>
              </a:rPr>
              <a:t>Фізкультхвилинки</a:t>
            </a:r>
            <a:r>
              <a:rPr lang="uk-UA" dirty="0">
                <a:solidFill>
                  <a:schemeClr val="tx1"/>
                </a:solidFill>
              </a:rPr>
              <a:t> та динамічні паузи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12060" y="3225514"/>
            <a:ext cx="576064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Фізкультурно-оздоровча позакласна робота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7428" y="3230830"/>
            <a:ext cx="576064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Уроки «Основи здоров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uk-UA" dirty="0">
                <a:solidFill>
                  <a:schemeClr val="tx1"/>
                </a:solidFill>
              </a:rPr>
              <a:t>я»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92280" y="3221665"/>
            <a:ext cx="792088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Інтеграція </a:t>
            </a:r>
            <a:r>
              <a:rPr lang="uk-UA" dirty="0" err="1">
                <a:solidFill>
                  <a:schemeClr val="tx1"/>
                </a:solidFill>
              </a:rPr>
              <a:t>валеологічної</a:t>
            </a:r>
            <a:r>
              <a:rPr lang="uk-UA" dirty="0">
                <a:solidFill>
                  <a:schemeClr val="tx1"/>
                </a:solidFill>
              </a:rPr>
              <a:t> тематики у зміст інших предметів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43211" y="3254001"/>
            <a:ext cx="576064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Виховні заходи </a:t>
            </a:r>
            <a:r>
              <a:rPr lang="uk-UA" dirty="0" err="1">
                <a:solidFill>
                  <a:schemeClr val="tx1"/>
                </a:solidFill>
              </a:rPr>
              <a:t>валеологічного</a:t>
            </a:r>
            <a:r>
              <a:rPr lang="uk-UA" dirty="0">
                <a:solidFill>
                  <a:schemeClr val="tx1"/>
                </a:solidFill>
              </a:rPr>
              <a:t> змісту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>
            <a:stCxn id="10" idx="4"/>
          </p:cNvCxnSpPr>
          <p:nvPr/>
        </p:nvCxnSpPr>
        <p:spPr>
          <a:xfrm>
            <a:off x="1584325" y="2781300"/>
            <a:ext cx="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5" idx="0"/>
          </p:cNvCxnSpPr>
          <p:nvPr/>
        </p:nvCxnSpPr>
        <p:spPr>
          <a:xfrm flipH="1">
            <a:off x="2463800" y="2781300"/>
            <a:ext cx="20638" cy="427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3" idx="0"/>
          </p:cNvCxnSpPr>
          <p:nvPr/>
        </p:nvCxnSpPr>
        <p:spPr>
          <a:xfrm>
            <a:off x="611188" y="2781300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6" idx="0"/>
          </p:cNvCxnSpPr>
          <p:nvPr/>
        </p:nvCxnSpPr>
        <p:spPr>
          <a:xfrm>
            <a:off x="3492500" y="2781300"/>
            <a:ext cx="0" cy="439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1" idx="4"/>
          </p:cNvCxnSpPr>
          <p:nvPr/>
        </p:nvCxnSpPr>
        <p:spPr>
          <a:xfrm>
            <a:off x="4500563" y="2781300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8" idx="0"/>
          </p:cNvCxnSpPr>
          <p:nvPr/>
        </p:nvCxnSpPr>
        <p:spPr>
          <a:xfrm>
            <a:off x="5400675" y="2781300"/>
            <a:ext cx="0" cy="44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9" idx="0"/>
          </p:cNvCxnSpPr>
          <p:nvPr/>
        </p:nvCxnSpPr>
        <p:spPr>
          <a:xfrm>
            <a:off x="6575425" y="2781300"/>
            <a:ext cx="0" cy="449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7596188" y="2803525"/>
            <a:ext cx="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8431213" y="2794000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47813" y="404813"/>
            <a:ext cx="5616575" cy="151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Методи</a:t>
            </a:r>
            <a:r>
              <a:rPr lang="ru-RU" dirty="0"/>
              <a:t> здоров</a:t>
            </a:r>
            <a:r>
              <a:rPr lang="en-US" dirty="0"/>
              <a:t>’</a:t>
            </a:r>
            <a:r>
              <a:rPr lang="uk-UA" dirty="0" err="1"/>
              <a:t>язберігаючих</a:t>
            </a:r>
            <a:r>
              <a:rPr lang="uk-UA" dirty="0"/>
              <a:t> освітніх технологій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205038"/>
            <a:ext cx="4176712" cy="15113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специфічні </a:t>
            </a:r>
          </a:p>
          <a:p>
            <a:pPr algn="ctr"/>
            <a:r>
              <a:rPr lang="uk-UA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(притаманні тільки процесу педагогіки) </a:t>
            </a:r>
            <a:endParaRPr lang="ru-RU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67225" y="2205038"/>
            <a:ext cx="4248150" cy="1511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загально-педагогічні </a:t>
            </a:r>
          </a:p>
          <a:p>
            <a:pPr algn="ctr"/>
            <a:r>
              <a:rPr lang="uk-UA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(застосовуються в усіх випадках навчання та виховання)</a:t>
            </a:r>
            <a:endParaRPr lang="ru-RU">
              <a:solidFill>
                <a:schemeClr val="tx1"/>
              </a:solidFill>
              <a:latin typeface="Trebuchet MS" pitchFamily="34" charset="0"/>
              <a:cs typeface="Arial" charset="0"/>
            </a:endParaRPr>
          </a:p>
        </p:txBody>
      </p:sp>
      <p:cxnSp>
        <p:nvCxnSpPr>
          <p:cNvPr id="10" name="Прямая со стрелкой 9"/>
          <p:cNvCxnSpPr>
            <a:stCxn id="4" idx="3"/>
            <a:endCxn id="7" idx="0"/>
          </p:cNvCxnSpPr>
          <p:nvPr/>
        </p:nvCxnSpPr>
        <p:spPr>
          <a:xfrm flipH="1">
            <a:off x="2268538" y="1695450"/>
            <a:ext cx="101600" cy="509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5"/>
            <a:endCxn id="8" idx="0"/>
          </p:cNvCxnSpPr>
          <p:nvPr/>
        </p:nvCxnSpPr>
        <p:spPr>
          <a:xfrm>
            <a:off x="6342063" y="1695450"/>
            <a:ext cx="249237" cy="509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8" name="Объект 45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8288" y="4005263"/>
            <a:ext cx="3998912" cy="2671762"/>
          </a:xfrm>
        </p:spPr>
      </p:pic>
      <p:pic>
        <p:nvPicPr>
          <p:cNvPr id="28679" name="Объект 46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92663" y="4005263"/>
            <a:ext cx="3922712" cy="26638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7" name="Oval 11"/>
          <p:cNvSpPr>
            <a:spLocks noChangeArrowheads="1"/>
          </p:cNvSpPr>
          <p:nvPr/>
        </p:nvSpPr>
        <p:spPr bwMode="auto">
          <a:xfrm>
            <a:off x="2843213" y="620713"/>
            <a:ext cx="3529012" cy="5688012"/>
          </a:xfrm>
          <a:prstGeom prst="ellipse">
            <a:avLst/>
          </a:prstGeom>
          <a:solidFill>
            <a:srgbClr val="D9DE0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55875" y="1341438"/>
            <a:ext cx="3960813" cy="53292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uk-UA" sz="3600" smtClean="0">
                <a:solidFill>
                  <a:srgbClr val="A50021"/>
                </a:solidFill>
                <a:effectLst/>
                <a:latin typeface="Trebuchet MS" pitchFamily="34" charset="0"/>
              </a:rPr>
              <a:t>Види оздоровчої  </a:t>
            </a:r>
            <a:br>
              <a:rPr lang="uk-UA" sz="3600" smtClean="0">
                <a:solidFill>
                  <a:srgbClr val="A50021"/>
                </a:solidFill>
                <a:effectLst/>
                <a:latin typeface="Trebuchet MS" pitchFamily="34" charset="0"/>
              </a:rPr>
            </a:br>
            <a:r>
              <a:rPr lang="uk-UA" sz="3600" smtClean="0">
                <a:solidFill>
                  <a:srgbClr val="A50021"/>
                </a:solidFill>
                <a:effectLst/>
                <a:latin typeface="Trebuchet MS" pitchFamily="34" charset="0"/>
              </a:rPr>
              <a:t>діяльності</a:t>
            </a:r>
            <a:br>
              <a:rPr lang="uk-UA" sz="3600" smtClean="0">
                <a:solidFill>
                  <a:srgbClr val="A50021"/>
                </a:solidFill>
                <a:effectLst/>
                <a:latin typeface="Trebuchet MS" pitchFamily="34" charset="0"/>
              </a:rPr>
            </a:br>
            <a:r>
              <a:rPr lang="uk-UA" sz="3600" smtClean="0">
                <a:solidFill>
                  <a:srgbClr val="A50021"/>
                </a:solidFill>
                <a:effectLst/>
                <a:latin typeface="Trebuchet MS" pitchFamily="34" charset="0"/>
              </a:rPr>
              <a:t>  </a:t>
            </a:r>
            <a:br>
              <a:rPr lang="uk-UA" sz="3600" smtClean="0">
                <a:solidFill>
                  <a:srgbClr val="A50021"/>
                </a:solidFill>
                <a:effectLst/>
                <a:latin typeface="Trebuchet MS" pitchFamily="34" charset="0"/>
              </a:rPr>
            </a:br>
            <a:r>
              <a:rPr lang="uk-UA" sz="3600" smtClean="0">
                <a:solidFill>
                  <a:srgbClr val="A50021"/>
                </a:solidFill>
                <a:effectLst/>
                <a:latin typeface="Trebuchet MS" pitchFamily="34" charset="0"/>
              </a:rPr>
              <a:t>на уроках та </a:t>
            </a:r>
            <a:br>
              <a:rPr lang="uk-UA" sz="3600" smtClean="0">
                <a:solidFill>
                  <a:srgbClr val="A50021"/>
                </a:solidFill>
                <a:effectLst/>
                <a:latin typeface="Trebuchet MS" pitchFamily="34" charset="0"/>
              </a:rPr>
            </a:br>
            <a:r>
              <a:rPr lang="uk-UA" sz="3600" smtClean="0">
                <a:solidFill>
                  <a:srgbClr val="A50021"/>
                </a:solidFill>
                <a:effectLst/>
                <a:latin typeface="Trebuchet MS" pitchFamily="34" charset="0"/>
              </a:rPr>
              <a:t>у виховній роботі</a:t>
            </a:r>
            <a:endParaRPr lang="ru-RU" sz="3600" smtClean="0">
              <a:solidFill>
                <a:srgbClr val="A50021"/>
              </a:solidFill>
              <a:effectLst/>
              <a:latin typeface="Trebuchet MS" pitchFamily="34" charset="0"/>
            </a:endParaRPr>
          </a:p>
        </p:txBody>
      </p:sp>
      <p:sp>
        <p:nvSpPr>
          <p:cNvPr id="860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07950" y="549275"/>
            <a:ext cx="2376488" cy="5761038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uk-UA" sz="2000" b="1" smtClean="0">
                <a:solidFill>
                  <a:srgbClr val="32AA02"/>
                </a:solidFill>
                <a:latin typeface="Trebuchet MS" pitchFamily="34" charset="0"/>
              </a:rPr>
              <a:t>Психогімнастика</a:t>
            </a:r>
            <a:r>
              <a:rPr lang="ru-RU" sz="2000" b="1" smtClean="0">
                <a:latin typeface="Trebuchet MS" pitchFamily="34" charset="0"/>
              </a:rPr>
              <a:t> </a:t>
            </a:r>
          </a:p>
          <a:p>
            <a:pPr>
              <a:buFont typeface="Georgia" pitchFamily="18" charset="0"/>
              <a:buNone/>
            </a:pPr>
            <a:endParaRPr lang="uk-UA" sz="2000" b="1" smtClean="0">
              <a:latin typeface="Trebuchet MS" pitchFamily="34" charset="0"/>
            </a:endParaRPr>
          </a:p>
          <a:p>
            <a:pPr>
              <a:buFont typeface="Georgia" pitchFamily="18" charset="0"/>
              <a:buNone/>
            </a:pPr>
            <a:endParaRPr lang="ru-RU" sz="2000" b="1" smtClean="0">
              <a:latin typeface="Trebuchet MS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uk-UA" sz="2000" b="1" smtClean="0">
                <a:solidFill>
                  <a:srgbClr val="E218BC"/>
                </a:solidFill>
                <a:latin typeface="Trebuchet MS" pitchFamily="34" charset="0"/>
              </a:rPr>
              <a:t>Арт- техніка</a:t>
            </a:r>
          </a:p>
          <a:p>
            <a:pPr>
              <a:buFont typeface="Georgia" pitchFamily="18" charset="0"/>
              <a:buNone/>
            </a:pPr>
            <a:endParaRPr lang="uk-UA" sz="2000" b="1" smtClean="0">
              <a:latin typeface="Trebuchet MS" pitchFamily="34" charset="0"/>
            </a:endParaRPr>
          </a:p>
          <a:p>
            <a:pPr>
              <a:buFont typeface="Georgia" pitchFamily="18" charset="0"/>
              <a:buNone/>
            </a:pPr>
            <a:endParaRPr lang="uk-UA" sz="2000" b="1" smtClean="0">
              <a:latin typeface="Trebuchet MS" pitchFamily="34" charset="0"/>
            </a:endParaRPr>
          </a:p>
          <a:p>
            <a:pPr>
              <a:buFont typeface="Georgia" pitchFamily="18" charset="0"/>
              <a:buNone/>
            </a:pPr>
            <a:endParaRPr lang="uk-UA" sz="2000" b="1" smtClean="0">
              <a:latin typeface="Trebuchet MS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uk-UA" sz="2000" b="1" smtClean="0">
                <a:solidFill>
                  <a:srgbClr val="FF9900"/>
                </a:solidFill>
                <a:latin typeface="Trebuchet MS" pitchFamily="34" charset="0"/>
              </a:rPr>
              <a:t>Кольоротерапія</a:t>
            </a:r>
          </a:p>
          <a:p>
            <a:pPr>
              <a:buFont typeface="Georgia" pitchFamily="18" charset="0"/>
              <a:buNone/>
            </a:pPr>
            <a:endParaRPr lang="uk-UA" sz="2000" b="1" smtClean="0">
              <a:latin typeface="Trebuchet MS" pitchFamily="34" charset="0"/>
            </a:endParaRPr>
          </a:p>
          <a:p>
            <a:pPr>
              <a:buFont typeface="Georgia" pitchFamily="18" charset="0"/>
              <a:buNone/>
            </a:pPr>
            <a:endParaRPr lang="uk-UA" sz="2000" b="1" smtClean="0">
              <a:latin typeface="Trebuchet MS" pitchFamily="34" charset="0"/>
            </a:endParaRPr>
          </a:p>
          <a:p>
            <a:pPr>
              <a:buFont typeface="Georgia" pitchFamily="18" charset="0"/>
              <a:buNone/>
            </a:pPr>
            <a:endParaRPr lang="uk-UA" sz="2000" b="1" smtClean="0">
              <a:latin typeface="Trebuchet MS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uk-UA" sz="2000" b="1" smtClean="0">
                <a:solidFill>
                  <a:srgbClr val="0000CC"/>
                </a:solidFill>
                <a:latin typeface="Trebuchet MS" pitchFamily="34" charset="0"/>
              </a:rPr>
              <a:t>Казкотерапія</a:t>
            </a:r>
            <a:r>
              <a:rPr lang="ru-RU" sz="2000" b="1" smtClean="0">
                <a:solidFill>
                  <a:srgbClr val="0000CC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86026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7019925" y="476250"/>
            <a:ext cx="1944688" cy="583247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uk-UA" sz="2000" b="1" smtClean="0">
                <a:latin typeface="Trebuchet MS" pitchFamily="34" charset="0"/>
              </a:rPr>
              <a:t>  </a:t>
            </a:r>
            <a:r>
              <a:rPr lang="uk-UA" sz="2000" b="1" smtClean="0">
                <a:solidFill>
                  <a:srgbClr val="FF9900"/>
                </a:solidFill>
                <a:latin typeface="Trebuchet MS" pitchFamily="34" charset="0"/>
              </a:rPr>
              <a:t>Дихальна гімнастика</a:t>
            </a:r>
          </a:p>
          <a:p>
            <a:endParaRPr lang="uk-UA" sz="2000" b="1" smtClean="0">
              <a:solidFill>
                <a:srgbClr val="FF9900"/>
              </a:solidFill>
              <a:latin typeface="Trebuchet MS" pitchFamily="34" charset="0"/>
            </a:endParaRPr>
          </a:p>
          <a:p>
            <a:endParaRPr lang="uk-UA" sz="2000" b="1" smtClean="0">
              <a:latin typeface="Trebuchet MS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uk-UA" sz="2000" b="1" smtClean="0">
                <a:latin typeface="Trebuchet MS" pitchFamily="34" charset="0"/>
              </a:rPr>
              <a:t>  </a:t>
            </a:r>
            <a:r>
              <a:rPr lang="uk-UA" sz="2000" b="1" smtClean="0">
                <a:solidFill>
                  <a:srgbClr val="0000CC"/>
                </a:solidFill>
                <a:latin typeface="Trebuchet MS" pitchFamily="34" charset="0"/>
              </a:rPr>
              <a:t>Пальчикова гімнастика</a:t>
            </a:r>
          </a:p>
          <a:p>
            <a:endParaRPr lang="uk-UA" sz="2000" b="1" smtClean="0">
              <a:solidFill>
                <a:srgbClr val="0000CC"/>
              </a:solidFill>
              <a:latin typeface="Trebuchet MS" pitchFamily="34" charset="0"/>
            </a:endParaRPr>
          </a:p>
          <a:p>
            <a:endParaRPr lang="uk-UA" sz="2000" b="1" smtClean="0">
              <a:latin typeface="Trebuchet MS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uk-UA" sz="2000" b="1" smtClean="0">
                <a:latin typeface="Trebuchet MS" pitchFamily="34" charset="0"/>
              </a:rPr>
              <a:t>  </a:t>
            </a:r>
            <a:r>
              <a:rPr lang="uk-UA" sz="2000" b="1" smtClean="0">
                <a:solidFill>
                  <a:srgbClr val="E218BC"/>
                </a:solidFill>
                <a:latin typeface="Trebuchet MS" pitchFamily="34" charset="0"/>
              </a:rPr>
              <a:t>Фізкульт</a:t>
            </a:r>
          </a:p>
          <a:p>
            <a:pPr>
              <a:buFont typeface="Georgia" pitchFamily="18" charset="0"/>
              <a:buNone/>
            </a:pPr>
            <a:r>
              <a:rPr lang="uk-UA" sz="2000" b="1" smtClean="0">
                <a:solidFill>
                  <a:srgbClr val="E218BC"/>
                </a:solidFill>
                <a:latin typeface="Trebuchet MS" pitchFamily="34" charset="0"/>
              </a:rPr>
              <a:t>  хвилинка</a:t>
            </a:r>
          </a:p>
          <a:p>
            <a:pPr>
              <a:buFont typeface="Georgia" pitchFamily="18" charset="0"/>
              <a:buNone/>
            </a:pPr>
            <a:endParaRPr lang="uk-UA" sz="2000" b="1" smtClean="0">
              <a:latin typeface="Trebuchet MS" pitchFamily="34" charset="0"/>
            </a:endParaRPr>
          </a:p>
          <a:p>
            <a:pPr>
              <a:buFont typeface="Georgia" pitchFamily="18" charset="0"/>
              <a:buNone/>
            </a:pPr>
            <a:endParaRPr lang="uk-UA" sz="2000" b="1" smtClean="0">
              <a:latin typeface="Trebuchet MS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uk-UA" sz="2000" b="1" smtClean="0">
                <a:latin typeface="Trebuchet MS" pitchFamily="34" charset="0"/>
              </a:rPr>
              <a:t>  </a:t>
            </a:r>
            <a:r>
              <a:rPr lang="uk-UA" sz="2000" b="1" smtClean="0">
                <a:solidFill>
                  <a:srgbClr val="32AA02"/>
                </a:solidFill>
                <a:latin typeface="Trebuchet MS" pitchFamily="34" charset="0"/>
              </a:rPr>
              <a:t>Звукова гімнастика</a:t>
            </a:r>
          </a:p>
          <a:p>
            <a:endParaRPr lang="ru-RU" sz="2000" b="1" smtClean="0">
              <a:solidFill>
                <a:srgbClr val="32AA02"/>
              </a:solidFill>
              <a:latin typeface="Trebuchet MS" pitchFamily="34" charset="0"/>
            </a:endParaRPr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 flipH="1" flipV="1">
            <a:off x="2268538" y="765175"/>
            <a:ext cx="10795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 flipV="1">
            <a:off x="5867400" y="836613"/>
            <a:ext cx="13684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 flipH="1">
            <a:off x="1908175" y="4508500"/>
            <a:ext cx="10080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>
            <a:off x="6227763" y="4581525"/>
            <a:ext cx="11525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 flipH="1" flipV="1">
            <a:off x="1763713" y="1989138"/>
            <a:ext cx="12239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41" name="Line 25"/>
          <p:cNvSpPr>
            <a:spLocks noChangeShapeType="1"/>
          </p:cNvSpPr>
          <p:nvPr/>
        </p:nvSpPr>
        <p:spPr bwMode="auto">
          <a:xfrm flipH="1">
            <a:off x="2195513" y="3429000"/>
            <a:ext cx="6477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42" name="Line 26"/>
          <p:cNvSpPr>
            <a:spLocks noChangeShapeType="1"/>
          </p:cNvSpPr>
          <p:nvPr/>
        </p:nvSpPr>
        <p:spPr bwMode="auto">
          <a:xfrm flipV="1">
            <a:off x="6227763" y="2276475"/>
            <a:ext cx="10080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>
            <a:off x="6372225" y="3357563"/>
            <a:ext cx="9366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  <p:bldP spid="8602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2916238" y="2852738"/>
            <a:ext cx="2735262" cy="3240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9" name="Oval 7"/>
          <p:cNvSpPr>
            <a:spLocks noChangeArrowheads="1"/>
          </p:cNvSpPr>
          <p:nvPr/>
        </p:nvSpPr>
        <p:spPr bwMode="auto">
          <a:xfrm>
            <a:off x="5867400" y="1484313"/>
            <a:ext cx="2520950" cy="3097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323850" y="1196975"/>
            <a:ext cx="2519363" cy="3168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484313"/>
            <a:ext cx="9036050" cy="4968875"/>
          </a:xfrm>
        </p:spPr>
        <p:txBody>
          <a:bodyPr/>
          <a:lstStyle/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smtClean="0">
                <a:solidFill>
                  <a:srgbClr val="E218BC"/>
                </a:solidFill>
                <a:latin typeface="Trebuchet MS" pitchFamily="34" charset="0"/>
              </a:rPr>
              <a:t>1.Зміна ставлення вчителя до учнів -</a:t>
            </a:r>
            <a:r>
              <a:rPr lang="ru-RU" sz="2000" smtClean="0">
                <a:latin typeface="Trebuchet MS" pitchFamily="34" charset="0"/>
              </a:rPr>
              <a:t> </a:t>
            </a:r>
          </a:p>
          <a:p>
            <a:pPr algn="r">
              <a:lnSpc>
                <a:spcPct val="90000"/>
              </a:lnSpc>
              <a:buFont typeface="Georgia" pitchFamily="18" charset="0"/>
              <a:buNone/>
            </a:pPr>
            <a:r>
              <a:rPr lang="ru-RU" sz="2000" smtClean="0">
                <a:latin typeface="Trebuchet MS" pitchFamily="34" charset="0"/>
              </a:rPr>
              <a:t>педагог повинен повністю </a:t>
            </a:r>
            <a:r>
              <a:rPr lang="ru-RU" sz="2000" b="1" smtClean="0">
                <a:solidFill>
                  <a:srgbClr val="0000CC"/>
                </a:solidFill>
                <a:latin typeface="Trebuchet MS" pitchFamily="34" charset="0"/>
              </a:rPr>
              <a:t>приймати учня таким, яким він є</a:t>
            </a:r>
            <a:r>
              <a:rPr lang="ru-RU" sz="2000" smtClean="0">
                <a:latin typeface="Trebuchet MS" pitchFamily="34" charset="0"/>
              </a:rPr>
              <a:t>, </a:t>
            </a:r>
          </a:p>
          <a:p>
            <a:pPr algn="r">
              <a:lnSpc>
                <a:spcPct val="90000"/>
              </a:lnSpc>
              <a:buFont typeface="Georgia" pitchFamily="18" charset="0"/>
              <a:buNone/>
            </a:pPr>
            <a:r>
              <a:rPr lang="ru-RU" sz="2000" smtClean="0">
                <a:latin typeface="Trebuchet MS" pitchFamily="34" charset="0"/>
              </a:rPr>
              <a:t>і на цій основі намагатися зрозуміти, які його особливості, схильності, вміння та здібності, який можливий шлях розвитку.</a:t>
            </a:r>
          </a:p>
          <a:p>
            <a:pPr algn="r">
              <a:lnSpc>
                <a:spcPct val="90000"/>
              </a:lnSpc>
              <a:buFont typeface="Georgia" pitchFamily="18" charset="0"/>
              <a:buNone/>
            </a:pPr>
            <a:endParaRPr lang="uk-UA" sz="2000" smtClean="0">
              <a:latin typeface="Trebuchet MS" pitchFamily="34" charset="0"/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smtClean="0">
                <a:solidFill>
                  <a:srgbClr val="E218BC"/>
                </a:solidFill>
                <a:latin typeface="Trebuchet MS" pitchFamily="34" charset="0"/>
              </a:rPr>
              <a:t>2.Зміна світогляду вчителя, його ставлення до себе, свого життєвого досвіду</a:t>
            </a:r>
            <a:r>
              <a:rPr lang="ru-RU" sz="2000" smtClean="0">
                <a:solidFill>
                  <a:srgbClr val="E218BC"/>
                </a:solidFill>
                <a:latin typeface="Trebuchet MS" pitchFamily="34" charset="0"/>
              </a:rPr>
              <a:t> </a:t>
            </a:r>
          </a:p>
          <a:p>
            <a:pPr algn="r">
              <a:lnSpc>
                <a:spcPct val="90000"/>
              </a:lnSpc>
              <a:buFont typeface="Georgia" pitchFamily="18" charset="0"/>
              <a:buNone/>
            </a:pPr>
            <a:r>
              <a:rPr lang="ru-RU" sz="2000" smtClean="0">
                <a:latin typeface="Trebuchet MS" pitchFamily="34" charset="0"/>
              </a:rPr>
              <a:t>в бік </a:t>
            </a:r>
            <a:r>
              <a:rPr lang="ru-RU" sz="2000" b="1" smtClean="0">
                <a:solidFill>
                  <a:srgbClr val="0000CC"/>
                </a:solidFill>
                <a:latin typeface="Trebuchet MS" pitchFamily="34" charset="0"/>
              </a:rPr>
              <a:t>усвідомлення власних почуттів</a:t>
            </a:r>
            <a:r>
              <a:rPr lang="ru-RU" sz="2000" smtClean="0">
                <a:latin typeface="Trebuchet MS" pitchFamily="34" charset="0"/>
              </a:rPr>
              <a:t>, переживань з позиції проблем здоров'язбереження.</a:t>
            </a:r>
          </a:p>
          <a:p>
            <a:pPr algn="r">
              <a:lnSpc>
                <a:spcPct val="90000"/>
              </a:lnSpc>
              <a:buFont typeface="Georgia" pitchFamily="18" charset="0"/>
              <a:buNone/>
            </a:pPr>
            <a:endParaRPr lang="uk-UA" sz="2000" smtClean="0">
              <a:latin typeface="Trebuchet MS" pitchFamily="34" charset="0"/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smtClean="0">
                <a:solidFill>
                  <a:srgbClr val="E218BC"/>
                </a:solidFill>
                <a:latin typeface="Trebuchet MS" pitchFamily="34" charset="0"/>
              </a:rPr>
              <a:t>3.Зміна ставлення вчителя до завдань навчального процесу педагогіки оздоровлення</a:t>
            </a:r>
            <a:r>
              <a:rPr lang="ru-RU" sz="2000" smtClean="0">
                <a:latin typeface="Trebuchet MS" pitchFamily="34" charset="0"/>
              </a:rPr>
              <a:t>, </a:t>
            </a:r>
          </a:p>
          <a:p>
            <a:pPr algn="r">
              <a:lnSpc>
                <a:spcPct val="90000"/>
              </a:lnSpc>
              <a:buFont typeface="Georgia" pitchFamily="18" charset="0"/>
              <a:buNone/>
            </a:pPr>
            <a:r>
              <a:rPr lang="ru-RU" sz="2000" smtClean="0">
                <a:latin typeface="Trebuchet MS" pitchFamily="34" charset="0"/>
              </a:rPr>
              <a:t>яка передбачає не тільки досягнення дидактичних цілей, а й </a:t>
            </a:r>
            <a:r>
              <a:rPr lang="ru-RU" sz="2000" b="1" smtClean="0">
                <a:solidFill>
                  <a:srgbClr val="0000CC"/>
                </a:solidFill>
                <a:latin typeface="Trebuchet MS" pitchFamily="34" charset="0"/>
              </a:rPr>
              <a:t>розвиток учнів з максимальним збереженням здоров'я</a:t>
            </a:r>
            <a:r>
              <a:rPr lang="ru-RU" sz="2000" smtClean="0">
                <a:latin typeface="Trebuchet MS" pitchFamily="34" charset="0"/>
              </a:rPr>
              <a:t>. </a:t>
            </a:r>
            <a:endParaRPr lang="uk-UA" sz="2000" smtClean="0">
              <a:latin typeface="Trebuchet MS" pitchFamily="34" charset="0"/>
            </a:endParaRPr>
          </a:p>
          <a:p>
            <a:pPr algn="r">
              <a:lnSpc>
                <a:spcPct val="90000"/>
              </a:lnSpc>
              <a:buFont typeface="Georgia" pitchFamily="18" charset="0"/>
              <a:buNone/>
            </a:pPr>
            <a:endParaRPr lang="uk-UA" sz="1800" smtClean="0">
              <a:latin typeface="Trebuchet MS" pitchFamily="34" charset="0"/>
            </a:endParaRPr>
          </a:p>
          <a:p>
            <a:pPr algn="r">
              <a:lnSpc>
                <a:spcPct val="90000"/>
              </a:lnSpc>
              <a:buFont typeface="Georgia" pitchFamily="18" charset="0"/>
              <a:buNone/>
            </a:pPr>
            <a:endParaRPr lang="uk-UA" sz="1800" smtClean="0">
              <a:latin typeface="Trebuchet MS" pitchFamily="34" charset="0"/>
            </a:endParaRPr>
          </a:p>
          <a:p>
            <a:pPr algn="r">
              <a:lnSpc>
                <a:spcPct val="90000"/>
              </a:lnSpc>
              <a:buFont typeface="Georgia" pitchFamily="18" charset="0"/>
              <a:buNone/>
            </a:pPr>
            <a:endParaRPr lang="ru-RU" sz="1800" smtClean="0">
              <a:latin typeface="Trebuchet MS" pitchFamily="34" charset="0"/>
            </a:endParaRPr>
          </a:p>
        </p:txBody>
      </p:sp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936625"/>
          </a:xfrm>
          <a:noFill/>
          <a:ln>
            <a:solidFill>
              <a:srgbClr val="FF9900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2400" smtClean="0">
                <a:solidFill>
                  <a:srgbClr val="FF9900"/>
                </a:solidFill>
                <a:effectLst/>
                <a:latin typeface="Trebuchet MS" pitchFamily="34" charset="0"/>
              </a:rPr>
              <a:t>Ефективне впровадження ідей здоров‘язбереження </a:t>
            </a:r>
            <a:br>
              <a:rPr lang="ru-RU" sz="2400" smtClean="0">
                <a:solidFill>
                  <a:srgbClr val="FF9900"/>
                </a:solidFill>
                <a:effectLst/>
                <a:latin typeface="Trebuchet MS" pitchFamily="34" charset="0"/>
              </a:rPr>
            </a:br>
            <a:r>
              <a:rPr lang="ru-RU" sz="2400" smtClean="0">
                <a:solidFill>
                  <a:srgbClr val="FF9900"/>
                </a:solidFill>
                <a:effectLst/>
                <a:latin typeface="Trebuchet MS" pitchFamily="34" charset="0"/>
              </a:rPr>
              <a:t>в педагогічну практику</a:t>
            </a:r>
            <a:r>
              <a:rPr lang="ru-RU" sz="3200" smtClean="0"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  <p:bldP spid="8499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1216" cy="119675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 smtClean="0"/>
              <a:t>Форми і види роботи з </a:t>
            </a:r>
            <a:r>
              <a:rPr lang="uk-UA" sz="2800" dirty="0" smtClean="0">
                <a:effectLst/>
              </a:rPr>
              <a:t> </a:t>
            </a:r>
            <a:r>
              <a:rPr lang="uk-UA" sz="2800" dirty="0">
                <a:effectLst/>
              </a:rPr>
              <a:t>формування здорового способу життя й зміцнення здоров’я учнів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41438"/>
            <a:ext cx="9144000" cy="5516562"/>
          </a:xfrm>
          <a:ln>
            <a:solidFill>
              <a:srgbClr val="E218BC"/>
            </a:solidFill>
          </a:ln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uk-UA" smtClean="0">
                <a:solidFill>
                  <a:srgbClr val="0000CC"/>
                </a:solidFill>
                <a:latin typeface="Trebuchet MS" pitchFamily="34" charset="0"/>
              </a:rPr>
              <a:t>корекція порушень соматичного здоров'я з використанням комплексу оздоровчих та медичних заходів без відриву від навчального процесу;</a:t>
            </a:r>
            <a:endParaRPr lang="ru-RU" smtClean="0">
              <a:solidFill>
                <a:srgbClr val="0000CC"/>
              </a:solidFill>
              <a:latin typeface="Trebuchet MS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uk-UA" smtClean="0">
                <a:solidFill>
                  <a:srgbClr val="FF9900"/>
                </a:solidFill>
                <a:latin typeface="Trebuchet MS" pitchFamily="34" charset="0"/>
              </a:rPr>
              <a:t>різноманітні форми організації навчально-виховного процесу з урахуванням їх психологічного та фізіологічного впливу на учнів;</a:t>
            </a:r>
            <a:endParaRPr lang="ru-RU" smtClean="0">
              <a:solidFill>
                <a:srgbClr val="FF9900"/>
              </a:solidFill>
              <a:latin typeface="Trebuchet MS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uk-UA" smtClean="0">
                <a:solidFill>
                  <a:srgbClr val="32AA02"/>
                </a:solidFill>
                <a:latin typeface="Trebuchet MS" pitchFamily="34" charset="0"/>
              </a:rPr>
              <a:t>контроль за виконанням санітарно-гігієнічних норм організації навчально-виховного процесу;</a:t>
            </a:r>
            <a:endParaRPr lang="ru-RU" smtClean="0">
              <a:solidFill>
                <a:srgbClr val="32AA02"/>
              </a:solidFill>
              <a:latin typeface="Trebuchet MS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uk-UA" smtClean="0">
                <a:solidFill>
                  <a:srgbClr val="E218BC"/>
                </a:solidFill>
                <a:latin typeface="Trebuchet MS" pitchFamily="34" charset="0"/>
              </a:rPr>
              <a:t>медико-психолого-педагогічний моніторинг стану здоров'я, фізичного і психічного розвитку учнів;</a:t>
            </a:r>
            <a:endParaRPr lang="ru-RU" smtClean="0">
              <a:solidFill>
                <a:srgbClr val="E218BC"/>
              </a:solidFill>
              <a:latin typeface="Trebuchet MS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uk-UA" smtClean="0">
                <a:solidFill>
                  <a:srgbClr val="32AA02"/>
                </a:solidFill>
                <a:latin typeface="Trebuchet MS" pitchFamily="34" charset="0"/>
              </a:rPr>
              <a:t>розробку та реалізацію навчальних програм із формування в учнів навичок ведення здорового способу життя та профілактики шкідливих звичок;</a:t>
            </a:r>
            <a:endParaRPr lang="ru-RU" smtClean="0">
              <a:solidFill>
                <a:srgbClr val="32AA02"/>
              </a:solidFill>
              <a:latin typeface="Trebuchet MS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uk-UA" smtClean="0">
                <a:solidFill>
                  <a:srgbClr val="FF9900"/>
                </a:solidFill>
                <a:latin typeface="Trebuchet MS" pitchFamily="34" charset="0"/>
              </a:rPr>
              <a:t>діяльність служби психологічної допомоги вчителям та учням у подоланні стресів, стану тривоги; </a:t>
            </a:r>
          </a:p>
          <a:p>
            <a:pPr marL="342900" indent="-342900" algn="l" eaLnBrk="1" hangingPunct="1">
              <a:lnSpc>
                <a:spcPct val="80000"/>
              </a:lnSpc>
              <a:buFont typeface="Arial" charset="0"/>
              <a:buNone/>
            </a:pPr>
            <a:r>
              <a:rPr lang="uk-UA" smtClean="0">
                <a:solidFill>
                  <a:srgbClr val="FF9900"/>
                </a:solidFill>
                <a:latin typeface="Trebuchet MS" pitchFamily="34" charset="0"/>
              </a:rPr>
              <a:t>    сприяння гуманному ставленню до кожного учня; </a:t>
            </a:r>
            <a:endParaRPr lang="ru-RU" smtClean="0">
              <a:solidFill>
                <a:srgbClr val="FF9900"/>
              </a:solidFill>
              <a:latin typeface="Trebuchet MS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uk-UA" smtClean="0">
                <a:solidFill>
                  <a:srgbClr val="0000CC"/>
                </a:solidFill>
                <a:latin typeface="Trebuchet MS" pitchFamily="34" charset="0"/>
              </a:rPr>
              <a:t>організацію та контроль за дотриманням збалансованого харчування всіх учнів школи;</a:t>
            </a:r>
            <a:endParaRPr lang="ru-RU" smtClean="0">
              <a:solidFill>
                <a:srgbClr val="0000CC"/>
              </a:solidFill>
              <a:latin typeface="Trebuchet MS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charset="0"/>
              <a:buChar char="•"/>
            </a:pPr>
            <a:r>
              <a:rPr lang="uk-UA" smtClean="0">
                <a:solidFill>
                  <a:srgbClr val="E218BC"/>
                </a:solidFill>
                <a:latin typeface="Trebuchet MS" pitchFamily="34" charset="0"/>
              </a:rPr>
              <a:t>заходи, що сприяють збереженню, зміцненню та відновленню здоров’я вчителів та учнів, створення умов для їх гармонійного розвитку.</a:t>
            </a:r>
            <a:endParaRPr lang="ru-RU" smtClean="0">
              <a:solidFill>
                <a:srgbClr val="E218BC"/>
              </a:solidFill>
              <a:latin typeface="Trebuchet MS" pitchFamily="34" charset="0"/>
            </a:endParaRPr>
          </a:p>
          <a:p>
            <a:pPr marL="342900" indent="-342900" eaLnBrk="1" hangingPunct="1">
              <a:lnSpc>
                <a:spcPct val="80000"/>
              </a:lnSpc>
            </a:pPr>
            <a:endParaRPr lang="ru-RU" sz="1900" smtClean="0">
              <a:solidFill>
                <a:srgbClr val="E218BC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j0301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96900"/>
            <a:ext cx="6696075" cy="5727700"/>
          </a:xfrm>
          <a:prstGeom prst="rect">
            <a:avLst/>
          </a:prstGeom>
          <a:noFill/>
        </p:spPr>
      </p:pic>
      <p:sp>
        <p:nvSpPr>
          <p:cNvPr id="15361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2700338" y="2205038"/>
            <a:ext cx="3959225" cy="29527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uk-UA" smtClean="0">
                <a:solidFill>
                  <a:srgbClr val="0000CC"/>
                </a:solidFill>
                <a:effectLst/>
                <a:latin typeface="Arial" charset="0"/>
              </a:rPr>
              <a:t>Нова </a:t>
            </a:r>
            <a:br>
              <a:rPr lang="uk-UA" smtClean="0">
                <a:solidFill>
                  <a:srgbClr val="0000CC"/>
                </a:solidFill>
                <a:effectLst/>
                <a:latin typeface="Arial" charset="0"/>
              </a:rPr>
            </a:br>
            <a:r>
              <a:rPr lang="uk-UA" smtClean="0">
                <a:solidFill>
                  <a:srgbClr val="0000CC"/>
                </a:solidFill>
                <a:effectLst/>
                <a:latin typeface="Arial" charset="0"/>
              </a:rPr>
              <a:t>українська </a:t>
            </a:r>
            <a:br>
              <a:rPr lang="uk-UA" smtClean="0">
                <a:solidFill>
                  <a:srgbClr val="0000CC"/>
                </a:solidFill>
                <a:effectLst/>
                <a:latin typeface="Arial" charset="0"/>
              </a:rPr>
            </a:br>
            <a:r>
              <a:rPr lang="uk-UA" smtClean="0">
                <a:solidFill>
                  <a:srgbClr val="0000CC"/>
                </a:solidFill>
                <a:effectLst/>
                <a:latin typeface="Arial" charset="0"/>
              </a:rPr>
              <a:t>школа</a:t>
            </a:r>
            <a:endParaRPr lang="ru-RU" smtClean="0"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15362" name="Rectangle 12"/>
          <p:cNvSpPr>
            <a:spLocks noGrp="1"/>
          </p:cNvSpPr>
          <p:nvPr>
            <p:ph type="body" sz="half" idx="4294967295"/>
          </p:nvPr>
        </p:nvSpPr>
        <p:spPr>
          <a:xfrm>
            <a:off x="323850" y="620713"/>
            <a:ext cx="2879725" cy="4713287"/>
          </a:xfrm>
        </p:spPr>
        <p:txBody>
          <a:bodyPr/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endParaRPr lang="uk-UA" sz="20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uk-UA" sz="2000" smtClean="0">
                <a:latin typeface="Arial" charset="0"/>
              </a:rPr>
              <a:t>Особистісно-орієнтована 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endParaRPr lang="uk-UA" sz="18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endParaRPr lang="uk-UA" sz="18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endParaRPr lang="uk-UA" sz="18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endParaRPr lang="uk-UA" sz="18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uk-UA" sz="2000" smtClean="0">
                <a:solidFill>
                  <a:srgbClr val="7C0429"/>
                </a:solidFill>
                <a:latin typeface="Arial" charset="0"/>
              </a:rPr>
              <a:t>Враховує права дитини,її здібності, потреби та інтереси</a:t>
            </a: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endParaRPr lang="uk-UA" sz="20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endParaRPr lang="uk-UA" sz="18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endParaRPr lang="uk-UA" sz="18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uk-UA" sz="2000" smtClean="0">
                <a:solidFill>
                  <a:srgbClr val="336600"/>
                </a:solidFill>
                <a:latin typeface="Arial" charset="0"/>
              </a:rPr>
              <a:t>Принцип дитиноцентризму</a:t>
            </a:r>
            <a:endParaRPr lang="ru-RU" sz="2000" smtClean="0">
              <a:solidFill>
                <a:srgbClr val="336600"/>
              </a:solidFill>
              <a:latin typeface="Arial" charset="0"/>
            </a:endParaRPr>
          </a:p>
        </p:txBody>
      </p:sp>
      <p:sp>
        <p:nvSpPr>
          <p:cNvPr id="15363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6227763" y="731838"/>
            <a:ext cx="2736850" cy="4857750"/>
          </a:xfrm>
        </p:spPr>
        <p:txBody>
          <a:bodyPr/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uk-UA" sz="2000" smtClean="0">
                <a:solidFill>
                  <a:srgbClr val="336600"/>
                </a:solidFill>
                <a:latin typeface="Arial" charset="0"/>
              </a:rPr>
              <a:t>Вікові особливості фізичного, психічного і розумового розвитку дитини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uk-UA" sz="2000" smtClean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uk-UA" sz="20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uk-UA" sz="2000" smtClean="0">
                <a:solidFill>
                  <a:srgbClr val="7C0429"/>
                </a:solidFill>
                <a:latin typeface="Arial" charset="0"/>
              </a:rPr>
              <a:t>Розкривати потенціал кожної дитини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uk-UA" sz="2000" smtClean="0">
              <a:solidFill>
                <a:srgbClr val="7C042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uk-UA" sz="2000" smtClean="0">
              <a:latin typeface="Arial" charset="0"/>
            </a:endParaRPr>
          </a:p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uk-UA" sz="2000" smtClean="0">
                <a:solidFill>
                  <a:srgbClr val="2D4B09"/>
                </a:solidFill>
                <a:latin typeface="Arial" charset="0"/>
              </a:rPr>
              <a:t>Справлятися зі стрессом та напругою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ru-RU" sz="2000" smtClean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 build="p"/>
      <p:bldP spid="1536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403350" y="476250"/>
            <a:ext cx="6511925" cy="10001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uk-UA" smtClean="0">
                <a:solidFill>
                  <a:srgbClr val="0000CC"/>
                </a:solidFill>
                <a:effectLst/>
                <a:latin typeface="Trebuchet MS" pitchFamily="34" charset="0"/>
              </a:rPr>
              <a:t>ВИСНОВКИ</a:t>
            </a:r>
            <a:endParaRPr lang="ru-RU" smtClean="0">
              <a:solidFill>
                <a:srgbClr val="0000CC"/>
              </a:solidFill>
              <a:effectLst/>
              <a:latin typeface="Trebuchet MS" pitchFamily="34" charset="0"/>
            </a:endParaRPr>
          </a:p>
        </p:txBody>
      </p:sp>
      <p:sp>
        <p:nvSpPr>
          <p:cNvPr id="95235" name="Rectangle 3"/>
          <p:cNvSpPr>
            <a:spLocks noGrp="1"/>
          </p:cNvSpPr>
          <p:nvPr>
            <p:ph type="body" idx="4294967295"/>
          </p:nvPr>
        </p:nvSpPr>
        <p:spPr>
          <a:xfrm>
            <a:off x="0" y="1268413"/>
            <a:ext cx="9144000" cy="5256212"/>
          </a:xfrm>
        </p:spPr>
        <p:txBody>
          <a:bodyPr/>
          <a:lstStyle/>
          <a:p>
            <a:pPr marL="465138" indent="-419100">
              <a:buFont typeface="Georgia" pitchFamily="18" charset="0"/>
              <a:buAutoNum type="arabicPeriod"/>
            </a:pPr>
            <a:r>
              <a:rPr lang="uk-UA" smtClean="0">
                <a:latin typeface="Trebuchet MS" pitchFamily="34" charset="0"/>
              </a:rPr>
              <a:t>Впровадження здоров'язберігаючих технологій потребує від учителя:</a:t>
            </a:r>
          </a:p>
          <a:p>
            <a:pPr marL="465138" indent="-419100">
              <a:buFont typeface="Georgia" pitchFamily="18" charset="0"/>
              <a:buNone/>
            </a:pPr>
            <a:endParaRPr lang="uk-UA" smtClean="0">
              <a:latin typeface="Trebuchet MS" pitchFamily="34" charset="0"/>
            </a:endParaRPr>
          </a:p>
          <a:p>
            <a:pPr marL="465138" indent="-419100">
              <a:buFont typeface="Georgia" pitchFamily="18" charset="0"/>
              <a:buNone/>
            </a:pPr>
            <a:r>
              <a:rPr lang="uk-UA" smtClean="0">
                <a:latin typeface="Trebuchet MS" pitchFamily="34" charset="0"/>
              </a:rPr>
              <a:t>    - </a:t>
            </a:r>
            <a:r>
              <a:rPr lang="uk-UA" smtClean="0">
                <a:solidFill>
                  <a:srgbClr val="32AA02"/>
                </a:solidFill>
                <a:latin typeface="Trebuchet MS" pitchFamily="34" charset="0"/>
              </a:rPr>
              <a:t>не допускати перевантаження учнів, визначаючи</a:t>
            </a:r>
          </a:p>
          <a:p>
            <a:pPr marL="465138" indent="-419100">
              <a:buFont typeface="Georgia" pitchFamily="18" charset="0"/>
              <a:buNone/>
            </a:pPr>
            <a:r>
              <a:rPr lang="uk-UA" smtClean="0">
                <a:solidFill>
                  <a:srgbClr val="32AA02"/>
                </a:solidFill>
                <a:latin typeface="Trebuchet MS" pitchFamily="34" charset="0"/>
              </a:rPr>
              <a:t>     оптимальний обсяг навчальної інформації й способи її надання,</a:t>
            </a:r>
          </a:p>
          <a:p>
            <a:pPr marL="465138" indent="-419100">
              <a:buFont typeface="Georgia" pitchFamily="18" charset="0"/>
              <a:buNone/>
            </a:pPr>
            <a:r>
              <a:rPr lang="uk-UA" smtClean="0">
                <a:latin typeface="Trebuchet MS" pitchFamily="34" charset="0"/>
              </a:rPr>
              <a:t>  </a:t>
            </a:r>
          </a:p>
          <a:p>
            <a:pPr marL="465138" indent="-419100">
              <a:buFont typeface="Georgia" pitchFamily="18" charset="0"/>
              <a:buNone/>
            </a:pPr>
            <a:r>
              <a:rPr lang="uk-UA" smtClean="0">
                <a:latin typeface="Trebuchet MS" pitchFamily="34" charset="0"/>
              </a:rPr>
              <a:t>   - </a:t>
            </a:r>
            <a:r>
              <a:rPr lang="uk-UA" smtClean="0">
                <a:solidFill>
                  <a:srgbClr val="FF9900"/>
                </a:solidFill>
                <a:latin typeface="Trebuchet MS" pitchFamily="34" charset="0"/>
              </a:rPr>
              <a:t>враховувати інтелектуальні та фізіологічні особливості учнів,</a:t>
            </a:r>
          </a:p>
          <a:p>
            <a:pPr marL="465138" indent="-419100">
              <a:buFont typeface="Georgia" pitchFamily="18" charset="0"/>
              <a:buNone/>
            </a:pPr>
            <a:r>
              <a:rPr lang="uk-UA" smtClean="0">
                <a:latin typeface="Trebuchet MS" pitchFamily="34" charset="0"/>
              </a:rPr>
              <a:t> </a:t>
            </a:r>
          </a:p>
          <a:p>
            <a:pPr marL="465138" indent="-419100">
              <a:buFontTx/>
              <a:buNone/>
            </a:pPr>
            <a:r>
              <a:rPr lang="uk-UA" smtClean="0">
                <a:latin typeface="Trebuchet MS" pitchFamily="34" charset="0"/>
              </a:rPr>
              <a:t>   - </a:t>
            </a:r>
            <a:r>
              <a:rPr lang="uk-UA" smtClean="0">
                <a:solidFill>
                  <a:srgbClr val="E218BC"/>
                </a:solidFill>
                <a:latin typeface="Trebuchet MS" pitchFamily="34" charset="0"/>
              </a:rPr>
              <a:t>індивідуальні мовні особливості кожного учня,</a:t>
            </a:r>
          </a:p>
          <a:p>
            <a:pPr marL="465138" indent="-419100">
              <a:buFontTx/>
              <a:buNone/>
            </a:pPr>
            <a:endParaRPr lang="uk-UA" smtClean="0">
              <a:solidFill>
                <a:srgbClr val="E218BC"/>
              </a:solidFill>
              <a:latin typeface="Trebuchet MS" pitchFamily="34" charset="0"/>
            </a:endParaRPr>
          </a:p>
          <a:p>
            <a:pPr marL="465138" indent="-419100">
              <a:buFontTx/>
              <a:buNone/>
            </a:pPr>
            <a:r>
              <a:rPr lang="uk-UA" smtClean="0">
                <a:latin typeface="Trebuchet MS" pitchFamily="34" charset="0"/>
              </a:rPr>
              <a:t>   - </a:t>
            </a:r>
            <a:r>
              <a:rPr lang="uk-UA" smtClean="0">
                <a:solidFill>
                  <a:srgbClr val="0000CC"/>
                </a:solidFill>
                <a:latin typeface="Trebuchet MS" pitchFamily="34" charset="0"/>
              </a:rPr>
              <a:t>намагатися планувати такі види роботи,які сприяють зниженню</a:t>
            </a:r>
          </a:p>
          <a:p>
            <a:pPr marL="465138" indent="-419100">
              <a:buFontTx/>
              <a:buNone/>
            </a:pPr>
            <a:r>
              <a:rPr lang="uk-UA" smtClean="0">
                <a:solidFill>
                  <a:srgbClr val="0000CC"/>
                </a:solidFill>
                <a:latin typeface="Trebuchet MS" pitchFamily="34" charset="0"/>
              </a:rPr>
              <a:t>     втоми. </a:t>
            </a:r>
            <a:endParaRPr lang="ru-RU" smtClean="0">
              <a:solidFill>
                <a:srgbClr val="0000CC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 idx="4294967295"/>
          </p:nvPr>
        </p:nvSpPr>
        <p:spPr bwMode="auto">
          <a:xfrm flipV="1">
            <a:off x="9144000" y="5516563"/>
            <a:ext cx="6511925" cy="74612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z="4200" smtClean="0"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6259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731838"/>
            <a:ext cx="8064500" cy="5576887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uk-UA" smtClean="0">
                <a:latin typeface="Trebuchet MS" pitchFamily="34" charset="0"/>
              </a:rPr>
              <a:t>2. Здоров'язберігаючі технології передбачають: </a:t>
            </a:r>
          </a:p>
          <a:p>
            <a:pPr>
              <a:buFont typeface="Georgia" pitchFamily="18" charset="0"/>
              <a:buNone/>
            </a:pPr>
            <a:endParaRPr lang="uk-UA" smtClean="0">
              <a:latin typeface="Trebuchet MS" pitchFamily="34" charset="0"/>
            </a:endParaRPr>
          </a:p>
          <a:p>
            <a:pPr>
              <a:buFontTx/>
              <a:buNone/>
            </a:pPr>
            <a:r>
              <a:rPr lang="uk-UA" smtClean="0">
                <a:latin typeface="Trebuchet MS" pitchFamily="34" charset="0"/>
              </a:rPr>
              <a:t>- </a:t>
            </a:r>
            <a:r>
              <a:rPr lang="uk-UA" smtClean="0">
                <a:solidFill>
                  <a:srgbClr val="FF9900"/>
                </a:solidFill>
                <a:latin typeface="Trebuchet MS" pitchFamily="34" charset="0"/>
              </a:rPr>
              <a:t>зміну видів діяльності,</a:t>
            </a:r>
            <a:r>
              <a:rPr lang="uk-UA" smtClean="0">
                <a:latin typeface="Trebuchet MS" pitchFamily="34" charset="0"/>
              </a:rPr>
              <a:t> </a:t>
            </a:r>
          </a:p>
          <a:p>
            <a:pPr>
              <a:buFontTx/>
              <a:buNone/>
            </a:pPr>
            <a:endParaRPr lang="uk-UA" smtClean="0">
              <a:latin typeface="Trebuchet MS" pitchFamily="34" charset="0"/>
            </a:endParaRPr>
          </a:p>
          <a:p>
            <a:pPr>
              <a:buFontTx/>
              <a:buNone/>
            </a:pPr>
            <a:r>
              <a:rPr lang="uk-UA" smtClean="0">
                <a:latin typeface="Trebuchet MS" pitchFamily="34" charset="0"/>
              </a:rPr>
              <a:t>- </a:t>
            </a:r>
            <a:r>
              <a:rPr lang="uk-UA" smtClean="0">
                <a:solidFill>
                  <a:srgbClr val="32AA02"/>
                </a:solidFill>
                <a:latin typeface="Trebuchet MS" pitchFamily="34" charset="0"/>
              </a:rPr>
              <a:t>чергування інтелектуальної , емоційної, рухової видів діяльності;</a:t>
            </a:r>
          </a:p>
          <a:p>
            <a:pPr>
              <a:buFontTx/>
              <a:buNone/>
            </a:pPr>
            <a:endParaRPr lang="uk-UA" smtClean="0">
              <a:solidFill>
                <a:srgbClr val="32AA02"/>
              </a:solidFill>
              <a:latin typeface="Trebuchet MS" pitchFamily="34" charset="0"/>
            </a:endParaRPr>
          </a:p>
          <a:p>
            <a:pPr>
              <a:buFontTx/>
              <a:buNone/>
            </a:pPr>
            <a:r>
              <a:rPr lang="uk-UA" smtClean="0">
                <a:latin typeface="Trebuchet MS" pitchFamily="34" charset="0"/>
              </a:rPr>
              <a:t>- </a:t>
            </a:r>
            <a:r>
              <a:rPr lang="uk-UA" smtClean="0">
                <a:solidFill>
                  <a:srgbClr val="2E66E2"/>
                </a:solidFill>
                <a:latin typeface="Trebuchet MS" pitchFamily="34" charset="0"/>
              </a:rPr>
              <a:t>групової й парної форм роботи, які сприяють підвищенню рухової активності, вчать вмінню поважати думки інших, висловлювати власні думки, правилам спілкування;</a:t>
            </a:r>
            <a:r>
              <a:rPr lang="uk-UA" smtClean="0">
                <a:latin typeface="Trebuchet MS" pitchFamily="34" charset="0"/>
              </a:rPr>
              <a:t> </a:t>
            </a:r>
          </a:p>
          <a:p>
            <a:pPr>
              <a:buFontTx/>
              <a:buChar char="-"/>
            </a:pPr>
            <a:endParaRPr lang="uk-UA" smtClean="0">
              <a:latin typeface="Trebuchet MS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uk-UA" smtClean="0">
                <a:latin typeface="Trebuchet MS" pitchFamily="34" charset="0"/>
              </a:rPr>
              <a:t>- </a:t>
            </a:r>
            <a:r>
              <a:rPr lang="uk-UA" smtClean="0">
                <a:solidFill>
                  <a:srgbClr val="E218BC"/>
                </a:solidFill>
                <a:latin typeface="Trebuchet MS" pitchFamily="34" charset="0"/>
              </a:rPr>
              <a:t>проведення ігор та ігрових ситуацій, нестандартних уроків, інтегрованих уроків.</a:t>
            </a:r>
            <a:r>
              <a:rPr lang="uk-UA" smtClean="0">
                <a:latin typeface="Trebuchet MS" pitchFamily="34" charset="0"/>
              </a:rPr>
              <a:t> </a:t>
            </a:r>
            <a:endParaRPr lang="ru-RU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 bwMode="auto">
          <a:xfrm flipH="1">
            <a:off x="9144000" y="4371975"/>
            <a:ext cx="10795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7283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731838"/>
            <a:ext cx="8351837" cy="5649912"/>
          </a:xfrm>
        </p:spPr>
        <p:txBody>
          <a:bodyPr/>
          <a:lstStyle/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mtClean="0">
                <a:latin typeface="Trebuchet MS" pitchFamily="34" charset="0"/>
              </a:rPr>
              <a:t>3. Психологічна атмосфера у навчальному колективі залежить від спілкування учнів між собою, учнів і вчителя, учнів і батьків.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uk-UA" smtClean="0">
              <a:latin typeface="Trebuchet MS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E218BC"/>
                </a:solidFill>
                <a:latin typeface="Trebuchet MS" pitchFamily="34" charset="0"/>
              </a:rPr>
              <a:t>- У процесі спілкування виникає психологічний контакт та обмін інформацією.</a:t>
            </a:r>
            <a:r>
              <a:rPr lang="ru-RU" smtClean="0">
                <a:latin typeface="Trebuchet MS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>
                <a:latin typeface="Trebuchet MS" pitchFamily="34" charset="0"/>
              </a:rPr>
              <a:t>  </a:t>
            </a:r>
            <a:r>
              <a:rPr lang="ru-RU" smtClean="0">
                <a:solidFill>
                  <a:srgbClr val="2E66E2"/>
                </a:solidFill>
                <a:latin typeface="Trebuchet MS" pitchFamily="34" charset="0"/>
              </a:rPr>
              <a:t>Спілкування - це складний багатоплановий процес встановлення й розвитку контактів між людьми;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2E66E2"/>
                </a:solidFill>
                <a:latin typeface="Trebuchet MS" pitchFamily="34" charset="0"/>
              </a:rPr>
              <a:t>  процес створення взаємовідношень, взаєморозуміння та взаємовідчуття. </a:t>
            </a:r>
            <a:endParaRPr lang="uk-UA" smtClean="0">
              <a:solidFill>
                <a:srgbClr val="2E66E2"/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uk-UA" smtClean="0">
                <a:solidFill>
                  <a:srgbClr val="E218BC"/>
                </a:solidFill>
                <a:latin typeface="Trebuchet MS" pitchFamily="34" charset="0"/>
              </a:rPr>
              <a:t>- Під час спілкування вчителя й учнів має виникати розуміння психології особистості учня.</a:t>
            </a:r>
            <a:r>
              <a:rPr lang="uk-UA" smtClean="0">
                <a:latin typeface="Trebuchet MS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>
                <a:latin typeface="Trebuchet MS" pitchFamily="34" charset="0"/>
              </a:rPr>
              <a:t>  </a:t>
            </a:r>
            <a:r>
              <a:rPr lang="ru-RU" smtClean="0">
                <a:solidFill>
                  <a:srgbClr val="2E66E2"/>
                </a:solidFill>
                <a:latin typeface="Trebuchet MS" pitchFamily="34" charset="0"/>
              </a:rPr>
              <a:t>Психологія особистості дає інформацію про джерела психічної та іншої активності особистості, індивідуально-психічні процеси, властивості й настрій, їх прояви в діловому спілкуванні.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0" y="4371975"/>
            <a:ext cx="6985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8307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731838"/>
            <a:ext cx="8064500" cy="5434012"/>
          </a:xfrm>
          <a:ln>
            <a:solidFill>
              <a:srgbClr val="2E66E2"/>
            </a:solidFill>
          </a:ln>
        </p:spPr>
        <p:txBody>
          <a:bodyPr/>
          <a:lstStyle/>
          <a:p>
            <a:pPr>
              <a:buFont typeface="Georgia" pitchFamily="18" charset="0"/>
              <a:buNone/>
            </a:pPr>
            <a:endParaRPr lang="ru-RU" smtClean="0">
              <a:solidFill>
                <a:srgbClr val="2E66E2"/>
              </a:solidFill>
              <a:latin typeface="Trebuchet MS" pitchFamily="34" charset="0"/>
            </a:endParaRPr>
          </a:p>
          <a:p>
            <a:pPr>
              <a:buFont typeface="Georgia" pitchFamily="18" charset="0"/>
              <a:buNone/>
            </a:pPr>
            <a:endParaRPr lang="ru-RU" smtClean="0">
              <a:solidFill>
                <a:srgbClr val="2E66E2"/>
              </a:solidFill>
              <a:latin typeface="Trebuchet MS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ru-RU" smtClean="0">
                <a:solidFill>
                  <a:srgbClr val="2E66E2"/>
                </a:solidFill>
                <a:latin typeface="Trebuchet MS" pitchFamily="34" charset="0"/>
              </a:rPr>
              <a:t>4. Велике значення в навчально – виховному процесі має особистість учителя, його авторитет, довіра та повага учнів.</a:t>
            </a:r>
          </a:p>
          <a:p>
            <a:pPr>
              <a:buFont typeface="Georgia" pitchFamily="18" charset="0"/>
              <a:buNone/>
            </a:pPr>
            <a:endParaRPr lang="ru-RU" smtClean="0">
              <a:solidFill>
                <a:srgbClr val="2E66E2"/>
              </a:solidFill>
              <a:latin typeface="Trebuchet MS" pitchFamily="34" charset="0"/>
            </a:endParaRPr>
          </a:p>
          <a:p>
            <a:pPr algn="ctr">
              <a:buFont typeface="Georgia" pitchFamily="18" charset="0"/>
              <a:buNone/>
            </a:pPr>
            <a:r>
              <a:rPr lang="ru-RU" smtClean="0">
                <a:latin typeface="Trebuchet MS" pitchFamily="34" charset="0"/>
              </a:rPr>
              <a:t>5. </a:t>
            </a:r>
            <a:r>
              <a:rPr lang="ru-RU" smtClean="0">
                <a:solidFill>
                  <a:srgbClr val="32AA02"/>
                </a:solidFill>
                <a:latin typeface="Trebuchet MS" pitchFamily="34" charset="0"/>
              </a:rPr>
              <a:t>Психологічне здоров'я учнів складається з нормального   рівня розвитку психофізіологічних процесів, таких як:</a:t>
            </a:r>
            <a:r>
              <a:rPr lang="ru-RU" smtClean="0">
                <a:latin typeface="Trebuchet MS" pitchFamily="34" charset="0"/>
              </a:rPr>
              <a:t> </a:t>
            </a:r>
            <a:r>
              <a:rPr lang="ru-RU" b="1" smtClean="0">
                <a:solidFill>
                  <a:srgbClr val="E218BC"/>
                </a:solidFill>
                <a:latin typeface="Trebuchet MS" pitchFamily="34" charset="0"/>
              </a:rPr>
              <a:t>пам'ять, увага та мислення</a:t>
            </a:r>
            <a:r>
              <a:rPr lang="ru-RU" b="1" smtClean="0">
                <a:latin typeface="Trebuchet MS" pitchFamily="34" charset="0"/>
              </a:rPr>
              <a:t>.</a:t>
            </a:r>
            <a:r>
              <a:rPr lang="ru-RU" smtClean="0">
                <a:latin typeface="Trebuchet MS" pitchFamily="34" charset="0"/>
              </a:rPr>
              <a:t> </a:t>
            </a:r>
          </a:p>
          <a:p>
            <a:pPr>
              <a:buFont typeface="Georgia" pitchFamily="18" charset="0"/>
              <a:buNone/>
            </a:pPr>
            <a:r>
              <a:rPr lang="ru-RU" smtClean="0">
                <a:latin typeface="Trebuchet MS" pitchFamily="34" charset="0"/>
              </a:rPr>
              <a:t>  </a:t>
            </a:r>
            <a:r>
              <a:rPr lang="ru-RU" smtClean="0">
                <a:solidFill>
                  <a:srgbClr val="FF9900"/>
                </a:solidFill>
                <a:latin typeface="Trebuchet MS" pitchFamily="34" charset="0"/>
              </a:rPr>
              <a:t>Від цих психофізіологічних властивостей залежить не тільки рівень інтелектуальної діяльності, але і рівень успішності рухової діяльності.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003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Trebuchet MS" pitchFamily="34" charset="0"/>
            </a:endParaRPr>
          </a:p>
        </p:txBody>
      </p:sp>
      <p:pic>
        <p:nvPicPr>
          <p:cNvPr id="100356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50875"/>
            <a:ext cx="8208963" cy="56657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96975"/>
            <a:ext cx="7705725" cy="5294313"/>
          </a:xfrm>
          <a:prstGeom prst="rect">
            <a:avLst/>
          </a:prstGeom>
          <a:noFill/>
        </p:spPr>
      </p:pic>
      <p:sp>
        <p:nvSpPr>
          <p:cNvPr id="921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0" y="5373688"/>
            <a:ext cx="6188075" cy="14287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Georgia" pitchFamily="18" charset="0"/>
              <a:buNone/>
            </a:pPr>
            <a:endParaRPr lang="ru-RU" sz="4200" smtClean="0"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2163" name="Rectangle 3"/>
          <p:cNvSpPr>
            <a:spLocks noGrp="1"/>
          </p:cNvSpPr>
          <p:nvPr>
            <p:ph type="body" idx="4294967295"/>
          </p:nvPr>
        </p:nvSpPr>
        <p:spPr>
          <a:xfrm flipH="1" flipV="1">
            <a:off x="7732713" y="260350"/>
            <a:ext cx="79375" cy="73025"/>
          </a:xfrm>
        </p:spPr>
        <p:txBody>
          <a:bodyPr/>
          <a:lstStyle/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ru-RU" sz="1700" smtClean="0">
              <a:latin typeface="Trebuchet MS" pitchFamily="34" charset="0"/>
            </a:endParaRPr>
          </a:p>
        </p:txBody>
      </p:sp>
      <p:sp>
        <p:nvSpPr>
          <p:cNvPr id="92165" name="WordArt 5"/>
          <p:cNvSpPr>
            <a:spLocks noChangeArrowheads="1" noChangeShapeType="1" noTextEdit="1"/>
          </p:cNvSpPr>
          <p:nvPr/>
        </p:nvSpPr>
        <p:spPr bwMode="auto">
          <a:xfrm>
            <a:off x="2124075" y="4797425"/>
            <a:ext cx="5029200" cy="17510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Міцного всім здоров’я!!!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/>
          </p:cNvSpPr>
          <p:nvPr>
            <p:ph type="body" idx="4294967295"/>
          </p:nvPr>
        </p:nvSpPr>
        <p:spPr>
          <a:xfrm flipV="1">
            <a:off x="-6400800" y="765175"/>
            <a:ext cx="6400800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900" smtClean="0">
              <a:latin typeface="Trebuchet MS" pitchFamily="34" charset="0"/>
            </a:endParaRPr>
          </a:p>
        </p:txBody>
      </p:sp>
      <p:pic>
        <p:nvPicPr>
          <p:cNvPr id="93190" name="Picture 6" descr="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8913"/>
            <a:ext cx="5435600" cy="6048375"/>
          </a:xfrm>
          <a:prstGeom prst="rect">
            <a:avLst/>
          </a:prstGeom>
          <a:noFill/>
        </p:spPr>
      </p:pic>
      <p:sp>
        <p:nvSpPr>
          <p:cNvPr id="9318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9144000" y="2708275"/>
            <a:ext cx="10795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endParaRPr lang="ru-RU" smtClean="0"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3191" name="WordArt 7"/>
          <p:cNvSpPr>
            <a:spLocks noChangeArrowheads="1" noChangeShapeType="1" noTextEdit="1"/>
          </p:cNvSpPr>
          <p:nvPr/>
        </p:nvSpPr>
        <p:spPr bwMode="auto">
          <a:xfrm>
            <a:off x="5364163" y="2205038"/>
            <a:ext cx="3659187" cy="19605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Дякую за увагу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build="p"/>
      <p:bldP spid="93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250825" y="1844675"/>
            <a:ext cx="3889375" cy="23764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5580063" y="1989138"/>
            <a:ext cx="3455987" cy="2519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 i="1" u="sng">
                <a:solidFill>
                  <a:srgbClr val="404040"/>
                </a:solidFill>
              </a:rPr>
              <a:t>Ціннісне ставлення </a:t>
            </a:r>
          </a:p>
          <a:p>
            <a:pPr algn="ctr"/>
            <a:r>
              <a:rPr lang="uk-UA" b="1" i="1" u="sng">
                <a:solidFill>
                  <a:srgbClr val="404040"/>
                </a:solidFill>
              </a:rPr>
              <a:t>до свого </a:t>
            </a:r>
          </a:p>
          <a:p>
            <a:pPr algn="ctr"/>
            <a:endParaRPr lang="uk-UA" b="1" i="1" u="sng">
              <a:solidFill>
                <a:srgbClr val="404040"/>
              </a:solidFill>
            </a:endParaRPr>
          </a:p>
          <a:p>
            <a:pPr algn="ctr"/>
            <a:r>
              <a:rPr lang="uk-UA" b="1" i="1" u="sng">
                <a:solidFill>
                  <a:srgbClr val="404040"/>
                </a:solidFill>
              </a:rPr>
              <a:t>соціального "Я"</a:t>
            </a:r>
            <a:endParaRPr lang="ru-RU" b="1" i="1" u="sng">
              <a:solidFill>
                <a:srgbClr val="404040"/>
              </a:solidFill>
            </a:endParaRPr>
          </a:p>
        </p:txBody>
      </p:sp>
      <p:sp>
        <p:nvSpPr>
          <p:cNvPr id="43024" name="Oval 16"/>
          <p:cNvSpPr>
            <a:spLocks noChangeArrowheads="1"/>
          </p:cNvSpPr>
          <p:nvPr/>
        </p:nvSpPr>
        <p:spPr bwMode="auto">
          <a:xfrm>
            <a:off x="1979613" y="3429000"/>
            <a:ext cx="5040312" cy="2663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Rectangle 9"/>
          <p:cNvSpPr>
            <a:spLocks noGrp="1"/>
          </p:cNvSpPr>
          <p:nvPr>
            <p:ph type="ctrTitle" idx="4294967295"/>
          </p:nvPr>
        </p:nvSpPr>
        <p:spPr bwMode="auto">
          <a:xfrm>
            <a:off x="755650" y="476250"/>
            <a:ext cx="7772400" cy="100806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uk-UA" sz="4200" i="1" u="sng" smtClean="0">
                <a:solidFill>
                  <a:srgbClr val="0000CC"/>
                </a:solidFill>
                <a:effectLst/>
                <a:latin typeface="Trebuchet MS" pitchFamily="34" charset="0"/>
              </a:rPr>
              <a:t>Ціннісне ставлення до себе</a:t>
            </a:r>
            <a:r>
              <a:rPr lang="uk-UA" sz="4200" smtClean="0"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endParaRPr lang="ru-RU" sz="4200" smtClean="0"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43018" name="Rectangle 10"/>
          <p:cNvSpPr>
            <a:spLocks noGrp="1"/>
          </p:cNvSpPr>
          <p:nvPr>
            <p:ph type="subTitle" idx="4294967295"/>
          </p:nvPr>
        </p:nvSpPr>
        <p:spPr>
          <a:xfrm>
            <a:off x="2484438" y="4005263"/>
            <a:ext cx="3816350" cy="1392237"/>
          </a:xfrm>
        </p:spPr>
        <p:txBody>
          <a:bodyPr/>
          <a:lstStyle/>
          <a:p>
            <a:pPr marL="46038" indent="0" algn="ctr">
              <a:buFont typeface="Georgia" pitchFamily="18" charset="0"/>
              <a:buNone/>
            </a:pPr>
            <a:r>
              <a:rPr lang="uk-UA" b="1" i="1" u="sng" smtClean="0">
                <a:latin typeface="Trebuchet MS" pitchFamily="34" charset="0"/>
              </a:rPr>
              <a:t>Ціннісне ставлення </a:t>
            </a:r>
          </a:p>
          <a:p>
            <a:pPr marL="46038" indent="0" algn="ctr">
              <a:buFont typeface="Georgia" pitchFamily="18" charset="0"/>
              <a:buNone/>
            </a:pPr>
            <a:r>
              <a:rPr lang="uk-UA" b="1" i="1" u="sng" smtClean="0">
                <a:latin typeface="Trebuchet MS" pitchFamily="34" charset="0"/>
              </a:rPr>
              <a:t>до свого </a:t>
            </a:r>
          </a:p>
          <a:p>
            <a:pPr marL="46038" indent="0" algn="ctr">
              <a:buFont typeface="Georgia" pitchFamily="18" charset="0"/>
              <a:buNone/>
            </a:pPr>
            <a:r>
              <a:rPr lang="uk-UA" b="1" i="1" u="sng" smtClean="0">
                <a:latin typeface="Trebuchet MS" pitchFamily="34" charset="0"/>
              </a:rPr>
              <a:t>фізичного "Я"</a:t>
            </a:r>
            <a:r>
              <a:rPr lang="ru-RU" smtClean="0">
                <a:latin typeface="Trebuchet MS" pitchFamily="34" charset="0"/>
              </a:rPr>
              <a:t> </a:t>
            </a:r>
          </a:p>
        </p:txBody>
      </p:sp>
      <p:sp>
        <p:nvSpPr>
          <p:cNvPr id="43019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684213" y="2349500"/>
            <a:ext cx="3167062" cy="1223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uk-UA" sz="2000" b="1" i="1" u="sng" smtClean="0">
                <a:latin typeface="Trebuchet MS" pitchFamily="34" charset="0"/>
              </a:rPr>
              <a:t>Ціннісне ставлення </a:t>
            </a: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uk-UA" sz="2000" b="1" i="1" u="sng" smtClean="0">
                <a:latin typeface="Trebuchet MS" pitchFamily="34" charset="0"/>
              </a:rPr>
              <a:t>до свого </a:t>
            </a: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endParaRPr lang="uk-UA" sz="2000" b="1" i="1" u="sng" smtClean="0">
              <a:latin typeface="Trebuchet MS" pitchFamily="34" charset="0"/>
            </a:endParaRP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uk-UA" sz="2000" b="1" i="1" u="sng" smtClean="0">
                <a:latin typeface="Trebuchet MS" pitchFamily="34" charset="0"/>
              </a:rPr>
              <a:t>психічного "Я"</a:t>
            </a:r>
            <a:r>
              <a:rPr lang="ru-RU" sz="2000" smtClean="0">
                <a:latin typeface="Trebuchet MS" pitchFamily="34" charset="0"/>
              </a:rPr>
              <a:t>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2000" smtClean="0"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600" smtClean="0"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600" smtClean="0"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600" smtClean="0"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600" smtClean="0"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600" smtClean="0"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ru-RU" sz="600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18" grpId="0" build="p"/>
      <p:bldP spid="430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25500"/>
            <a:ext cx="8424863" cy="5251450"/>
          </a:xfrm>
          <a:prstGeom prst="rect">
            <a:avLst/>
          </a:prstGeom>
          <a:noFill/>
        </p:spPr>
      </p:pic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260350"/>
            <a:ext cx="81375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uk-UA" sz="4200" i="1" smtClean="0">
                <a:solidFill>
                  <a:srgbClr val="0000CC"/>
                </a:solidFill>
                <a:effectLst/>
                <a:latin typeface="Trebuchet MS" pitchFamily="34" charset="0"/>
              </a:rPr>
              <a:t>Ціннісне ставлення до свого фізичного "Я"</a:t>
            </a:r>
            <a:r>
              <a:rPr lang="uk-UA" sz="4200" smtClean="0"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endParaRPr lang="ru-RU" sz="4200" smtClean="0"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uk-UA" sz="2400" smtClean="0">
                <a:latin typeface="Trebuchet MS" pitchFamily="34" charset="0"/>
              </a:rPr>
              <a:t>  </a:t>
            </a:r>
            <a:r>
              <a:rPr lang="uk-UA" sz="3200" smtClean="0">
                <a:solidFill>
                  <a:srgbClr val="32AA02"/>
                </a:solidFill>
                <a:latin typeface="Trebuchet MS" pitchFamily="34" charset="0"/>
              </a:rPr>
              <a:t>вміння особистості оцінювати</a:t>
            </a:r>
            <a:r>
              <a:rPr lang="uk-UA" sz="2400" smtClean="0">
                <a:latin typeface="Trebuchet MS" pitchFamily="34" charset="0"/>
              </a:rPr>
              <a:t>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400" smtClean="0">
                <a:latin typeface="Trebuchet MS" pitchFamily="34" charset="0"/>
              </a:rPr>
              <a:t>  - </a:t>
            </a:r>
            <a:r>
              <a:rPr lang="uk-UA" sz="2400" smtClean="0">
                <a:solidFill>
                  <a:srgbClr val="2E66E2"/>
                </a:solidFill>
                <a:latin typeface="Trebuchet MS" pitchFamily="34" charset="0"/>
              </a:rPr>
              <a:t>свою зовнішність, тілобудову, поставу,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400" smtClean="0">
                <a:solidFill>
                  <a:srgbClr val="2E66E2"/>
                </a:solidFill>
                <a:latin typeface="Trebuchet MS" pitchFamily="34" charset="0"/>
              </a:rPr>
              <a:t>  - розвиток рухових здібностей, фізичну витривалість,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400" smtClean="0">
                <a:solidFill>
                  <a:srgbClr val="2E66E2"/>
                </a:solidFill>
                <a:latin typeface="Trebuchet MS" pitchFamily="34" charset="0"/>
              </a:rPr>
              <a:t>  - високу працездатність, функціональну спроможність,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400" smtClean="0">
                <a:solidFill>
                  <a:srgbClr val="2E66E2"/>
                </a:solidFill>
                <a:latin typeface="Trebuchet MS" pitchFamily="34" charset="0"/>
              </a:rPr>
              <a:t>  - здатність відновлювати силу після фізичного навантаження,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400" smtClean="0">
                <a:solidFill>
                  <a:srgbClr val="2E66E2"/>
                </a:solidFill>
                <a:latin typeface="Trebuchet MS" pitchFamily="34" charset="0"/>
              </a:rPr>
              <a:t>  - вольові риси, статеву належність,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400" smtClean="0">
                <a:solidFill>
                  <a:srgbClr val="2E66E2"/>
                </a:solidFill>
                <a:latin typeface="Trebuchet MS" pitchFamily="34" charset="0"/>
              </a:rPr>
              <a:t>  - гігієнічні навички, корисні звички,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400" smtClean="0">
                <a:solidFill>
                  <a:srgbClr val="2E66E2"/>
                </a:solidFill>
                <a:latin typeface="Trebuchet MS" pitchFamily="34" charset="0"/>
              </a:rPr>
              <a:t>  - стан свого здоров'я та турбуватися про безпеку власної життєдіяльності,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400" smtClean="0">
                <a:solidFill>
                  <a:srgbClr val="2E66E2"/>
                </a:solidFill>
                <a:latin typeface="Trebuchet MS" pitchFamily="34" charset="0"/>
              </a:rPr>
              <a:t>  - вести здоровий спосіб життя, активно відпочивати.</a:t>
            </a:r>
            <a:endParaRPr lang="ru-RU" sz="2400" smtClean="0">
              <a:solidFill>
                <a:srgbClr val="2E66E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 descr="cours-anglais-enfant-atelier-anglais-facile-05-300x1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3860800"/>
            <a:ext cx="3300413" cy="2544763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1375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uk-UA" sz="4200" i="1" smtClean="0">
                <a:solidFill>
                  <a:srgbClr val="0000CC"/>
                </a:solidFill>
                <a:effectLst/>
                <a:latin typeface="Trebuchet MS" pitchFamily="34" charset="0"/>
              </a:rPr>
              <a:t>Ціннісне ставлення до свого психічного "Я"</a:t>
            </a:r>
            <a:r>
              <a:rPr lang="ru-RU" sz="4200" smtClean="0"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0" y="1844675"/>
            <a:ext cx="9144000" cy="4608513"/>
          </a:xfrm>
        </p:spPr>
        <p:txBody>
          <a:bodyPr/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uk-UA" sz="2900" smtClean="0">
                <a:solidFill>
                  <a:srgbClr val="32AA02"/>
                </a:solidFill>
                <a:latin typeface="Trebuchet MS" pitchFamily="34" charset="0"/>
              </a:rPr>
              <a:t>передбачає вихованість у дітей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000" smtClean="0">
                <a:latin typeface="Trebuchet MS" pitchFamily="34" charset="0"/>
              </a:rPr>
              <a:t>  </a:t>
            </a:r>
            <a:r>
              <a:rPr lang="uk-UA" smtClean="0">
                <a:latin typeface="Trebuchet MS" pitchFamily="34" charset="0"/>
              </a:rPr>
              <a:t>культури пізнання власного внутрішнього світу — думок, переживань, станів, намірів, прагнень, цілей, життєвих перспектив, ідеалів, цінностей, ставлень.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mtClean="0">
                <a:latin typeface="Trebuchet MS" pitchFamily="34" charset="0"/>
              </a:rPr>
              <a:t>  </a:t>
            </a:r>
            <a:r>
              <a:rPr lang="uk-UA" sz="2900" smtClean="0">
                <a:solidFill>
                  <a:srgbClr val="32AA02"/>
                </a:solidFill>
                <a:latin typeface="Trebuchet MS" pitchFamily="34" charset="0"/>
              </a:rPr>
              <a:t>  Важливо навчити зростаючу особистість</a:t>
            </a:r>
            <a:r>
              <a:rPr lang="uk-UA" sz="2900" smtClean="0">
                <a:latin typeface="Trebuchet MS" pitchFamily="34" charset="0"/>
              </a:rPr>
              <a:t> </a:t>
            </a:r>
            <a:r>
              <a:rPr lang="uk-UA" smtClean="0">
                <a:latin typeface="Trebuchet MS" pitchFamily="34" charset="0"/>
              </a:rPr>
              <a:t>     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mtClean="0">
                <a:latin typeface="Trebuchet MS" pitchFamily="34" charset="0"/>
              </a:rPr>
              <a:t>- сприймати себе такою, якою вона є,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mtClean="0">
                <a:latin typeface="Trebuchet MS" pitchFamily="34" charset="0"/>
              </a:rPr>
              <a:t>- знати свої позитивні і негативні якості,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uk-UA" smtClean="0">
                <a:latin typeface="Trebuchet MS" pitchFamily="34" charset="0"/>
              </a:rPr>
              <a:t>сприяти формуванню у неї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mtClean="0">
                <a:latin typeface="Trebuchet MS" pitchFamily="34" charset="0"/>
              </a:rPr>
              <a:t>реалістичної Я-концепції,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mtClean="0">
                <a:latin typeface="Trebuchet MS" pitchFamily="34" charset="0"/>
              </a:rPr>
              <a:t>- готовності та здатності до самовдосконалення,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mtClean="0">
                <a:latin typeface="Trebuchet MS" pitchFamily="34" charset="0"/>
              </a:rPr>
              <a:t> конструктивної самокритичності.</a:t>
            </a:r>
            <a:endParaRPr lang="ru-RU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476250"/>
            <a:ext cx="8135937" cy="13684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uk-UA" sz="4200" i="1" u="sng" smtClean="0">
                <a:solidFill>
                  <a:srgbClr val="0000CC"/>
                </a:solidFill>
                <a:effectLst/>
                <a:latin typeface="Trebuchet MS" pitchFamily="34" charset="0"/>
              </a:rPr>
              <a:t>Ціннісне ставлення до свого соціального "Я</a:t>
            </a:r>
            <a:r>
              <a:rPr lang="uk-UA" sz="4200" i="1" smtClean="0">
                <a:solidFill>
                  <a:srgbClr val="0000CC"/>
                </a:solidFill>
                <a:effectLst/>
                <a:latin typeface="Trebuchet MS" pitchFamily="34" charset="0"/>
              </a:rPr>
              <a:t>"</a:t>
            </a:r>
            <a:r>
              <a:rPr lang="ru-RU" sz="4200" smtClean="0">
                <a:solidFill>
                  <a:srgbClr val="0000CC"/>
                </a:solidFill>
                <a:effectLst/>
                <a:latin typeface="Trebuchet MS" pitchFamily="34" charset="0"/>
              </a:rPr>
              <a:t> 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916113"/>
            <a:ext cx="8820150" cy="4941887"/>
          </a:xfrm>
        </p:spPr>
        <p:txBody>
          <a:bodyPr/>
          <a:lstStyle/>
          <a:p>
            <a:pPr algn="ctr">
              <a:lnSpc>
                <a:spcPct val="90000"/>
              </a:lnSpc>
              <a:buFont typeface="Georgia" pitchFamily="18" charset="0"/>
              <a:buNone/>
            </a:pPr>
            <a:r>
              <a:rPr lang="uk-UA" sz="3100" smtClean="0">
                <a:solidFill>
                  <a:srgbClr val="32AA02"/>
                </a:solidFill>
                <a:latin typeface="Trebuchet MS" pitchFamily="34" charset="0"/>
              </a:rPr>
              <a:t>виявляється у таких ознаках:</a:t>
            </a:r>
            <a:r>
              <a:rPr lang="uk-UA" sz="2100" smtClean="0">
                <a:latin typeface="Trebuchet MS" pitchFamily="34" charset="0"/>
              </a:rPr>
              <a:t>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300" smtClean="0">
                <a:latin typeface="Trebuchet MS" pitchFamily="34" charset="0"/>
              </a:rPr>
              <a:t>- здатності орієнтуватися та пристосовуватися до нових умов життя, конструктивно на них впливати;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uk-UA" sz="2300" smtClean="0">
              <a:latin typeface="Trebuchet MS" pitchFamily="34" charset="0"/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300" smtClean="0">
                <a:latin typeface="Trebuchet MS" pitchFamily="34" charset="0"/>
              </a:rPr>
              <a:t>- визначенні свого статусу в соціальній групі, налагодженні спільної праці з дорослими та однолітками;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uk-UA" sz="2300" smtClean="0">
              <a:latin typeface="Trebuchet MS" pitchFamily="34" charset="0"/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300" smtClean="0">
                <a:latin typeface="Trebuchet MS" pitchFamily="34" charset="0"/>
              </a:rPr>
              <a:t>- вмінні запобігати конфліктам, справедливому і шляхетному ставленні до інших людей; 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uk-UA" sz="2300" smtClean="0">
              <a:latin typeface="Trebuchet MS" pitchFamily="34" charset="0"/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r>
              <a:rPr lang="uk-UA" sz="2300" smtClean="0">
                <a:latin typeface="Trebuchet MS" pitchFamily="34" charset="0"/>
              </a:rPr>
              <a:t>- позиції активного суб’єкта громадянського суспільства, який може і має впливати на долю країни.</a:t>
            </a:r>
            <a:endParaRPr lang="ru-RU" sz="2300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75" y="7100888"/>
            <a:ext cx="6511925" cy="144462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Georgia" pitchFamily="18" charset="0"/>
              <a:buNone/>
            </a:pPr>
            <a:endParaRPr lang="ru-RU" sz="4200" smtClean="0"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765175"/>
            <a:ext cx="8353425" cy="5327650"/>
          </a:xfrm>
        </p:spPr>
        <p:txBody>
          <a:bodyPr/>
          <a:lstStyle/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uk-UA" sz="2100" smtClean="0">
                <a:latin typeface="Trebuchet MS" pitchFamily="34" charset="0"/>
              </a:rPr>
              <a:t> </a:t>
            </a:r>
          </a:p>
          <a:p>
            <a:pPr algn="r">
              <a:lnSpc>
                <a:spcPct val="80000"/>
              </a:lnSpc>
              <a:buFont typeface="Georgia" pitchFamily="18" charset="0"/>
              <a:buNone/>
            </a:pPr>
            <a:r>
              <a:rPr lang="uk-UA" sz="2100" i="1" smtClean="0">
                <a:latin typeface="Trebuchet MS" pitchFamily="34" charset="0"/>
              </a:rPr>
              <a:t>«Досвід переконав нас у тому, </a:t>
            </a:r>
          </a:p>
          <a:p>
            <a:pPr algn="r">
              <a:lnSpc>
                <a:spcPct val="80000"/>
              </a:lnSpc>
              <a:buFont typeface="Georgia" pitchFamily="18" charset="0"/>
              <a:buNone/>
            </a:pPr>
            <a:r>
              <a:rPr lang="uk-UA" sz="2100" i="1" smtClean="0">
                <a:latin typeface="Trebuchet MS" pitchFamily="34" charset="0"/>
              </a:rPr>
              <a:t>що приблизно  у </a:t>
            </a:r>
            <a:r>
              <a:rPr lang="uk-UA" sz="3400" i="1" smtClean="0">
                <a:latin typeface="Trebuchet MS" pitchFamily="34" charset="0"/>
              </a:rPr>
              <a:t>85% усіх невстигаючих учнів</a:t>
            </a:r>
            <a:r>
              <a:rPr lang="uk-UA" sz="2100" i="1" smtClean="0">
                <a:latin typeface="Trebuchet MS" pitchFamily="34" charset="0"/>
              </a:rPr>
              <a:t> </a:t>
            </a:r>
          </a:p>
          <a:p>
            <a:pPr algn="r">
              <a:lnSpc>
                <a:spcPct val="80000"/>
              </a:lnSpc>
              <a:buFont typeface="Georgia" pitchFamily="18" charset="0"/>
              <a:buNone/>
            </a:pPr>
            <a:r>
              <a:rPr lang="uk-UA" sz="2500" i="1" smtClean="0">
                <a:solidFill>
                  <a:srgbClr val="E218BC"/>
                </a:solidFill>
                <a:latin typeface="Trebuchet MS" pitchFamily="34" charset="0"/>
              </a:rPr>
              <a:t>головна причина відставання у навчанні</a:t>
            </a:r>
            <a:r>
              <a:rPr lang="uk-UA" sz="2100" i="1" smtClean="0">
                <a:latin typeface="Trebuchet MS" pitchFamily="34" charset="0"/>
              </a:rPr>
              <a:t> – </a:t>
            </a:r>
          </a:p>
          <a:p>
            <a:pPr algn="r">
              <a:lnSpc>
                <a:spcPct val="80000"/>
              </a:lnSpc>
              <a:buFont typeface="Georgia" pitchFamily="18" charset="0"/>
              <a:buNone/>
            </a:pPr>
            <a:r>
              <a:rPr lang="uk-UA" sz="3400" i="1" smtClean="0">
                <a:solidFill>
                  <a:srgbClr val="32AA02"/>
                </a:solidFill>
                <a:latin typeface="Trebuchet MS" pitchFamily="34" charset="0"/>
              </a:rPr>
              <a:t>поганий стан здоров’я, якесь нездужання або захворювання,</a:t>
            </a:r>
          </a:p>
          <a:p>
            <a:pPr algn="r">
              <a:lnSpc>
                <a:spcPct val="80000"/>
              </a:lnSpc>
              <a:buFont typeface="Georgia" pitchFamily="18" charset="0"/>
              <a:buNone/>
            </a:pPr>
            <a:r>
              <a:rPr lang="uk-UA" sz="2100" i="1" smtClean="0">
                <a:latin typeface="Trebuchet MS" pitchFamily="34" charset="0"/>
              </a:rPr>
              <a:t>найчастіше зовсім непомітне і таке, </a:t>
            </a:r>
          </a:p>
          <a:p>
            <a:pPr algn="r">
              <a:lnSpc>
                <a:spcPct val="80000"/>
              </a:lnSpc>
              <a:buFont typeface="Georgia" pitchFamily="18" charset="0"/>
              <a:buNone/>
            </a:pPr>
            <a:r>
              <a:rPr lang="uk-UA" sz="2100" i="1" smtClean="0">
                <a:latin typeface="Trebuchet MS" pitchFamily="34" charset="0"/>
              </a:rPr>
              <a:t>що можна вилікувати </a:t>
            </a:r>
          </a:p>
          <a:p>
            <a:pPr algn="r">
              <a:lnSpc>
                <a:spcPct val="80000"/>
              </a:lnSpc>
              <a:buFont typeface="Georgia" pitchFamily="18" charset="0"/>
              <a:buNone/>
            </a:pPr>
            <a:r>
              <a:rPr lang="uk-UA" sz="3400" i="1" smtClean="0">
                <a:solidFill>
                  <a:srgbClr val="0000CC"/>
                </a:solidFill>
                <a:latin typeface="Trebuchet MS" pitchFamily="34" charset="0"/>
              </a:rPr>
              <a:t>тільки спільними зусиллями матері, батька, лікаря та вчителя</a:t>
            </a:r>
            <a:r>
              <a:rPr lang="uk-UA" sz="3000" i="1" smtClean="0">
                <a:latin typeface="Trebuchet MS" pitchFamily="34" charset="0"/>
              </a:rPr>
              <a:t>»</a:t>
            </a:r>
            <a:r>
              <a:rPr lang="uk-UA" sz="3100" smtClean="0">
                <a:latin typeface="Trebuchet MS" pitchFamily="34" charset="0"/>
              </a:rPr>
              <a:t>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uk-UA" sz="2100" smtClean="0">
              <a:latin typeface="Trebuchet MS" pitchFamily="34" charset="0"/>
            </a:endParaRPr>
          </a:p>
          <a:p>
            <a:pPr algn="r">
              <a:lnSpc>
                <a:spcPct val="80000"/>
              </a:lnSpc>
              <a:buFont typeface="Georgia" pitchFamily="18" charset="0"/>
              <a:buNone/>
            </a:pPr>
            <a:r>
              <a:rPr lang="uk-UA" sz="2100" i="1" smtClean="0">
                <a:latin typeface="Trebuchet MS" pitchFamily="34" charset="0"/>
              </a:rPr>
              <a:t>В.О.Сухомлинський</a:t>
            </a:r>
          </a:p>
          <a:p>
            <a:pPr>
              <a:lnSpc>
                <a:spcPct val="80000"/>
              </a:lnSpc>
            </a:pPr>
            <a:endParaRPr lang="uk-UA" sz="2100" smtClean="0"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endParaRPr lang="ru-RU" sz="2100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81D319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1673</TotalTime>
  <Words>1689</Words>
  <Application>Microsoft Office PowerPoint</Application>
  <PresentationFormat>Экран (4:3)</PresentationFormat>
  <Paragraphs>357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Arial</vt:lpstr>
      <vt:lpstr>Trebuchet MS</vt:lpstr>
      <vt:lpstr>Georgia</vt:lpstr>
      <vt:lpstr>Calibri</vt:lpstr>
      <vt:lpstr>Symbol</vt:lpstr>
      <vt:lpstr>Times New Roman</vt:lpstr>
      <vt:lpstr>Wingdings</vt:lpstr>
      <vt:lpstr>Воздушный поток</vt:lpstr>
      <vt:lpstr>Воздушный поток</vt:lpstr>
      <vt:lpstr>Психологічне здоров’я учнів. Індивідуально - типологічні особливості школярів, їх врахування в процесі навчання.  Складові психологічного здоров’язбереження.</vt:lpstr>
      <vt:lpstr>Головне завдання  у діяльності педагогічних колективів навчальних закладів  на сучасному етапі</vt:lpstr>
      <vt:lpstr>Основна      мета сучасної  школи</vt:lpstr>
      <vt:lpstr>Нова  українська  школа</vt:lpstr>
      <vt:lpstr>Ціннісне ставлення до себе </vt:lpstr>
      <vt:lpstr>Ціннісне ставлення до свого фізичного "Я" </vt:lpstr>
      <vt:lpstr>Ціннісне ставлення до свого психічного "Я" </vt:lpstr>
      <vt:lpstr>Ціннісне ставлення до свого соціального "Я" </vt:lpstr>
      <vt:lpstr>Слайд 9</vt:lpstr>
      <vt:lpstr> Здоров’я </vt:lpstr>
      <vt:lpstr>Слайд 11</vt:lpstr>
      <vt:lpstr>Слайд 12</vt:lpstr>
      <vt:lpstr>СКЛАДОВІ   ЗДОРОВ’Я</vt:lpstr>
      <vt:lpstr>Слайд 14</vt:lpstr>
      <vt:lpstr>Реалізація фізичної складової </vt:lpstr>
      <vt:lpstr>Слайд 16</vt:lpstr>
      <vt:lpstr>Психічне здоров’я   </vt:lpstr>
      <vt:lpstr>Слайд 18</vt:lpstr>
      <vt:lpstr>Духовне здоров’я </vt:lpstr>
      <vt:lpstr>Слайд 20</vt:lpstr>
      <vt:lpstr>Соціальне здоров’я </vt:lpstr>
      <vt:lpstr>Чинники, від яких залежить здоров’я людини  </vt:lpstr>
      <vt:lpstr>Ключові компетентності,  що сприяють здоров’ю та якими повинні володіти учні для успішної соціалізації </vt:lpstr>
      <vt:lpstr>Слайд 24</vt:lpstr>
      <vt:lpstr>Слайд 25</vt:lpstr>
      <vt:lpstr>Слайд 26</vt:lpstr>
      <vt:lpstr>Слайд 27</vt:lpstr>
      <vt:lpstr>Слайд 28</vt:lpstr>
      <vt:lpstr>Здоров’язберігаюче середовище</vt:lpstr>
      <vt:lpstr>Головні компоненти здоров’язберігаючого середовища </vt:lpstr>
      <vt:lpstr>Слайд 31</vt:lpstr>
      <vt:lpstr>Технології  здоров‘язбереження </vt:lpstr>
      <vt:lpstr>Урок у здоров’язберігаючих технологіях</vt:lpstr>
      <vt:lpstr>Слайд 34</vt:lpstr>
      <vt:lpstr>Слайд 35</vt:lpstr>
      <vt:lpstr>Слайд 36</vt:lpstr>
      <vt:lpstr>Види оздоровчої   діяльності    на уроках та  у виховній роботі</vt:lpstr>
      <vt:lpstr>Ефективне впровадження ідей здоров‘язбереження  в педагогічну практику </vt:lpstr>
      <vt:lpstr>Слайд 39</vt:lpstr>
      <vt:lpstr>ВИСНОВКИ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 педагогічної ради на тему: «»</dc:title>
  <dc:creator>ivmir</dc:creator>
  <cp:lastModifiedBy>WIN7XP_Shtannn</cp:lastModifiedBy>
  <cp:revision>65</cp:revision>
  <dcterms:created xsi:type="dcterms:W3CDTF">2014-01-08T13:24:12Z</dcterms:created>
  <dcterms:modified xsi:type="dcterms:W3CDTF">2017-12-14T18:32:06Z</dcterms:modified>
</cp:coreProperties>
</file>