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handoutMasterIdLst>
    <p:handoutMasterId r:id="rId9"/>
  </p:handoutMasterIdLst>
  <p:sldIdLst>
    <p:sldId id="256" r:id="rId2"/>
    <p:sldId id="257" r:id="rId3"/>
    <p:sldId id="267" r:id="rId4"/>
    <p:sldId id="261" r:id="rId5"/>
    <p:sldId id="262" r:id="rId6"/>
    <p:sldId id="263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0D45-7D4C-42B1-B7F8-F9BF67E44E2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4756-B601-44BF-97DB-C946CD4B4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2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Горизонтальный свиток 6"/>
          <p:cNvSpPr/>
          <p:nvPr userDrawn="1"/>
        </p:nvSpPr>
        <p:spPr>
          <a:xfrm>
            <a:off x="2483768" y="1052736"/>
            <a:ext cx="5976664" cy="3312368"/>
          </a:xfrm>
          <a:prstGeom prst="horizontalScroll">
            <a:avLst/>
          </a:prstGeom>
          <a:solidFill>
            <a:schemeClr val="accent6">
              <a:lumMod val="75000"/>
              <a:alpha val="7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4" y="2562934"/>
            <a:ext cx="248808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9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4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8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B36BF-9F98-4B54-8B64-E2BA2EFC9486}" type="datetimeFigureOut">
              <a:rPr lang="ru-RU" smtClean="0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0F385-93DF-4145-9713-BA6A43A9CA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0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0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0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1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8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3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6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BD1-A661-48E7-8438-866E4A003643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2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host.km.ru/sashka/ho1/comnew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F:\&#1090;&#1080;&#1078;&#1076;&#1077;&#1085;&#1100;%202012-2013%20.&#1088;\&#1045;&#1082;&#1089;&#1082;&#1091;&#1088;&#1089;i&#1103;\&#1050;&#1086;&#1084;&#1087;&#1100;&#1102;&#1090;&#1077;&#1088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571613"/>
            <a:ext cx="5529274" cy="202883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Тиждень </a:t>
            </a:r>
            <a:b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інформатики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285984" y="5000636"/>
            <a:ext cx="52383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 dirty="0" smtClean="0">
                <a:solidFill>
                  <a:srgbClr val="0000FF"/>
                </a:solidFill>
              </a:rPr>
              <a:t>Дата проведення тижня  з  12.02 – 15.02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48106243_1251534596_0036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285785" y="5214950"/>
            <a:ext cx="2354674" cy="16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143372" y="428604"/>
            <a:ext cx="4786313" cy="5645150"/>
            <a:chOff x="2653" y="300"/>
            <a:chExt cx="3015" cy="3556"/>
          </a:xfrm>
        </p:grpSpPr>
        <p:pic>
          <p:nvPicPr>
            <p:cNvPr id="6" name="Picture 4" descr="http://host.km.ru/sashka/ho1/comnew.gif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2653" y="1752"/>
              <a:ext cx="2926" cy="2104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53" y="1434"/>
              <a:ext cx="1059" cy="2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3878" y="300"/>
              <a:ext cx="1790" cy="1440"/>
            </a:xfrm>
            <a:prstGeom prst="cloudCallout">
              <a:avLst>
                <a:gd name="adj1" fmla="val -75444"/>
                <a:gd name="adj2" fmla="val 456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algn="ctr"/>
              <a:r>
                <a:rPr lang="uk-UA" sz="1200" b="1" dirty="0">
                  <a:latin typeface="Comic Sans MS" pitchFamily="66" charset="0"/>
                </a:rPr>
                <a:t>Привіт усім, </a:t>
              </a:r>
            </a:p>
            <a:p>
              <a:pPr algn="ctr"/>
              <a:r>
                <a:rPr lang="uk-UA" sz="1200" b="1" dirty="0">
                  <a:latin typeface="Comic Sans MS" pitchFamily="66" charset="0"/>
                </a:rPr>
                <a:t>для кого комп’ютер не тільки техніка, а й помічник, </a:t>
              </a:r>
            </a:p>
            <a:p>
              <a:pPr algn="ctr"/>
              <a:r>
                <a:rPr lang="uk-UA" sz="1200" b="1" dirty="0">
                  <a:latin typeface="Comic Sans MS" pitchFamily="66" charset="0"/>
                </a:rPr>
                <a:t>друг і порадник!</a:t>
              </a:r>
              <a:endParaRPr lang="en-US" sz="1200" b="1" dirty="0">
                <a:latin typeface="Comic Sans MS" pitchFamily="66" charset="0"/>
              </a:endParaRPr>
            </a:p>
            <a:p>
              <a:pPr algn="ctr"/>
              <a:r>
                <a:rPr lang="uk-UA" sz="1200" b="1" dirty="0">
                  <a:latin typeface="Comic Sans MS" pitchFamily="66" charset="0"/>
                </a:rPr>
                <a:t>Запрошую вас завітати до чарівної країни ІНФОРМАТИКИ.</a:t>
              </a:r>
              <a:endParaRPr lang="ru-RU" sz="1200" dirty="0"/>
            </a:p>
          </p:txBody>
        </p:sp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50825" y="2708275"/>
            <a:ext cx="31686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400" b="1" dirty="0"/>
              <a:t>Розпочинається </a:t>
            </a:r>
          </a:p>
          <a:p>
            <a:pPr algn="ctr"/>
            <a:r>
              <a:rPr lang="uk-UA" sz="2000" b="1" dirty="0"/>
              <a:t>тиждень інформатики</a:t>
            </a:r>
          </a:p>
          <a:p>
            <a:pPr algn="ctr"/>
            <a:r>
              <a:rPr lang="uk-UA" sz="2000" b="1" dirty="0"/>
              <a:t>ЯКИЙ ТРИВАТИМЕ  </a:t>
            </a:r>
          </a:p>
          <a:p>
            <a:pPr algn="ctr"/>
            <a:r>
              <a:rPr lang="uk-UA" sz="2000" b="1" dirty="0"/>
              <a:t>з  </a:t>
            </a:r>
            <a:r>
              <a:rPr lang="uk-UA" sz="2000" b="1" dirty="0" smtClean="0"/>
              <a:t>12  </a:t>
            </a:r>
            <a:r>
              <a:rPr lang="uk-UA" sz="2000" b="1" dirty="0"/>
              <a:t>по  </a:t>
            </a:r>
            <a:r>
              <a:rPr lang="uk-UA" sz="2000" b="1" dirty="0" smtClean="0"/>
              <a:t>15  лютого </a:t>
            </a:r>
            <a:endParaRPr lang="ru-RU" sz="2000" b="1" i="1" dirty="0"/>
          </a:p>
          <a:p>
            <a:pPr algn="ctr"/>
            <a:r>
              <a:rPr lang="uk-UA" sz="2000" b="1" dirty="0"/>
              <a:t>Запрошуються </a:t>
            </a:r>
            <a:r>
              <a:rPr lang="uk-UA" sz="2000" b="1" dirty="0" smtClean="0"/>
              <a:t>всі бажаючі</a:t>
            </a:r>
            <a:endParaRPr lang="ru-RU" sz="2000" b="1" dirty="0"/>
          </a:p>
        </p:txBody>
      </p:sp>
      <p:pic>
        <p:nvPicPr>
          <p:cNvPr id="10" name="Рисунок 9" descr="145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14290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428860" y="6286520"/>
            <a:ext cx="44275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2018 </a:t>
            </a:r>
            <a:r>
              <a:rPr lang="uk-UA" sz="2400" b="1" i="1" dirty="0">
                <a:solidFill>
                  <a:srgbClr val="FF0000"/>
                </a:solidFill>
              </a:rPr>
              <a:t>навчальний рік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2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214282" y="642918"/>
            <a:ext cx="3286125" cy="768350"/>
          </a:xfrm>
          <a:solidFill>
            <a:schemeClr val="accent6">
              <a:lumMod val="60000"/>
              <a:lumOff val="40000"/>
              <a:alpha val="0"/>
            </a:schemeClr>
          </a:solidFill>
        </p:spPr>
        <p:txBody>
          <a:bodyPr wrap="square" numCol="1" anchorCtr="0" compatLnSpc="1">
            <a:prstTxWarp prst="textSto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dirty="0" smtClean="0">
                <a:solidFill>
                  <a:srgbClr val="00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Понеділок</a:t>
            </a:r>
            <a:endParaRPr lang="ru-RU" dirty="0" smtClean="0">
              <a:solidFill>
                <a:srgbClr val="00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563888" y="1379508"/>
            <a:ext cx="506240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5113" algn="just"/>
            <a:r>
              <a:rPr lang="ru-RU" b="1" dirty="0"/>
              <a:t>Мета:</a:t>
            </a:r>
            <a:r>
              <a:rPr lang="ru-RU" b="1" i="1" dirty="0"/>
              <a:t> </a:t>
            </a:r>
            <a:r>
              <a:rPr lang="ru-RU" i="1" dirty="0" err="1"/>
              <a:t>ознайомлення</a:t>
            </a:r>
            <a:r>
              <a:rPr lang="ru-RU" i="1" dirty="0"/>
              <a:t> </a:t>
            </a:r>
            <a:r>
              <a:rPr lang="ru-RU" i="1" dirty="0" err="1"/>
              <a:t>учнів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кабінетом</a:t>
            </a:r>
            <a:r>
              <a:rPr lang="ru-RU" i="1" dirty="0"/>
              <a:t> </a:t>
            </a:r>
            <a:r>
              <a:rPr lang="ru-RU" i="1" dirty="0" err="1"/>
              <a:t>інформатики</a:t>
            </a:r>
            <a:r>
              <a:rPr lang="ru-RU" i="1" dirty="0"/>
              <a:t>, </a:t>
            </a:r>
            <a:r>
              <a:rPr lang="ru-RU" i="1" dirty="0" err="1" smtClean="0"/>
              <a:t>сучасними</a:t>
            </a:r>
            <a:r>
              <a:rPr lang="ru-RU" i="1" dirty="0" smtClean="0"/>
              <a:t> </a:t>
            </a:r>
            <a:r>
              <a:rPr lang="ru-RU" i="1" dirty="0" err="1"/>
              <a:t>комп'ютерами</a:t>
            </a:r>
            <a:r>
              <a:rPr lang="ru-RU" i="1" dirty="0"/>
              <a:t>, </a:t>
            </a:r>
            <a:r>
              <a:rPr lang="ru-RU" i="1" dirty="0" err="1"/>
              <a:t>учнівськими</a:t>
            </a:r>
            <a:r>
              <a:rPr lang="ru-RU" i="1" dirty="0"/>
              <a:t> роботами;</a:t>
            </a:r>
            <a:endParaRPr lang="ru-RU" dirty="0"/>
          </a:p>
          <a:p>
            <a:pPr algn="just"/>
            <a:r>
              <a:rPr lang="ru-RU" i="1" dirty="0" err="1"/>
              <a:t>формування</a:t>
            </a:r>
            <a:r>
              <a:rPr lang="ru-RU" i="1" dirty="0"/>
              <a:t> </a:t>
            </a:r>
            <a:r>
              <a:rPr lang="ru-RU" i="1" dirty="0" err="1"/>
              <a:t>інтересу</a:t>
            </a:r>
            <a:r>
              <a:rPr lang="ru-RU" i="1" dirty="0"/>
              <a:t> </a:t>
            </a:r>
            <a:r>
              <a:rPr lang="ru-RU" i="1" dirty="0" err="1"/>
              <a:t>учнів</a:t>
            </a:r>
            <a:r>
              <a:rPr lang="ru-RU" i="1" dirty="0"/>
              <a:t> </a:t>
            </a:r>
            <a:r>
              <a:rPr lang="ru-RU" i="1" dirty="0" err="1"/>
              <a:t>початкової</a:t>
            </a:r>
            <a:r>
              <a:rPr lang="ru-RU" i="1" dirty="0"/>
              <a:t> </a:t>
            </a:r>
            <a:r>
              <a:rPr lang="ru-RU" i="1" dirty="0" err="1"/>
              <a:t>школи</a:t>
            </a:r>
            <a:r>
              <a:rPr lang="ru-RU" i="1" dirty="0"/>
              <a:t> до </a:t>
            </a:r>
            <a:r>
              <a:rPr lang="ru-RU" i="1" dirty="0" err="1"/>
              <a:t>вивчення</a:t>
            </a:r>
            <a:r>
              <a:rPr lang="ru-RU" i="1" dirty="0"/>
              <a:t> </a:t>
            </a:r>
            <a:r>
              <a:rPr lang="ru-RU" i="1" dirty="0" err="1"/>
              <a:t>інформатики</a:t>
            </a:r>
            <a:r>
              <a:rPr lang="ru-RU" i="1" dirty="0"/>
              <a:t>, </a:t>
            </a:r>
            <a:r>
              <a:rPr lang="ru-RU" i="1" dirty="0" err="1"/>
              <a:t>формування</a:t>
            </a:r>
            <a:r>
              <a:rPr lang="ru-RU" i="1" dirty="0"/>
              <a:t> </a:t>
            </a:r>
            <a:r>
              <a:rPr lang="ru-RU" i="1" dirty="0" err="1"/>
              <a:t>елементів</a:t>
            </a:r>
            <a:r>
              <a:rPr lang="ru-RU" i="1" dirty="0"/>
              <a:t> </a:t>
            </a:r>
            <a:r>
              <a:rPr lang="ru-RU" i="1" dirty="0" err="1" smtClean="0"/>
              <a:t>інформаційної</a:t>
            </a:r>
            <a:r>
              <a:rPr lang="ru-RU" i="1" dirty="0" smtClean="0"/>
              <a:t> </a:t>
            </a:r>
            <a:r>
              <a:rPr lang="ru-RU" i="1" dirty="0" err="1"/>
              <a:t>культури</a:t>
            </a:r>
            <a:r>
              <a:rPr lang="ru-RU" i="1" dirty="0"/>
              <a:t>;</a:t>
            </a:r>
            <a:endParaRPr lang="ru-RU" dirty="0"/>
          </a:p>
          <a:p>
            <a:pPr algn="just"/>
            <a:r>
              <a:rPr lang="ru-RU" i="1" dirty="0" err="1"/>
              <a:t>стимулювання</a:t>
            </a:r>
            <a:r>
              <a:rPr lang="ru-RU" i="1" dirty="0"/>
              <a:t> </a:t>
            </a:r>
            <a:r>
              <a:rPr lang="ru-RU" i="1" dirty="0" err="1"/>
              <a:t>учнів</a:t>
            </a:r>
            <a:r>
              <a:rPr lang="ru-RU" i="1" dirty="0"/>
              <a:t> і </a:t>
            </a:r>
            <a:r>
              <a:rPr lang="ru-RU" i="1" dirty="0" err="1"/>
              <a:t>вчителів</a:t>
            </a:r>
            <a:r>
              <a:rPr lang="ru-RU" i="1" dirty="0"/>
              <a:t> до </a:t>
            </a:r>
            <a:r>
              <a:rPr lang="ru-RU" i="1" dirty="0" err="1"/>
              <a:t>застосування</a:t>
            </a:r>
            <a:r>
              <a:rPr lang="ru-RU" i="1" dirty="0"/>
              <a:t> </a:t>
            </a:r>
            <a:r>
              <a:rPr lang="ru-RU" i="1" dirty="0" err="1"/>
              <a:t>новітніх</a:t>
            </a:r>
            <a:r>
              <a:rPr lang="ru-RU" i="1" dirty="0"/>
              <a:t> </a:t>
            </a:r>
            <a:r>
              <a:rPr lang="ru-RU" i="1" dirty="0" err="1"/>
              <a:t>комп'ютерних</a:t>
            </a:r>
            <a:r>
              <a:rPr lang="ru-RU" i="1" dirty="0"/>
              <a:t> </a:t>
            </a:r>
            <a:r>
              <a:rPr lang="ru-RU" i="1" dirty="0" err="1"/>
              <a:t>технологій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23850" y="2420938"/>
            <a:ext cx="30956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hlinkClick r:id="rId2" action="ppaction://hlinkpres?slideindex=1&amp;slidetitle="/>
              </a:rPr>
              <a:t>Екскурсія для учнів </a:t>
            </a:r>
          </a:p>
          <a:p>
            <a:pPr algn="ctr">
              <a:spcBef>
                <a:spcPct val="50000"/>
              </a:spcBef>
            </a:pPr>
            <a:r>
              <a:rPr lang="uk-UA" b="1">
                <a:hlinkClick r:id="rId2" action="ppaction://hlinkpres?slideindex=1&amp;slidetitle="/>
              </a:rPr>
              <a:t>1-го класу</a:t>
            </a:r>
            <a:endParaRPr lang="ru-RU" b="1"/>
          </a:p>
        </p:txBody>
      </p:sp>
      <p:pic>
        <p:nvPicPr>
          <p:cNvPr id="46089" name="Picture 9" descr="0_91aad_bf4c2c94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213100"/>
            <a:ext cx="25193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59632" y="188640"/>
            <a:ext cx="7750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ЕКСКУРСІЯ ДО КАБІНЕТУ ІНФОРМАТИКИ</a:t>
            </a:r>
          </a:p>
          <a:p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   Перегляд пізнавальних мультфільмів</a:t>
            </a:r>
          </a:p>
          <a:p>
            <a:r>
              <a:rPr lang="uk-UA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       «Безпечний </a:t>
            </a:r>
            <a:r>
              <a:rPr lang="uk-UA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інтернет</a:t>
            </a:r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 1-4 кл.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13" name="Групувати 30"/>
          <p:cNvGrpSpPr/>
          <p:nvPr/>
        </p:nvGrpSpPr>
        <p:grpSpPr>
          <a:xfrm>
            <a:off x="4903116" y="3687832"/>
            <a:ext cx="1404915" cy="1285885"/>
            <a:chOff x="4214810" y="142852"/>
            <a:chExt cx="1404915" cy="1285885"/>
          </a:xfrm>
        </p:grpSpPr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4214810" y="142852"/>
              <a:ext cx="1404915" cy="1285885"/>
              <a:chOff x="2177" y="1574"/>
              <a:chExt cx="3499" cy="3299"/>
            </a:xfrm>
          </p:grpSpPr>
          <p:sp>
            <p:nvSpPr>
              <p:cNvPr id="16" name="Oval 21"/>
              <p:cNvSpPr>
                <a:spLocks noChangeArrowheads="1"/>
              </p:cNvSpPr>
              <p:nvPr/>
            </p:nvSpPr>
            <p:spPr bwMode="auto">
              <a:xfrm>
                <a:off x="2177" y="1574"/>
                <a:ext cx="3499" cy="329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C0D9"/>
                  </a:gs>
                </a:gsLst>
                <a:lin ang="540000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29" y="3423"/>
                <a:ext cx="2378" cy="97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rial Black"/>
                  </a:rPr>
                  <a:t>1 </a:t>
                </a:r>
                <a:r>
                  <a:rPr lang="ru-RU" sz="3600" kern="10" spc="0" dirty="0" err="1" smtClean="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rial Black"/>
                  </a:rPr>
                  <a:t>клас</a:t>
                </a:r>
                <a:endParaRPr lang="ru-RU" sz="3600" kern="10" spc="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endParaRPr>
              </a:p>
            </p:txBody>
          </p:sp>
        </p:grpSp>
        <p:pic>
          <p:nvPicPr>
            <p:cNvPr id="15" name="Рисунок 14" descr="1340447841_komputery_kirov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24" y="357166"/>
              <a:ext cx="857224" cy="5394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0" y="692150"/>
            <a:ext cx="3286125" cy="695325"/>
          </a:xfrm>
          <a:solidFill>
            <a:schemeClr val="accent6">
              <a:lumMod val="60000"/>
              <a:lumOff val="40000"/>
              <a:alpha val="0"/>
            </a:schemeClr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uk-UA" sz="4800" dirty="0" smtClean="0">
                <a:solidFill>
                  <a:srgbClr val="00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Вівторок</a:t>
            </a:r>
            <a:endParaRPr lang="ru-RU" sz="4800" dirty="0" smtClean="0">
              <a:solidFill>
                <a:srgbClr val="00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500430" y="148471"/>
            <a:ext cx="524828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+mj-lt"/>
                <a:cs typeface="Times New Roman" pitchFamily="18" charset="0"/>
              </a:rPr>
              <a:t>Виховний захід «Зроби Інтернет - безпечним»</a:t>
            </a:r>
          </a:p>
          <a:p>
            <a:pPr algn="ctr"/>
            <a:endParaRPr lang="uk-UA" sz="2000" b="1" dirty="0">
              <a:latin typeface="+mj-lt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atin typeface="+mj-lt"/>
                <a:cs typeface="Times New Roman" pitchFamily="18" charset="0"/>
              </a:rPr>
              <a:t>Конкурс «Наш друг </a:t>
            </a:r>
            <a:r>
              <a:rPr lang="uk-UA" sz="2000" b="1" dirty="0">
                <a:latin typeface="+mj-lt"/>
                <a:cs typeface="Times New Roman" pitchFamily="18" charset="0"/>
              </a:rPr>
              <a:t>і </a:t>
            </a:r>
            <a:r>
              <a:rPr lang="uk-UA" sz="2000" b="1" dirty="0" err="1" smtClean="0">
                <a:latin typeface="+mj-lt"/>
                <a:cs typeface="Times New Roman" pitchFamily="18" charset="0"/>
              </a:rPr>
              <a:t>помічник-</a:t>
            </a:r>
            <a:r>
              <a:rPr lang="uk-UA" sz="2000" b="1" dirty="0" smtClean="0">
                <a:latin typeface="+mj-lt"/>
                <a:cs typeface="Times New Roman" pitchFamily="18" charset="0"/>
              </a:rPr>
              <a:t> </a:t>
            </a:r>
            <a:r>
              <a:rPr lang="uk-UA" sz="2000" b="1" dirty="0">
                <a:latin typeface="+mj-lt"/>
                <a:cs typeface="Times New Roman" pitchFamily="18" charset="0"/>
              </a:rPr>
              <a:t>комп’ютер» </a:t>
            </a:r>
            <a:endParaRPr lang="uk-UA" sz="2000" b="1" dirty="0" smtClean="0">
              <a:latin typeface="+mj-lt"/>
              <a:cs typeface="Times New Roman" pitchFamily="18" charset="0"/>
            </a:endParaRPr>
          </a:p>
          <a:p>
            <a:pPr algn="ctr"/>
            <a:endParaRPr lang="uk-UA" sz="20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uk-UA" sz="1600" b="1" i="1" dirty="0" smtClean="0">
                <a:latin typeface="+mj-lt"/>
              </a:rPr>
              <a:t>Мета конкурсу</a:t>
            </a:r>
            <a:r>
              <a:rPr lang="uk-UA" sz="1600" b="1" dirty="0">
                <a:latin typeface="+mj-lt"/>
              </a:rPr>
              <a:t>: </a:t>
            </a:r>
            <a:r>
              <a:rPr lang="uk-UA" sz="1600" dirty="0">
                <a:latin typeface="+mj-lt"/>
              </a:rPr>
              <a:t>Підвищити рівень знань учнів з </a:t>
            </a:r>
            <a:r>
              <a:rPr lang="uk-UA" sz="1600" dirty="0" smtClean="0">
                <a:latin typeface="+mj-lt"/>
              </a:rPr>
              <a:t>інформатики;розвивати </a:t>
            </a:r>
            <a:r>
              <a:rPr lang="uk-UA" sz="1600" dirty="0">
                <a:latin typeface="+mj-lt"/>
              </a:rPr>
              <a:t>творчі й інтелектуальні здібності дітей, інтерес до вивчення інформатики, самостійність та наполегливість, виховувати вміння працювати у команді, почуття відповідальності. </a:t>
            </a:r>
            <a:endParaRPr lang="ru-RU" sz="1600" dirty="0">
              <a:latin typeface="+mj-lt"/>
            </a:endParaRPr>
          </a:p>
          <a:p>
            <a:pPr algn="just"/>
            <a:r>
              <a:rPr lang="uk-UA" sz="1600" b="1" i="1" dirty="0" smtClean="0">
                <a:latin typeface="+mj-lt"/>
              </a:rPr>
              <a:t>Учасники</a:t>
            </a:r>
            <a:r>
              <a:rPr lang="uk-UA" sz="1600" i="1" dirty="0" smtClean="0">
                <a:latin typeface="+mj-lt"/>
              </a:rPr>
              <a:t>:ко</a:t>
            </a:r>
            <a:r>
              <a:rPr lang="uk-UA" sz="1600" dirty="0" smtClean="0">
                <a:latin typeface="+mj-lt"/>
              </a:rPr>
              <a:t>манда з  (5 чоловік)</a:t>
            </a:r>
            <a:r>
              <a:rPr lang="en-US" sz="1600" dirty="0" smtClean="0">
                <a:latin typeface="+mj-lt"/>
              </a:rPr>
              <a:t> </a:t>
            </a:r>
            <a:r>
              <a:rPr lang="uk-UA" sz="1600" dirty="0" smtClean="0">
                <a:latin typeface="+mj-lt"/>
              </a:rPr>
              <a:t> 7</a:t>
            </a:r>
            <a:r>
              <a:rPr lang="en-US" sz="1600" dirty="0" smtClean="0">
                <a:latin typeface="+mj-lt"/>
              </a:rPr>
              <a:t>-</a:t>
            </a:r>
            <a:r>
              <a:rPr lang="uk-UA" sz="1600" dirty="0" smtClean="0">
                <a:latin typeface="+mj-lt"/>
              </a:rPr>
              <a:t>8 -і  класи.</a:t>
            </a:r>
            <a:endParaRPr lang="uk-UA" b="1" dirty="0">
              <a:latin typeface="+mj-lt"/>
            </a:endParaRPr>
          </a:p>
          <a:p>
            <a:pPr algn="just"/>
            <a:endParaRPr lang="uk-UA" b="1" dirty="0">
              <a:latin typeface="+mj-lt"/>
            </a:endParaRPr>
          </a:p>
          <a:p>
            <a:pPr algn="ctr"/>
            <a:r>
              <a:rPr lang="uk-UA" sz="2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Конкурс «Найкращий друкар»</a:t>
            </a:r>
          </a:p>
          <a:p>
            <a:pPr algn="ctr"/>
            <a:endParaRPr lang="uk-UA" sz="2000" b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uk-UA" sz="1600" b="1" i="1" dirty="0" smtClean="0">
                <a:latin typeface="+mj-lt"/>
              </a:rPr>
              <a:t>Умови </a:t>
            </a:r>
            <a:r>
              <a:rPr lang="uk-UA" sz="1600" b="1" i="1" dirty="0">
                <a:latin typeface="+mj-lt"/>
              </a:rPr>
              <a:t>конкурсу</a:t>
            </a:r>
            <a:r>
              <a:rPr lang="uk-UA" sz="1600" dirty="0">
                <a:latin typeface="+mj-lt"/>
              </a:rPr>
              <a:t>: </a:t>
            </a:r>
            <a:r>
              <a:rPr lang="uk-UA" sz="1600" dirty="0" smtClean="0">
                <a:latin typeface="+mj-lt"/>
              </a:rPr>
              <a:t>Учневі необхідно запустити програму клавіатурний тренажер </a:t>
            </a:r>
            <a:r>
              <a:rPr lang="uk-UA" sz="1600" b="1" dirty="0" smtClean="0">
                <a:latin typeface="+mj-lt"/>
              </a:rPr>
              <a:t>Швидкість введення тексту</a:t>
            </a:r>
            <a:r>
              <a:rPr lang="uk-UA" sz="1600" dirty="0" smtClean="0">
                <a:latin typeface="+mj-lt"/>
              </a:rPr>
              <a:t> попрацювати у ній 2 хвилини та записати у протокол конкурсу результат своєї швидкості. </a:t>
            </a:r>
            <a:r>
              <a:rPr lang="uk-UA" sz="1600" b="1" dirty="0" smtClean="0">
                <a:solidFill>
                  <a:schemeClr val="bg1"/>
                </a:solidFill>
                <a:latin typeface="+mj-lt"/>
              </a:rPr>
              <a:t>Чия швидкість </a:t>
            </a:r>
            <a:r>
              <a:rPr lang="uk-UA" sz="1600" dirty="0" smtClean="0">
                <a:latin typeface="+mj-lt"/>
              </a:rPr>
              <a:t>виявиться найбільшою, той і переможець.</a:t>
            </a:r>
            <a:endParaRPr lang="uk-UA" sz="1600" i="1" dirty="0">
              <a:latin typeface="+mj-lt"/>
            </a:endParaRPr>
          </a:p>
          <a:p>
            <a:pPr algn="just"/>
            <a:r>
              <a:rPr lang="uk-UA" sz="1600" b="1" i="1" dirty="0">
                <a:latin typeface="+mj-lt"/>
              </a:rPr>
              <a:t>Учасники</a:t>
            </a:r>
            <a:r>
              <a:rPr lang="uk-UA" sz="1600" i="1" dirty="0">
                <a:latin typeface="+mj-lt"/>
              </a:rPr>
              <a:t>:</a:t>
            </a:r>
            <a:r>
              <a:rPr lang="uk-UA" sz="1600" dirty="0">
                <a:latin typeface="+mj-lt"/>
              </a:rPr>
              <a:t> </a:t>
            </a:r>
            <a:r>
              <a:rPr lang="uk-UA" sz="1600" dirty="0" smtClean="0">
                <a:latin typeface="+mj-lt"/>
              </a:rPr>
              <a:t>учні 7-8 -х класів.</a:t>
            </a:r>
          </a:p>
          <a:p>
            <a:pPr algn="just"/>
            <a:r>
              <a:rPr lang="uk-UA" sz="1600" dirty="0">
                <a:latin typeface="+mj-lt"/>
              </a:rPr>
              <a:t> </a:t>
            </a:r>
            <a:endParaRPr lang="ru-RU" sz="1600" dirty="0">
              <a:latin typeface="+mj-lt"/>
            </a:endParaRPr>
          </a:p>
        </p:txBody>
      </p:sp>
      <p:pic>
        <p:nvPicPr>
          <p:cNvPr id="47109" name="Picture 5" descr="schoolkids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92375"/>
            <a:ext cx="26003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285720" y="642918"/>
            <a:ext cx="3286125" cy="768350"/>
          </a:xfrm>
          <a:solidFill>
            <a:schemeClr val="accent6">
              <a:lumMod val="60000"/>
              <a:lumOff val="40000"/>
              <a:alpha val="0"/>
            </a:schemeClr>
          </a:solidFill>
        </p:spPr>
        <p:txBody>
          <a:bodyPr wrap="square" numCol="1" anchorCtr="0" compatLnSpc="1">
            <a:prstTxWarp prst="textWave1">
              <a:avLst/>
            </a:prstTxWarp>
            <a:scene3d>
              <a:camera prst="perspectiveContrastingRightFacing"/>
              <a:lightRig rig="threePt" dir="t"/>
            </a:scene3d>
          </a:bodyPr>
          <a:lstStyle/>
          <a:p>
            <a:r>
              <a:rPr lang="uk-UA" dirty="0" smtClean="0">
                <a:solidFill>
                  <a:srgbClr val="009900"/>
                </a:solidFill>
                <a:effectLst/>
              </a:rPr>
              <a:t>Середа</a:t>
            </a:r>
            <a:endParaRPr lang="ru-RU" dirty="0" smtClean="0">
              <a:solidFill>
                <a:srgbClr val="009900"/>
              </a:solidFill>
              <a:effectLst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643306" y="142852"/>
            <a:ext cx="5500694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cs typeface="Times New Roman" pitchFamily="18" charset="0"/>
              </a:rPr>
              <a:t>Конкурс </a:t>
            </a:r>
            <a:r>
              <a:rPr lang="uk-UA" sz="2000" b="1" dirty="0" err="1" smtClean="0">
                <a:solidFill>
                  <a:srgbClr val="000000"/>
                </a:solidFill>
                <a:cs typeface="Times New Roman" pitchFamily="18" charset="0"/>
              </a:rPr>
              <a:t>комп</a:t>
            </a:r>
            <a:r>
              <a:rPr lang="en-US" sz="2000" b="1" dirty="0" smtClean="0">
                <a:solidFill>
                  <a:srgbClr val="000000"/>
                </a:solidFill>
                <a:cs typeface="Times New Roman" pitchFamily="18" charset="0"/>
              </a:rPr>
              <a:t>’</a:t>
            </a:r>
            <a:r>
              <a:rPr lang="uk-UA" sz="2000" b="1" dirty="0" err="1" smtClean="0">
                <a:solidFill>
                  <a:srgbClr val="000000"/>
                </a:solidFill>
                <a:cs typeface="Times New Roman" pitchFamily="18" charset="0"/>
              </a:rPr>
              <a:t>ютерних</a:t>
            </a:r>
            <a:r>
              <a:rPr lang="uk-UA" sz="2000" b="1" dirty="0" smtClean="0">
                <a:solidFill>
                  <a:srgbClr val="000000"/>
                </a:solidFill>
                <a:cs typeface="Times New Roman" pitchFamily="18" charset="0"/>
              </a:rPr>
              <a:t> малюнків  на  вільну тематику , ручних </a:t>
            </a:r>
            <a:r>
              <a:rPr lang="uk-UA" sz="2000" b="1" dirty="0" err="1" smtClean="0">
                <a:solidFill>
                  <a:srgbClr val="000000"/>
                </a:solidFill>
                <a:cs typeface="Times New Roman" pitchFamily="18" charset="0"/>
              </a:rPr>
              <a:t>поробок</a:t>
            </a:r>
            <a:r>
              <a:rPr lang="uk-UA" sz="20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uk-UA" sz="1600" b="1" i="1" dirty="0" smtClean="0"/>
              <a:t>Умови конкурсу</a:t>
            </a:r>
            <a:r>
              <a:rPr lang="uk-UA" sz="1600" b="1" dirty="0" smtClean="0"/>
              <a:t>: </a:t>
            </a:r>
            <a:r>
              <a:rPr lang="uk-UA" sz="1600" dirty="0" smtClean="0"/>
              <a:t>Учасники конкурсу виконують малюнки на задану тему у форматі А4, або різні </a:t>
            </a:r>
            <a:r>
              <a:rPr lang="uk-UA" sz="1600" dirty="0" err="1" smtClean="0"/>
              <a:t>поробки</a:t>
            </a:r>
            <a:r>
              <a:rPr lang="uk-UA" sz="1600" dirty="0" smtClean="0"/>
              <a:t> з картону, пластиліну і ін., використовуючи свою уяву, фантазію,  і здають їх у кабінет інформатики .</a:t>
            </a:r>
            <a:endParaRPr lang="uk-UA" sz="1600" i="1" dirty="0" smtClean="0"/>
          </a:p>
          <a:p>
            <a:pPr algn="just"/>
            <a:r>
              <a:rPr lang="uk-UA" sz="1600" b="1" i="1" dirty="0" smtClean="0"/>
              <a:t>Учасники</a:t>
            </a:r>
            <a:r>
              <a:rPr lang="uk-UA" sz="1600" i="1" dirty="0" smtClean="0"/>
              <a:t>:</a:t>
            </a:r>
            <a:r>
              <a:rPr lang="uk-UA" sz="1600" dirty="0" smtClean="0"/>
              <a:t> всі бажаючі з  3 по 11 класи.</a:t>
            </a:r>
            <a:endParaRPr lang="ru-RU" sz="16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cs typeface="Times New Roman" pitchFamily="18" charset="0"/>
              </a:rPr>
              <a:t>Конкурс  на найкращу газету: «Минуле. Теперішнє. Майбутнє»</a:t>
            </a:r>
          </a:p>
          <a:p>
            <a:pPr algn="just"/>
            <a:r>
              <a:rPr lang="uk-UA" sz="1600" b="1" i="1" dirty="0" smtClean="0"/>
              <a:t>Умови конкурсу</a:t>
            </a:r>
            <a:r>
              <a:rPr lang="uk-UA" sz="1600" dirty="0" smtClean="0"/>
              <a:t>: Учасники конкурсу створюють газету на задану тему на аркуші формату А4, використовуючи свою уяву, фантазію,  і здають їх у кабінет інформатики до вказаного терміну.</a:t>
            </a:r>
            <a:endParaRPr lang="uk-UA" sz="1600" i="1" dirty="0" smtClean="0"/>
          </a:p>
          <a:p>
            <a:pPr algn="just"/>
            <a:r>
              <a:rPr lang="uk-UA" sz="1600" b="1" i="1" dirty="0" smtClean="0"/>
              <a:t>Учасники</a:t>
            </a:r>
            <a:r>
              <a:rPr lang="uk-UA" sz="1600" i="1" dirty="0" smtClean="0"/>
              <a:t>:</a:t>
            </a:r>
            <a:r>
              <a:rPr lang="uk-UA" sz="1600" dirty="0" smtClean="0"/>
              <a:t> всі бажаючі з 6 по 11 класи.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cs typeface="Times New Roman" pitchFamily="18" charset="0"/>
              </a:rPr>
              <a:t>Інтелектуальна гра «Магістри інформатики»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/>
              <a:t>Мета:</a:t>
            </a:r>
            <a:r>
              <a:rPr lang="uk-UA" sz="1600" i="1" dirty="0" smtClean="0"/>
              <a:t> </a:t>
            </a:r>
            <a:r>
              <a:rPr lang="uk-UA" sz="1600" dirty="0" smtClean="0"/>
              <a:t>Підвищити рівень знань учнів з інформатики; розвивати творчі й інтелектуальні здібності дітей, інтерес до вивчення інформатики, самостійність та наполегливість, виховувати вміння працювати у команді, почуття відповідальності.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/>
              <a:t>Учасники</a:t>
            </a:r>
            <a:r>
              <a:rPr lang="uk-UA" sz="1600" i="1" dirty="0" smtClean="0"/>
              <a:t>: 2 команди по 5-6 учасників, з 8 – 11 -х </a:t>
            </a:r>
            <a:r>
              <a:rPr lang="uk-UA" sz="1600" dirty="0" smtClean="0"/>
              <a:t> класів.</a:t>
            </a:r>
            <a:endParaRPr lang="ru-RU" sz="16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b="1" dirty="0"/>
          </a:p>
          <a:p>
            <a:pPr algn="just"/>
            <a:endParaRPr lang="uk-UA" sz="1600" b="1" dirty="0"/>
          </a:p>
          <a:p>
            <a:pPr algn="just"/>
            <a:endParaRPr lang="uk-UA" sz="1600" b="1" dirty="0"/>
          </a:p>
        </p:txBody>
      </p:sp>
      <p:pic>
        <p:nvPicPr>
          <p:cNvPr id="48133" name="Picture 5" descr="kur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133600"/>
            <a:ext cx="2790825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xfrm>
            <a:off x="214282" y="714356"/>
            <a:ext cx="3286125" cy="695325"/>
          </a:xfrm>
          <a:solidFill>
            <a:schemeClr val="accent6">
              <a:lumMod val="60000"/>
              <a:lumOff val="40000"/>
              <a:alpha val="0"/>
            </a:schemeClr>
          </a:solidFill>
        </p:spPr>
        <p:txBody>
          <a:bodyPr wrap="square" numCol="1" anchorCtr="0" compatLnSpc="1">
            <a:prstTxWarp prst="textInflateBottom">
              <a:avLst/>
            </a:prstTxWarp>
            <a:normAutofit fontScale="90000"/>
          </a:bodyPr>
          <a:lstStyle/>
          <a:p>
            <a:r>
              <a:rPr lang="uk-UA" dirty="0" smtClean="0">
                <a:solidFill>
                  <a:srgbClr val="0099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Четвер</a:t>
            </a:r>
            <a:endParaRPr lang="ru-RU" dirty="0" smtClean="0">
              <a:solidFill>
                <a:srgbClr val="0099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071934" y="240804"/>
            <a:ext cx="478634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Конкурс комп’ютерних презентацій «Моя майбутня професія»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/>
              <a:t>Умови конкурсу</a:t>
            </a:r>
            <a:r>
              <a:rPr lang="uk-UA" dirty="0" smtClean="0"/>
              <a:t>: вдома чи у кабінеті інформатики у позакласний час створити презентацію у програмі </a:t>
            </a:r>
            <a:r>
              <a:rPr lang="en-US" b="1" dirty="0" smtClean="0"/>
              <a:t>Microsoft PowerPoint</a:t>
            </a:r>
            <a:r>
              <a:rPr lang="uk-UA" b="1" dirty="0" smtClean="0"/>
              <a:t> </a:t>
            </a:r>
            <a:r>
              <a:rPr lang="en-US" b="1" dirty="0" smtClean="0"/>
              <a:t>.</a:t>
            </a:r>
            <a:endParaRPr lang="uk-UA" b="1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/>
              <a:t>Учасники</a:t>
            </a:r>
            <a:r>
              <a:rPr lang="uk-UA" i="1" dirty="0" smtClean="0"/>
              <a:t>:</a:t>
            </a:r>
            <a:r>
              <a:rPr lang="uk-UA" dirty="0" smtClean="0"/>
              <a:t> всі бажаючі з 8 по 11 класи.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Захист проектів 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i="1" dirty="0" smtClean="0"/>
              <a:t>Мета</a:t>
            </a:r>
            <a:r>
              <a:rPr lang="uk-UA" dirty="0" smtClean="0"/>
              <a:t>: Підвищити рівень знань учнів з інформатики; розвивати творчі й інтелектуальні здібності дітей, інтерес до вивчення інформатики, самостійність та наполегливість, виховувати вміння працювати у команді, почуття відповідальності. </a:t>
            </a:r>
            <a:endParaRPr lang="en-US" dirty="0" smtClean="0"/>
          </a:p>
          <a:p>
            <a:pPr algn="just"/>
            <a:r>
              <a:rPr lang="uk-UA" b="1" i="1" dirty="0" smtClean="0"/>
              <a:t>Учасники</a:t>
            </a:r>
            <a:r>
              <a:rPr lang="uk-UA" i="1" dirty="0" smtClean="0"/>
              <a:t>:</a:t>
            </a:r>
            <a:r>
              <a:rPr lang="uk-UA" dirty="0" smtClean="0"/>
              <a:t>учні  9-11-х класів</a:t>
            </a:r>
            <a:endParaRPr lang="ru-RU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b="1" dirty="0" smtClean="0"/>
          </a:p>
          <a:p>
            <a:pPr algn="just"/>
            <a:endParaRPr lang="uk-UA" dirty="0"/>
          </a:p>
          <a:p>
            <a:pPr algn="just"/>
            <a:endParaRPr lang="uk-UA" b="1" dirty="0"/>
          </a:p>
          <a:p>
            <a:pPr algn="just"/>
            <a:endParaRPr lang="uk-UA" b="1" dirty="0"/>
          </a:p>
        </p:txBody>
      </p:sp>
      <p:pic>
        <p:nvPicPr>
          <p:cNvPr id="49158" name="Picture 6" descr="news-25-11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3946525" cy="279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numCol="1" anchorCtr="0" compatLnSpc="1">
            <a:prstTxWarp prst="textDeflateTop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>
                <a:solidFill>
                  <a:srgbClr val="0099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П’ятниця</a:t>
            </a:r>
            <a:endParaRPr lang="ru-RU" dirty="0" smtClean="0">
              <a:solidFill>
                <a:srgbClr val="0099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699792" y="1772816"/>
            <a:ext cx="3024187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uk-UA" sz="2000" dirty="0" smtClean="0"/>
          </a:p>
          <a:p>
            <a:pPr algn="ctr">
              <a:spcBef>
                <a:spcPct val="50000"/>
              </a:spcBef>
            </a:pPr>
            <a:r>
              <a:rPr lang="uk-UA" sz="2000" b="1" dirty="0" smtClean="0"/>
              <a:t>1.Конкурс  </a:t>
            </a:r>
            <a:r>
              <a:rPr lang="uk-UA" sz="2000" b="1"/>
              <a:t>написання  </a:t>
            </a:r>
            <a:r>
              <a:rPr lang="uk-UA" sz="2000" b="1" smtClean="0"/>
              <a:t>учнівського </a:t>
            </a:r>
            <a:r>
              <a:rPr lang="uk-UA" sz="2000" b="1" dirty="0" smtClean="0"/>
              <a:t>есе </a:t>
            </a:r>
            <a:r>
              <a:rPr lang="uk-UA" sz="2000" b="1" dirty="0"/>
              <a:t>«Школа майбутнього»</a:t>
            </a:r>
            <a:endParaRPr lang="ru-RU" sz="2000" b="1" dirty="0"/>
          </a:p>
          <a:p>
            <a:pPr algn="ctr">
              <a:spcBef>
                <a:spcPct val="50000"/>
              </a:spcBef>
            </a:pPr>
            <a:endParaRPr lang="uk-UA" sz="2000" b="1" dirty="0" smtClean="0"/>
          </a:p>
          <a:p>
            <a:pPr algn="ctr">
              <a:spcBef>
                <a:spcPct val="50000"/>
              </a:spcBef>
            </a:pPr>
            <a:r>
              <a:rPr lang="uk-UA" sz="2000" b="1" dirty="0" smtClean="0"/>
              <a:t>2.Підведення підсумків тижня інформатики, нагородження переможців.</a:t>
            </a:r>
          </a:p>
          <a:p>
            <a:pPr algn="ctr">
              <a:spcBef>
                <a:spcPct val="50000"/>
              </a:spcBef>
            </a:pPr>
            <a:endParaRPr lang="uk-UA" sz="2000" b="1" dirty="0" smtClean="0"/>
          </a:p>
          <a:p>
            <a:pPr algn="ctr">
              <a:spcBef>
                <a:spcPct val="50000"/>
              </a:spcBef>
            </a:pPr>
            <a:r>
              <a:rPr lang="uk-UA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32298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455</Words>
  <Application>Microsoft Office PowerPoint</Application>
  <PresentationFormat>Экран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Тиждень  інформатики</vt:lpstr>
      <vt:lpstr>Презентация PowerPoint</vt:lpstr>
      <vt:lpstr>Понеділок</vt:lpstr>
      <vt:lpstr>Вівторок</vt:lpstr>
      <vt:lpstr>Середа</vt:lpstr>
      <vt:lpstr>Четвер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Василь</cp:lastModifiedBy>
  <cp:revision>25</cp:revision>
  <dcterms:created xsi:type="dcterms:W3CDTF">2012-07-06T14:37:40Z</dcterms:created>
  <dcterms:modified xsi:type="dcterms:W3CDTF">2018-03-05T17:37:43Z</dcterms:modified>
</cp:coreProperties>
</file>