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</p:sldMasterIdLst>
  <p:notesMasterIdLst>
    <p:notesMasterId r:id="rId16"/>
  </p:notesMasterIdLst>
  <p:sldIdLst>
    <p:sldId id="269" r:id="rId4"/>
    <p:sldId id="266" r:id="rId5"/>
    <p:sldId id="256" r:id="rId6"/>
    <p:sldId id="271" r:id="rId7"/>
    <p:sldId id="257" r:id="rId8"/>
    <p:sldId id="258" r:id="rId9"/>
    <p:sldId id="261" r:id="rId10"/>
    <p:sldId id="262" r:id="rId11"/>
    <p:sldId id="263" r:id="rId12"/>
    <p:sldId id="264" r:id="rId13"/>
    <p:sldId id="265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3FFF3F"/>
    <a:srgbClr val="1C93F6"/>
    <a:srgbClr val="EE24C8"/>
    <a:srgbClr val="43BEFB"/>
    <a:srgbClr val="EF4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39" autoAdjust="0"/>
  </p:normalViewPr>
  <p:slideViewPr>
    <p:cSldViewPr>
      <p:cViewPr varScale="1">
        <p:scale>
          <a:sx n="72" d="100"/>
          <a:sy n="72" d="100"/>
        </p:scale>
        <p:origin x="-1098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A2889-5D9B-486E-9A71-927459A8E1AA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6F68E-2A86-40F4-AC92-174EF94760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049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6F68E-2A86-40F4-AC92-174EF947604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6F68E-2A86-40F4-AC92-174EF947604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4EB6-143B-462D-AE5A-2AE07BAFF028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8EC0-92AF-4BF5-852B-BCFF7A8A06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4EB6-143B-462D-AE5A-2AE07BAFF028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8EC0-92AF-4BF5-852B-BCFF7A8A06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4EB6-143B-462D-AE5A-2AE07BAFF028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8EC0-92AF-4BF5-852B-BCFF7A8A065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4EB6-143B-462D-AE5A-2AE07BAFF028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8EC0-92AF-4BF5-852B-BCFF7A8A06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4EB6-143B-462D-AE5A-2AE07BAFF028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8EC0-92AF-4BF5-852B-BCFF7A8A06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4EB6-143B-462D-AE5A-2AE07BAFF028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8EC0-92AF-4BF5-852B-BCFF7A8A06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4EB6-143B-462D-AE5A-2AE07BAFF028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8EC0-92AF-4BF5-852B-BCFF7A8A06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4EB6-143B-462D-AE5A-2AE07BAFF028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8EC0-92AF-4BF5-852B-BCFF7A8A06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4EB6-143B-462D-AE5A-2AE07BAFF028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8EC0-92AF-4BF5-852B-BCFF7A8A06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4EB6-143B-462D-AE5A-2AE07BAFF028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8EC0-92AF-4BF5-852B-BCFF7A8A06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4EB6-143B-462D-AE5A-2AE07BAFF028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8EC0-92AF-4BF5-852B-BCFF7A8A06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4EB6-143B-462D-AE5A-2AE07BAFF028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8EC0-92AF-4BF5-852B-BCFF7A8A06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4EB6-143B-462D-AE5A-2AE07BAFF028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8EC0-92AF-4BF5-852B-BCFF7A8A06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4EB6-143B-462D-AE5A-2AE07BAFF028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8EC0-92AF-4BF5-852B-BCFF7A8A06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4EB6-143B-462D-AE5A-2AE07BAFF028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8EC0-92AF-4BF5-852B-BCFF7A8A065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4EB6-143B-462D-AE5A-2AE07BAFF028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8EC0-92AF-4BF5-852B-BCFF7A8A06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4EB6-143B-462D-AE5A-2AE07BAFF028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8EC0-92AF-4BF5-852B-BCFF7A8A06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4EB6-143B-462D-AE5A-2AE07BAFF028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8EC0-92AF-4BF5-852B-BCFF7A8A06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4EB6-143B-462D-AE5A-2AE07BAFF028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8EC0-92AF-4BF5-852B-BCFF7A8A06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4EB6-143B-462D-AE5A-2AE07BAFF028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8EC0-92AF-4BF5-852B-BCFF7A8A06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4EB6-143B-462D-AE5A-2AE07BAFF028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8EC0-92AF-4BF5-852B-BCFF7A8A06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4EB6-143B-462D-AE5A-2AE07BAFF028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8EC0-92AF-4BF5-852B-BCFF7A8A06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4EB6-143B-462D-AE5A-2AE07BAFF028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8EC0-92AF-4BF5-852B-BCFF7A8A06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4EB6-143B-462D-AE5A-2AE07BAFF028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8EC0-92AF-4BF5-852B-BCFF7A8A06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4EB6-143B-462D-AE5A-2AE07BAFF028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8EC0-92AF-4BF5-852B-BCFF7A8A06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4EB6-143B-462D-AE5A-2AE07BAFF028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8EC0-92AF-4BF5-852B-BCFF7A8A06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4EB6-143B-462D-AE5A-2AE07BAFF028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8EC0-92AF-4BF5-852B-BCFF7A8A06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4EB6-143B-462D-AE5A-2AE07BAFF028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8EC0-92AF-4BF5-852B-BCFF7A8A06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4EB6-143B-462D-AE5A-2AE07BAFF028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8EC0-92AF-4BF5-852B-BCFF7A8A06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4EB6-143B-462D-AE5A-2AE07BAFF028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8EC0-92AF-4BF5-852B-BCFF7A8A06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4EB6-143B-462D-AE5A-2AE07BAFF028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8EC0-92AF-4BF5-852B-BCFF7A8A06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4EB6-143B-462D-AE5A-2AE07BAFF028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8EC0-92AF-4BF5-852B-BCFF7A8A06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4EB6-143B-462D-AE5A-2AE07BAFF028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8EC0-92AF-4BF5-852B-BCFF7A8A06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C454EB6-143B-462D-AE5A-2AE07BAFF028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9CE8EC0-92AF-4BF5-852B-BCFF7A8A06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C454EB6-143B-462D-AE5A-2AE07BAFF028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9CE8EC0-92AF-4BF5-852B-BCFF7A8A06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C454EB6-143B-462D-AE5A-2AE07BAFF028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9CE8EC0-92AF-4BF5-852B-BCFF7A8A06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4077072"/>
            <a:ext cx="4572032" cy="257174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b="1" i="1" dirty="0" smtClean="0">
                <a:solidFill>
                  <a:schemeClr val="accent5">
                    <a:lumMod val="75000"/>
                  </a:schemeClr>
                </a:solidFill>
              </a:rPr>
              <a:t>Над проектом працювали учні 9 класу </a:t>
            </a:r>
          </a:p>
          <a:p>
            <a:pPr algn="ctr">
              <a:buNone/>
            </a:pPr>
            <a:r>
              <a:rPr lang="uk-UA" sz="2800" b="1" i="1" dirty="0" smtClean="0">
                <a:solidFill>
                  <a:schemeClr val="accent5">
                    <a:lumMod val="75000"/>
                  </a:schemeClr>
                </a:solidFill>
              </a:rPr>
              <a:t>  Ширмівської ЗОШ І-ІІІ ст. </a:t>
            </a:r>
          </a:p>
          <a:p>
            <a:pPr>
              <a:buNone/>
            </a:pPr>
            <a:r>
              <a:rPr lang="uk-UA" b="1" i="1" dirty="0" smtClean="0">
                <a:solidFill>
                  <a:schemeClr val="accent5">
                    <a:lumMod val="75000"/>
                  </a:schemeClr>
                </a:solidFill>
              </a:rPr>
              <a:t>                   </a:t>
            </a:r>
            <a:r>
              <a:rPr lang="uk-UA" sz="3200" b="1" i="1" dirty="0" smtClean="0">
                <a:solidFill>
                  <a:schemeClr val="accent5">
                    <a:lumMod val="75000"/>
                  </a:schemeClr>
                </a:solidFill>
              </a:rPr>
              <a:t>2018 р.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Проект </a:t>
            </a:r>
            <a:r>
              <a:rPr lang="uk-UA" b="1" dirty="0" err="1" smtClean="0">
                <a:solidFill>
                  <a:srgbClr val="FF0000"/>
                </a:solidFill>
              </a:rPr>
              <a:t>“Здоров’я</a:t>
            </a:r>
            <a:r>
              <a:rPr lang="uk-UA" b="1" dirty="0" smtClean="0">
                <a:solidFill>
                  <a:srgbClr val="FF0000"/>
                </a:solidFill>
              </a:rPr>
              <a:t> за гроші не купиш… ”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157702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8851" y="3356992"/>
            <a:ext cx="235912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628800"/>
            <a:ext cx="324036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07250" y="2276872"/>
            <a:ext cx="25719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Це</a:t>
            </a:r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ми…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28596" y="214290"/>
            <a:ext cx="8229600" cy="61436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>
                <a:solidFill>
                  <a:srgbClr val="CC00CC"/>
                </a:solidFill>
                <a:latin typeface="Monotype Corsiva" pitchFamily="66" charset="0"/>
              </a:rPr>
              <a:t>Висновки лікарів над якими  варто задуматись</a:t>
            </a:r>
          </a:p>
          <a:p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Як стверджує дерматолог Сем Бантінг, до нього все частіше звертаються жінки, стурбовані зниженням тонусу шкіри обличчя. </a:t>
            </a:r>
            <a:r>
              <a:rPr lang="uk-UA" dirty="0" err="1" smtClean="0">
                <a:solidFill>
                  <a:schemeClr val="accent4">
                    <a:lumMod val="75000"/>
                  </a:schemeClr>
                </a:solidFill>
              </a:rPr>
              <a:t>Бантінг</a:t>
            </a:r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 пояснює це постійним нахилом голови під час використання комп’ютерів: “ Наша шкіра з часом втрачає свою еластичність, в тому числі – через постійні вигини шиї, якщо ви годинами дивитися у гаджети. Тримайте екран прямо перед собою, бажано, на рівні очей, а не десь внизу, біля грудей ” , - радить лікар.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Documents and Settings\User\Рабочий стол\-4-6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3456384" cy="3249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User\Рабочий стол\-6-6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329879"/>
            <a:ext cx="3491880" cy="3350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195401">
            <a:off x="601593" y="-46011"/>
            <a:ext cx="8363272" cy="2520280"/>
          </a:xfrm>
        </p:spPr>
        <p:txBody>
          <a:bodyPr>
            <a:normAutofit fontScale="90000"/>
          </a:bodyPr>
          <a:lstStyle/>
          <a:p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Проводячи  опитування між старшокласниками </a:t>
            </a:r>
            <a:b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нашої школи  ми зібрали низку таких думок: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Важливість </a:t>
            </a:r>
            <a:r>
              <a:rPr lang="uk-UA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нашого </a:t>
            </a:r>
            <a:r>
              <a:rPr lang="uk-UA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здоров'я неоціненне.</a:t>
            </a:r>
            <a:r>
              <a:rPr lang="uk-UA" sz="2000" dirty="0"/>
              <a:t/>
            </a:r>
            <a:br>
              <a:rPr lang="uk-UA" sz="2000" dirty="0"/>
            </a:b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Найціннішим</a:t>
            </a: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</a:rPr>
              <a:t> для кожної людини є її здоров'я. 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b="1" dirty="0" smtClean="0"/>
              <a:t>Коли </a:t>
            </a:r>
            <a:r>
              <a:rPr lang="uk-UA" sz="2000" b="1" dirty="0"/>
              <a:t>ти здоровий, легко впораєшся з будь-якою справою. 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Купити </a:t>
            </a: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</a:rPr>
              <a:t>здоров'я неможливо. 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Його </a:t>
            </a:r>
            <a:r>
              <a:rPr lang="uk-UA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потрібно зберігати і </a:t>
            </a:r>
            <a:r>
              <a:rPr lang="uk-UA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зміцнювати в молодому віці.</a:t>
            </a:r>
            <a:br>
              <a:rPr lang="uk-UA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Здорова людина – успішна людина.</a:t>
            </a:r>
            <a:b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uk-UA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88640"/>
            <a:ext cx="216024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Разом </a:t>
            </a:r>
            <a:r>
              <a:rPr lang="ru-RU" sz="36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sz="3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цим</a:t>
            </a:r>
            <a:r>
              <a:rPr lang="ru-RU" sz="3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із</a:t>
            </a:r>
            <a:r>
              <a:rPr lang="ru-RU" sz="3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…</a:t>
            </a:r>
            <a:endParaRPr lang="ru-RU" sz="3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4437112"/>
            <a:ext cx="259228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Було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опитано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50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учнів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Рисунок 8" descr="C:\Documents and Settings\User\Рабочий стол\-7-63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996952"/>
            <a:ext cx="2520280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Картинки по запросу теле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8926">
            <a:off x="4730285" y="690987"/>
            <a:ext cx="3844943" cy="2514593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953930">
            <a:off x="146383" y="2372279"/>
            <a:ext cx="6948264" cy="3356992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2"/>
                </a:solidFill>
              </a:rPr>
              <a:t>Отже, провівши таке дослідження</a:t>
            </a:r>
          </a:p>
          <a:p>
            <a:r>
              <a:rPr lang="uk-UA" dirty="0" smtClean="0">
                <a:solidFill>
                  <a:schemeClr val="tx2"/>
                </a:solidFill>
              </a:rPr>
              <a:t> ми зробили висновок: п</a:t>
            </a:r>
            <a:r>
              <a:rPr lang="ru-RU" dirty="0" err="1" smtClean="0">
                <a:solidFill>
                  <a:schemeClr val="tx2"/>
                </a:solidFill>
              </a:rPr>
              <a:t>огіршення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зору</a:t>
            </a:r>
            <a:r>
              <a:rPr lang="ru-RU" dirty="0" smtClean="0">
                <a:solidFill>
                  <a:schemeClr val="tx2"/>
                </a:solidFill>
              </a:rPr>
              <a:t>,  </a:t>
            </a:r>
            <a:r>
              <a:rPr lang="ru-RU" dirty="0" err="1" smtClean="0">
                <a:solidFill>
                  <a:schemeClr val="tx2"/>
                </a:solidFill>
              </a:rPr>
              <a:t>викривлення</a:t>
            </a:r>
            <a:r>
              <a:rPr lang="ru-RU" dirty="0" smtClean="0">
                <a:solidFill>
                  <a:schemeClr val="tx2"/>
                </a:solidFill>
              </a:rPr>
              <a:t>  хребта, </a:t>
            </a:r>
            <a:r>
              <a:rPr lang="ru-RU" dirty="0" err="1" smtClean="0">
                <a:solidFill>
                  <a:schemeClr val="tx2"/>
                </a:solidFill>
              </a:rPr>
              <a:t>втома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шкіри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поява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прищів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погіршення</a:t>
            </a:r>
            <a:r>
              <a:rPr lang="ru-RU" dirty="0" smtClean="0">
                <a:solidFill>
                  <a:schemeClr val="tx2"/>
                </a:solidFill>
              </a:rPr>
              <a:t>    слуху, </a:t>
            </a:r>
            <a:r>
              <a:rPr lang="ru-RU" dirty="0" err="1" smtClean="0">
                <a:solidFill>
                  <a:schemeClr val="tx2"/>
                </a:solidFill>
              </a:rPr>
              <a:t>порушення</a:t>
            </a:r>
            <a:r>
              <a:rPr lang="ru-RU" dirty="0" smtClean="0">
                <a:solidFill>
                  <a:schemeClr val="tx2"/>
                </a:solidFill>
              </a:rPr>
              <a:t> сну- </a:t>
            </a:r>
            <a:r>
              <a:rPr lang="ru-RU" dirty="0" err="1" smtClean="0">
                <a:solidFill>
                  <a:schemeClr val="tx2"/>
                </a:solidFill>
              </a:rPr>
              <a:t>це</a:t>
            </a:r>
            <a:r>
              <a:rPr lang="ru-RU" dirty="0" smtClean="0">
                <a:solidFill>
                  <a:schemeClr val="tx2"/>
                </a:solidFill>
              </a:rPr>
              <a:t> все </a:t>
            </a:r>
            <a:r>
              <a:rPr lang="ru-RU" dirty="0" err="1" smtClean="0">
                <a:solidFill>
                  <a:schemeClr val="tx2"/>
                </a:solidFill>
              </a:rPr>
              <a:t>виникає</a:t>
            </a:r>
            <a:r>
              <a:rPr lang="ru-RU" dirty="0" smtClean="0">
                <a:solidFill>
                  <a:schemeClr val="tx2"/>
                </a:solidFill>
              </a:rPr>
              <a:t> в </a:t>
            </a:r>
            <a:r>
              <a:rPr lang="ru-RU" dirty="0" err="1" smtClean="0">
                <a:solidFill>
                  <a:schemeClr val="tx2"/>
                </a:solidFill>
              </a:rPr>
              <a:t>разі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надмірного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користування</a:t>
            </a:r>
            <a:r>
              <a:rPr lang="ru-RU" dirty="0" smtClean="0">
                <a:solidFill>
                  <a:schemeClr val="tx2"/>
                </a:solidFill>
              </a:rPr>
              <a:t> ІКТ. </a:t>
            </a:r>
            <a:endParaRPr lang="uk-UA" dirty="0" smtClean="0">
              <a:solidFill>
                <a:schemeClr val="tx2"/>
              </a:solidFill>
            </a:endParaRPr>
          </a:p>
        </p:txBody>
      </p:sp>
      <p:sp>
        <p:nvSpPr>
          <p:cNvPr id="2050" name="AutoShape 2" descr="Картинки по запросу телефо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Картинки по запросу телефо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Картинки по запросу телефо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420888"/>
            <a:ext cx="8229600" cy="1689068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</a:rPr>
              <a:t>Як впливає здоровий спосіб життя на успішність людини?</a:t>
            </a:r>
          </a:p>
          <a:p>
            <a:pPr>
              <a:buNone/>
            </a:pPr>
            <a:r>
              <a:rPr lang="uk-UA" dirty="0" smtClean="0"/>
              <a:t>       </a:t>
            </a:r>
            <a:endParaRPr lang="uk-UA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2357430"/>
          </a:xfrm>
          <a:scene3d>
            <a:camera prst="orthographicFront">
              <a:rot lat="0" lon="0" rev="21299999"/>
            </a:camera>
            <a:lightRig rig="threePt" dir="t"/>
          </a:scene3d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00B050"/>
                </a:solidFill>
              </a:rPr>
              <a:t>Проблемне питання проекту</a:t>
            </a:r>
            <a:endParaRPr lang="ru-RU" sz="6000" b="1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861048"/>
            <a:ext cx="3710465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Блок-схема: процесс 5"/>
          <p:cNvSpPr/>
          <p:nvPr/>
        </p:nvSpPr>
        <p:spPr>
          <a:xfrm rot="20898073">
            <a:off x="927194" y="4058074"/>
            <a:ext cx="3473187" cy="2048584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uk-UA" b="1" dirty="0" smtClean="0"/>
              <a:t>Думки  з приводу цього були різні, а тому наша група вирішила, дослідити одну з найважливіших проблем  сьогодення.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3143248"/>
            <a:ext cx="5869886" cy="3143272"/>
          </a:xfrm>
        </p:spPr>
        <p:txBody>
          <a:bodyPr>
            <a:normAutofit/>
          </a:bodyPr>
          <a:lstStyle/>
          <a:p>
            <a:r>
              <a:rPr lang="uk-UA" sz="3600" i="1" dirty="0" smtClean="0">
                <a:solidFill>
                  <a:schemeClr val="accent1">
                    <a:lumMod val="50000"/>
                  </a:schemeClr>
                </a:solidFill>
              </a:rPr>
              <a:t>Дослідження проводила група у складі: </a:t>
            </a:r>
          </a:p>
          <a:p>
            <a:r>
              <a:rPr lang="uk-UA" i="1" dirty="0" smtClean="0">
                <a:solidFill>
                  <a:schemeClr val="accent1">
                    <a:lumMod val="50000"/>
                  </a:schemeClr>
                </a:solidFill>
              </a:rPr>
              <a:t>Головатюк Ірини,  Джури Діани та   Вовк Олени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243918" cy="2513021"/>
          </a:xfrm>
        </p:spPr>
        <p:txBody>
          <a:bodyPr>
            <a:noAutofit/>
          </a:bodyPr>
          <a:lstStyle/>
          <a:p>
            <a:r>
              <a:rPr lang="uk-UA" sz="4000" dirty="0" smtClean="0">
                <a:solidFill>
                  <a:schemeClr val="accent2"/>
                </a:solidFill>
              </a:rPr>
              <a:t>Ключове питання проекту</a:t>
            </a:r>
            <a:r>
              <a:rPr lang="uk-UA" sz="4000" dirty="0" smtClean="0"/>
              <a:t>:</a:t>
            </a:r>
            <a:br>
              <a:rPr lang="uk-UA" sz="4000" dirty="0" smtClean="0"/>
            </a:br>
            <a:r>
              <a:rPr lang="uk-UA" sz="4000" dirty="0" smtClean="0"/>
              <a:t>“ </a:t>
            </a:r>
            <a:r>
              <a:rPr lang="uk-UA" sz="4000" b="1" dirty="0" smtClean="0"/>
              <a:t>Чи загрожують мобільні телефони та комп’ютери здоров</a:t>
            </a:r>
            <a:r>
              <a:rPr lang="en-US" sz="4000" b="1" dirty="0" smtClean="0"/>
              <a:t>’</a:t>
            </a:r>
            <a:r>
              <a:rPr lang="uk-UA" sz="4000" b="1" dirty="0" smtClean="0"/>
              <a:t>ю людини?”</a:t>
            </a:r>
            <a:endParaRPr lang="ru-RU" sz="4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786058"/>
            <a:ext cx="289900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dirty="0" smtClean="0">
                <a:solidFill>
                  <a:srgbClr val="CC00CC"/>
                </a:solidFill>
              </a:rPr>
              <a:t>Здоров’я набагато більше залежить від наших звичок і харчування, ніж від лікарського мистецтва.</a:t>
            </a:r>
            <a:br>
              <a:rPr lang="uk-UA" sz="2800" b="1" dirty="0" smtClean="0">
                <a:solidFill>
                  <a:srgbClr val="CC00CC"/>
                </a:solidFill>
              </a:rPr>
            </a:br>
            <a:endParaRPr lang="uk-UA" sz="2800" dirty="0">
              <a:solidFill>
                <a:srgbClr val="CC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51520" y="332656"/>
            <a:ext cx="7992888" cy="3960440"/>
          </a:xfrm>
        </p:spPr>
        <p:txBody>
          <a:bodyPr>
            <a:normAutofit fontScale="85000" lnSpcReduction="20000"/>
          </a:bodyPr>
          <a:lstStyle/>
          <a:p>
            <a:pPr fontAlgn="base">
              <a:buNone/>
            </a:pPr>
            <a:r>
              <a:rPr lang="uk-UA" dirty="0" smtClean="0">
                <a:solidFill>
                  <a:srgbClr val="C00000"/>
                </a:solidFill>
              </a:rPr>
              <a:t>Деякі роздуми над проблемою…</a:t>
            </a:r>
          </a:p>
          <a:p>
            <a:pPr fontAlgn="base"/>
            <a:r>
              <a:rPr lang="uk-UA" dirty="0" smtClean="0"/>
              <a:t>У </a:t>
            </a:r>
            <a:r>
              <a:rPr lang="uk-UA" dirty="0"/>
              <a:t>наш час здоровий спосіб життя є досить актуальною темою, яка потребує особливої уваги.</a:t>
            </a:r>
          </a:p>
          <a:p>
            <a:pPr fontAlgn="base">
              <a:buNone/>
            </a:pPr>
            <a:r>
              <a:rPr lang="uk-UA" dirty="0" smtClean="0"/>
              <a:t>         Звісно</a:t>
            </a:r>
            <a:r>
              <a:rPr lang="uk-UA" dirty="0"/>
              <a:t>, кожна людина і особливо </a:t>
            </a:r>
            <a:r>
              <a:rPr lang="uk-UA" dirty="0" smtClean="0"/>
              <a:t>молодь, наші ровесники, повинні </a:t>
            </a:r>
            <a:r>
              <a:rPr lang="uk-UA" dirty="0"/>
              <a:t>дбати про своє здоров’я, адже попереду довге життя, сповнене пригод, праці й усмішок. Передусім стосується учнів , які іноді настільки захоплюються роботою за </a:t>
            </a:r>
            <a:r>
              <a:rPr lang="uk-UA" dirty="0" err="1" smtClean="0"/>
              <a:t>комп</a:t>
            </a:r>
            <a:r>
              <a:rPr lang="en-US" dirty="0" smtClean="0"/>
              <a:t>’</a:t>
            </a:r>
            <a:r>
              <a:rPr lang="uk-UA" dirty="0" err="1" smtClean="0"/>
              <a:t>ютером</a:t>
            </a:r>
            <a:r>
              <a:rPr lang="uk-UA" dirty="0" smtClean="0"/>
              <a:t>, </a:t>
            </a:r>
            <a:r>
              <a:rPr lang="uk-UA" dirty="0"/>
              <a:t>що не завжди пам’ятають про таку дорогоцінну річ як своє здоров’я. Багато часу учні  присвячують комп’ютерним іграм, що зумовлює малорухомий спосіб </a:t>
            </a:r>
            <a:r>
              <a:rPr lang="uk-UA" dirty="0" smtClean="0"/>
              <a:t>життя. В чому  ж причина? Чому ми повинні хвилюватися? Адже бурхливий розвиток науково – технічного процесу навпаки повинен радувати.  У цих всіх запитаннях наша група вирішила розібратися, зробити певні висновки.</a:t>
            </a:r>
            <a:endParaRPr lang="uk-UA" dirty="0"/>
          </a:p>
          <a:p>
            <a:pPr>
              <a:buNone/>
            </a:pPr>
            <a:r>
              <a:rPr lang="uk-UA" dirty="0"/>
              <a:t> 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85720" y="214290"/>
            <a:ext cx="8229600" cy="3000396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00B050"/>
                </a:solidFill>
              </a:rPr>
              <a:t> </a:t>
            </a:r>
            <a:r>
              <a:rPr lang="uk-UA" sz="2400" b="1" dirty="0" smtClean="0"/>
              <a:t>Наша група, скориставшись різними джерелами інформації, прочитала  </a:t>
            </a:r>
            <a:r>
              <a:rPr lang="uk-UA" sz="2400" b="1" dirty="0"/>
              <a:t>в</a:t>
            </a:r>
            <a:r>
              <a:rPr lang="uk-UA" sz="2400" b="1" dirty="0" smtClean="0"/>
              <a:t>исновки медиків, які стверджують, що тривала концентрація зору на великому об’єкті може стати причиною подразнення очей, а це, у свою чергу, загрожує запаленням або інфекцією.</a:t>
            </a:r>
            <a:endParaRPr lang="ru-RU" sz="2400" b="1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t="35405" b="35405"/>
          <a:stretch>
            <a:fillRect/>
          </a:stretch>
        </p:blipFill>
        <p:spPr bwMode="auto">
          <a:xfrm rot="886917">
            <a:off x="2538775" y="3020577"/>
            <a:ext cx="4487484" cy="270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00034" y="0"/>
            <a:ext cx="8358246" cy="34290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3200" b="1" dirty="0" smtClean="0">
                <a:solidFill>
                  <a:srgbClr val="CC00CC"/>
                </a:solidFill>
              </a:rPr>
              <a:t>          </a:t>
            </a:r>
          </a:p>
          <a:p>
            <a:pPr>
              <a:buNone/>
            </a:pPr>
            <a:r>
              <a:rPr lang="uk-UA" sz="3200" b="1" dirty="0" smtClean="0">
                <a:solidFill>
                  <a:srgbClr val="CC00CC"/>
                </a:solidFill>
              </a:rPr>
              <a:t>         Ми, користуючись інформацією з анатомії людини, зробили висновок, що  смартфони погано впливають на поставу. </a:t>
            </a:r>
            <a:r>
              <a:rPr lang="uk-UA" b="1" dirty="0" smtClean="0">
                <a:solidFill>
                  <a:srgbClr val="CC00CC"/>
                </a:solidFill>
              </a:rPr>
              <a:t> </a:t>
            </a:r>
            <a:r>
              <a:rPr lang="uk-UA" sz="3200" b="1" dirty="0" smtClean="0">
                <a:solidFill>
                  <a:srgbClr val="CC00CC"/>
                </a:solidFill>
              </a:rPr>
              <a:t>А </a:t>
            </a:r>
            <a:r>
              <a:rPr lang="uk-UA" b="1" dirty="0" smtClean="0">
                <a:solidFill>
                  <a:srgbClr val="CC00CC"/>
                </a:solidFill>
              </a:rPr>
              <a:t>фізіотерапевт  </a:t>
            </a:r>
            <a:r>
              <a:rPr lang="uk-UA" b="1" dirty="0" err="1" smtClean="0">
                <a:solidFill>
                  <a:srgbClr val="CC00CC"/>
                </a:solidFill>
              </a:rPr>
              <a:t>Кірстен</a:t>
            </a:r>
            <a:r>
              <a:rPr lang="uk-UA" b="1" dirty="0" smtClean="0">
                <a:solidFill>
                  <a:srgbClr val="CC00CC"/>
                </a:solidFill>
              </a:rPr>
              <a:t>  Лорд </a:t>
            </a:r>
            <a:r>
              <a:rPr lang="uk-UA" sz="3200" b="1" dirty="0" smtClean="0">
                <a:solidFill>
                  <a:srgbClr val="CC00CC"/>
                </a:solidFill>
              </a:rPr>
              <a:t>запевняє,що  наші тіла формуються нами  кожен день. </a:t>
            </a:r>
            <a:endParaRPr lang="ru-RU" sz="3200" b="1" dirty="0">
              <a:solidFill>
                <a:srgbClr val="CC00C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429000"/>
            <a:ext cx="4572032" cy="307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57158" y="0"/>
            <a:ext cx="8229600" cy="357187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sz="2800" b="1" dirty="0" smtClean="0">
                <a:solidFill>
                  <a:srgbClr val="C00000"/>
                </a:solidFill>
              </a:rPr>
              <a:t>А  що далі…</a:t>
            </a:r>
          </a:p>
          <a:p>
            <a:r>
              <a:rPr lang="uk-UA" sz="2800" dirty="0" smtClean="0"/>
              <a:t>Один з наших  дослідників, користуючись різними джерелами інформації, зробив висновок, що при використанні телефонів наступає поява прищів: Вчені провели цікавий дослід взявши у 30-ти випадкових добровольців мобільні телефони, їх перевірили на  наявність хвороботворних бактерій. Виявилося, що в середньому  телефони в 18 разів брудніше, ніж кнопка зливу в туалеті.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786190"/>
            <a:ext cx="5072098" cy="288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573016"/>
            <a:ext cx="3869768" cy="3071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57142"/>
            <a:ext cx="7643866" cy="6500858"/>
          </a:xfrm>
        </p:spPr>
        <p:txBody>
          <a:bodyPr>
            <a:noAutofit/>
          </a:bodyPr>
          <a:lstStyle/>
          <a:p>
            <a:pPr algn="l"/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</a:rPr>
              <a:t>Проводячи різні експерименти вчені дійшли висновку:“ Гучна музика в навушниках може спровокувати, так звану індуковану втрату слуху, коли людині буває складно розібрати мову, особливо за наявності фонового шуму ” </a:t>
            </a:r>
            <a:r>
              <a:rPr lang="uk-UA" sz="2800" b="1" i="1" dirty="0" smtClean="0">
                <a:solidFill>
                  <a:srgbClr val="EE24C8"/>
                </a:solidFill>
              </a:rPr>
              <a:t>Карен Фінч</a:t>
            </a:r>
            <a:r>
              <a:rPr lang="uk-UA" sz="2800" b="1" i="1" dirty="0" smtClean="0">
                <a:solidFill>
                  <a:schemeClr val="tx1"/>
                </a:solidFill>
              </a:rPr>
              <a:t>, експерт        </a:t>
            </a:r>
          </a:p>
          <a:p>
            <a:pPr algn="l"/>
            <a:r>
              <a:rPr lang="uk-UA" sz="2800" b="1" i="1" dirty="0" smtClean="0">
                <a:solidFill>
                  <a:schemeClr val="tx1"/>
                </a:solidFill>
              </a:rPr>
              <a:t>центру по збереженню </a:t>
            </a:r>
          </a:p>
          <a:p>
            <a:pPr algn="l"/>
            <a:r>
              <a:rPr lang="uk-UA" sz="2800" b="1" i="1" dirty="0" smtClean="0">
                <a:solidFill>
                  <a:schemeClr val="tx1"/>
                </a:solidFill>
              </a:rPr>
              <a:t>слуху, що знаходиться </a:t>
            </a:r>
          </a:p>
          <a:p>
            <a:pPr algn="l"/>
            <a:r>
              <a:rPr lang="uk-UA" sz="2800" b="1" i="1" dirty="0" smtClean="0">
                <a:solidFill>
                  <a:schemeClr val="tx1"/>
                </a:solidFill>
              </a:rPr>
              <a:t>в </a:t>
            </a:r>
            <a:r>
              <a:rPr lang="uk-UA" sz="2800" b="1" i="1" dirty="0" err="1" smtClean="0">
                <a:solidFill>
                  <a:schemeClr val="tx1"/>
                </a:solidFill>
              </a:rPr>
              <a:t>Іпсвічі</a:t>
            </a:r>
            <a:r>
              <a:rPr lang="uk-UA" sz="2800" b="1" i="1" dirty="0" smtClean="0">
                <a:solidFill>
                  <a:schemeClr val="tx1"/>
                </a:solidFill>
              </a:rPr>
              <a:t> - Великобританія.</a:t>
            </a:r>
            <a:endParaRPr lang="ru-RU" sz="28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14290"/>
            <a:ext cx="8286808" cy="3000396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EE24C8"/>
                </a:solidFill>
              </a:rPr>
              <a:t>Комп’ютери, ноутбуки, планшети і смартфони – все це джерела випромінювання, яке впливає на виробництво в нашому організмі гормону, що відповідає за сон.</a:t>
            </a:r>
            <a:endParaRPr lang="ru-RU" b="1" dirty="0">
              <a:solidFill>
                <a:srgbClr val="EE24C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928934"/>
            <a:ext cx="571504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</TotalTime>
  <Words>562</Words>
  <Application>Microsoft Office PowerPoint</Application>
  <PresentationFormat>Экран (4:3)</PresentationFormat>
  <Paragraphs>37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Волна</vt:lpstr>
      <vt:lpstr>1_Волна</vt:lpstr>
      <vt:lpstr>Воздушный поток</vt:lpstr>
      <vt:lpstr>Проект “Здоров’я за гроші не купиш… ”</vt:lpstr>
      <vt:lpstr>Проблемне питання проекту</vt:lpstr>
      <vt:lpstr>Ключове питання проекту: “ Чи загрожують мобільні телефони та комп’ютери здоров’ю людини?”</vt:lpstr>
      <vt:lpstr>Здоров’я набагато більше залежить від наших звичок і харчування, ніж від лікарського мистецтва.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Проводячи  опитування між старшокласниками  нашої школи  ми зібрали низку таких думок: Важливість нашого здоров'я неоціненне. Найціннішим для кожної людини є її здоров'я.  Коли ти здоровий, легко впораєшся з будь-якою справою.  Купити здоров'я неможливо.  Його потрібно зберігати і зміцнювати в молодому віці. Здорова людина – успішна людина.    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 Як загрожують мобільні телефони та комп’ютери життю людини!”</dc:title>
  <dc:creator>Admin</dc:creator>
  <cp:lastModifiedBy>Василь</cp:lastModifiedBy>
  <cp:revision>59</cp:revision>
  <dcterms:created xsi:type="dcterms:W3CDTF">2008-04-02T21:01:17Z</dcterms:created>
  <dcterms:modified xsi:type="dcterms:W3CDTF">2018-03-20T20:34:39Z</dcterms:modified>
</cp:coreProperties>
</file>