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733" r:id="rId7"/>
  </p:sldMasterIdLst>
  <p:notesMasterIdLst>
    <p:notesMasterId r:id="rId16"/>
  </p:notesMasterIdLst>
  <p:sldIdLst>
    <p:sldId id="339" r:id="rId8"/>
    <p:sldId id="371" r:id="rId9"/>
    <p:sldId id="367" r:id="rId10"/>
    <p:sldId id="347" r:id="rId11"/>
    <p:sldId id="350" r:id="rId12"/>
    <p:sldId id="351" r:id="rId13"/>
    <p:sldId id="372" r:id="rId14"/>
    <p:sldId id="3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FCFAB4"/>
    <a:srgbClr val="D8FF93"/>
    <a:srgbClr val="800080"/>
    <a:srgbClr val="A50021"/>
    <a:srgbClr val="00FF00"/>
    <a:srgbClr val="CC66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638" autoAdjust="0"/>
  </p:normalViewPr>
  <p:slideViewPr>
    <p:cSldViewPr>
      <p:cViewPr>
        <p:scale>
          <a:sx n="80" d="100"/>
          <a:sy n="80" d="100"/>
        </p:scale>
        <p:origin x="-119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C06D-826A-476C-AB79-995D4F40D784}" type="datetimeFigureOut">
              <a:rPr lang="ru-RU" smtClean="0"/>
              <a:pPr/>
              <a:t>03.01.2019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5E38-AA31-46A8-B738-86D6BCC1D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C74F-29F5-4FFD-A92D-7518F107E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972E-CDAB-40F4-A9BB-B0D9E584A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2B43-706B-4618-9917-EDA9EC9CB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B4C1-B39E-48C8-B3DA-99F37D06C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E366-2D4B-4E86-82EA-3AE4456A1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7BB0-D230-4EF1-984F-2876338BF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2055-0184-4D56-9125-083179EBC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B715-E042-45EB-B06B-1BC82A224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3C71-A5EC-4C7E-A0C9-34819EEB0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816E-A455-4290-9837-391276157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1B48-4D77-41BA-A2F8-548B8F3B5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4735-C8AE-4287-AA20-3A648B801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E23C-0DAD-4D1C-BFEB-005D59B17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91F5-FBEC-4876-8B4E-DB4905B9B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E0FE-4D54-4E43-BCF8-8B9B7A55C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5BE2-59E4-48C7-933E-0073D1498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27FF-5EA1-4387-8494-6A5FA9337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8704-88AB-42A4-8933-B43B07535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05C3-BA76-4271-BAD6-CE213D967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CD2D-183F-4427-B3A3-152125075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CE42-8BC0-4CCA-A0A9-20BED316C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10CF-E802-409B-96AC-11F612AB0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3B0F-10AF-4198-9622-B8AC971D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C85E-CDAB-4E7D-BC91-77E9701B3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B568-7AA9-4716-8D5B-888F2E50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40A7-44E2-4ACB-9349-A2326FE0A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0C44-9DC5-4323-AA13-05393EF6E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BD58-3393-45F2-8C08-B4EB30B61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7CFE-E27D-4AE5-A5D3-92E9F9FB4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0188-2D91-4F1C-A249-AEF058498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0925-A096-4124-9C6C-E76DB72EF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969E-4203-4D6E-8A8C-09594BB61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8F82-B26C-43CB-B54F-EEE1C6752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B284-8017-45C4-8FFD-7C924E5D3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011C-30F0-45C7-9AE2-FF5872C1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A5E8-B01F-4184-B274-CBD2BE7F0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7DAB-68F2-4BA7-8B5F-3C4FA3CCC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9B29-4A8E-4E8B-82AC-2FACD07C2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18A2-DCDB-4338-94BE-3F7452B50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EA03-6C81-4135-9328-C024C9A2E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DB5F-3A0C-46D9-B3F5-14E84F2AC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4321-97F7-4E47-B004-35BFC133A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9E86-521A-4040-B203-A8BBCA95C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F85D-B02E-4224-8F12-145EEF45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CEF3-AEAA-4C09-8B83-92269766D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3EDC-A3F1-415F-90D8-A3E71DBB0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EB1B-16B4-4ED7-997E-32E9368CE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3B66-C557-45BA-B483-A51AA72D4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F062-80FB-4CFF-94B5-8123347DD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FD61-9274-4FC3-9287-6FAF31D6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EF8B-6756-4126-8CE7-DFED290AE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F0A2-7E67-4B67-B402-276764582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253F-0ED7-4544-B050-60C84B4AC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5666-C7F7-426E-BE8C-1D90C448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64BF-A87F-4B26-8B56-122830704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FC35-102A-40E4-A1E3-FD42AEADC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34C2-03B5-4C5E-BF6D-5D110F687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AFE5-6285-4FF1-B42D-BC0FD554E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6F5B-3291-4043-AF56-B232E98E9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263F-7E7E-4BB8-90E4-1B30144D4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A28E-98C9-451E-954C-A73CEF2F0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F995-9426-4CB4-A7A6-D28114423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88A5-D8AF-451B-817C-BDD3CF3E8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E0B4C1-B39E-48C8-B3DA-99F37D06C8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22E366-2D4B-4E86-82EA-3AE4456A13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907BB0-D230-4EF1-984F-2876338BF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6404-4439-4DFD-B6B6-CCA0F58B7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CC2055-0184-4D56-9125-083179EBC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9B715-E042-45EB-B06B-1BC82A224C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293C71-A5EC-4C7E-A0C9-34819EEB0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B5816E-A455-4290-9837-3912761572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B1B48-4D77-41BA-A2F8-548B8F3B56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87E23C-0DAD-4D1C-BFEB-005D59B17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D291F5-FBEC-4876-8B4E-DB4905B9BB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9FE0FE-4D54-4E43-BCF8-8B9B7A55C3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4AFE-5894-43C5-B0C3-F2423F03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4A8D-8A04-406B-9467-2E60C675B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58F1BF-F790-47BE-BD55-E9DD2E6B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DA68D-CE7E-4F68-A9BE-9AB914ECF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133C27-28CE-4DDE-954E-97AFCD099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DC9BE0-2A9E-4DB6-ADB6-207541105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266D2-4C66-4A7D-B836-369F67C0B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1F611A-1E19-4D31-85E1-A8C258C4B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D58F1BF-F790-47BE-BD55-E9DD2E6B2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New pictures\flow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1214422"/>
            <a:ext cx="5573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Презентація</a:t>
            </a:r>
          </a:p>
          <a:p>
            <a:pPr algn="ctr"/>
            <a:r>
              <a:rPr lang="uk-UA" sz="5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досвіду роботи</a:t>
            </a:r>
            <a:endParaRPr lang="ru-RU" sz="54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071810"/>
            <a:ext cx="55739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996600"/>
                </a:solidFill>
                <a:latin typeface="Book Antiqua" pitchFamily="18" charset="0"/>
              </a:rPr>
              <a:t>класного керівника </a:t>
            </a:r>
            <a:r>
              <a:rPr lang="uk-UA" sz="2400" b="1" i="1" dirty="0" smtClean="0">
                <a:solidFill>
                  <a:srgbClr val="996600"/>
                </a:solidFill>
                <a:latin typeface="Book Antiqua" pitchFamily="18" charset="0"/>
              </a:rPr>
              <a:t> </a:t>
            </a:r>
            <a:r>
              <a:rPr lang="uk-UA" sz="2400" b="1" i="1" dirty="0" smtClean="0">
                <a:solidFill>
                  <a:srgbClr val="996600"/>
                </a:solidFill>
                <a:latin typeface="Book Antiqua" pitchFamily="18" charset="0"/>
              </a:rPr>
              <a:t>8 </a:t>
            </a:r>
            <a:r>
              <a:rPr lang="uk-UA" sz="2400" b="1" i="1" dirty="0" smtClean="0">
                <a:solidFill>
                  <a:srgbClr val="996600"/>
                </a:solidFill>
                <a:latin typeface="Book Antiqua" pitchFamily="18" charset="0"/>
              </a:rPr>
              <a:t> </a:t>
            </a:r>
            <a:r>
              <a:rPr lang="uk-UA" sz="2400" b="1" i="1" dirty="0" smtClean="0">
                <a:solidFill>
                  <a:srgbClr val="996600"/>
                </a:solidFill>
                <a:latin typeface="Book Antiqua" pitchFamily="18" charset="0"/>
              </a:rPr>
              <a:t>класу</a:t>
            </a:r>
          </a:p>
          <a:p>
            <a:pPr algn="ctr"/>
            <a:r>
              <a:rPr lang="uk-UA" sz="2400" b="1" i="1" dirty="0" smtClean="0">
                <a:solidFill>
                  <a:srgbClr val="996600"/>
                </a:solidFill>
                <a:latin typeface="Book Antiqua" pitchFamily="18" charset="0"/>
              </a:rPr>
              <a:t>Ширмівської ЗОШ І-ІІІ ступенів</a:t>
            </a:r>
            <a:endParaRPr lang="ru-RU" sz="2400" b="1" i="1" dirty="0">
              <a:solidFill>
                <a:srgbClr val="99660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3929066"/>
            <a:ext cx="55739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Павлюк</a:t>
            </a:r>
            <a:endParaRPr lang="uk-UA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Лариси </a:t>
            </a:r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Романівни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3000" y="4191000"/>
            <a:ext cx="6710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i="1" dirty="0">
              <a:solidFill>
                <a:srgbClr val="990000"/>
              </a:solidFill>
              <a:latin typeface="Book Antiqua" pitchFamily="18" charset="0"/>
            </a:endParaRPr>
          </a:p>
        </p:txBody>
      </p:sp>
      <p:pic>
        <p:nvPicPr>
          <p:cNvPr id="10" name="Picture 6" descr="http://img0.liveinternet.ru/images/attach/c/0/121/151/121151988_large_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1445">
            <a:off x="717040" y="4090348"/>
            <a:ext cx="1005897" cy="1915994"/>
          </a:xfrm>
          <a:prstGeom prst="rect">
            <a:avLst/>
          </a:prstGeom>
          <a:noFill/>
        </p:spPr>
      </p:pic>
      <p:pic>
        <p:nvPicPr>
          <p:cNvPr id="18443" name="Picture 11" descr="http://img-fotki.yandex.ru/get/6606/16969765.18/0_66dc2_d6f17b8c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16740" flipH="1">
            <a:off x="6713089" y="751592"/>
            <a:ext cx="1857375" cy="2857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 rot="20663488">
            <a:off x="311191" y="1312001"/>
            <a:ext cx="5258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8000"/>
                </a:solidFill>
              </a:rPr>
              <a:t>Любити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дітей</a:t>
            </a:r>
            <a:r>
              <a:rPr lang="ru-RU" b="1" dirty="0" smtClean="0">
                <a:solidFill>
                  <a:srgbClr val="008000"/>
                </a:solidFill>
              </a:rPr>
              <a:t> - </a:t>
            </a:r>
            <a:r>
              <a:rPr lang="ru-RU" b="1" dirty="0" err="1" smtClean="0">
                <a:solidFill>
                  <a:srgbClr val="008000"/>
                </a:solidFill>
              </a:rPr>
              <a:t>це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і</a:t>
            </a:r>
            <a:r>
              <a:rPr lang="ru-RU" b="1" dirty="0" smtClean="0">
                <a:solidFill>
                  <a:srgbClr val="008000"/>
                </a:solidFill>
              </a:rPr>
              <a:t> курка </a:t>
            </a:r>
            <a:r>
              <a:rPr lang="ru-RU" b="1" dirty="0" err="1" smtClean="0">
                <a:solidFill>
                  <a:srgbClr val="008000"/>
                </a:solidFill>
              </a:rPr>
              <a:t>вміє</a:t>
            </a:r>
            <a:r>
              <a:rPr lang="ru-RU" b="1" dirty="0" smtClean="0">
                <a:solidFill>
                  <a:srgbClr val="008000"/>
                </a:solidFill>
              </a:rPr>
              <a:t>. </a:t>
            </a:r>
            <a:endParaRPr lang="ru-RU" b="1" dirty="0" smtClean="0">
              <a:solidFill>
                <a:srgbClr val="008000"/>
              </a:solidFill>
            </a:endParaRPr>
          </a:p>
          <a:p>
            <a:r>
              <a:rPr lang="ru-RU" b="1" dirty="0" smtClean="0">
                <a:solidFill>
                  <a:srgbClr val="008000"/>
                </a:solidFill>
              </a:rPr>
              <a:t>А </a:t>
            </a:r>
            <a:r>
              <a:rPr lang="ru-RU" b="1" dirty="0" smtClean="0">
                <a:solidFill>
                  <a:srgbClr val="008000"/>
                </a:solidFill>
              </a:rPr>
              <a:t>ось </a:t>
            </a:r>
            <a:r>
              <a:rPr lang="ru-RU" b="1" dirty="0" err="1" smtClean="0">
                <a:solidFill>
                  <a:srgbClr val="008000"/>
                </a:solidFill>
              </a:rPr>
              <a:t>вміти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виховувати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їх</a:t>
            </a:r>
            <a:r>
              <a:rPr lang="ru-RU" b="1" dirty="0" smtClean="0">
                <a:solidFill>
                  <a:srgbClr val="008000"/>
                </a:solidFill>
              </a:rPr>
              <a:t> - </a:t>
            </a:r>
            <a:r>
              <a:rPr lang="ru-RU" b="1" dirty="0" err="1" smtClean="0">
                <a:solidFill>
                  <a:srgbClr val="008000"/>
                </a:solidFill>
              </a:rPr>
              <a:t>це</a:t>
            </a:r>
            <a:r>
              <a:rPr lang="ru-RU" b="1" dirty="0" smtClean="0">
                <a:solidFill>
                  <a:srgbClr val="008000"/>
                </a:solidFill>
              </a:rPr>
              <a:t> велика </a:t>
            </a:r>
            <a:r>
              <a:rPr lang="ru-RU" b="1" dirty="0" err="1" smtClean="0">
                <a:solidFill>
                  <a:srgbClr val="008000"/>
                </a:solidFill>
              </a:rPr>
              <a:t>державна</a:t>
            </a:r>
            <a:r>
              <a:rPr lang="ru-RU" b="1" dirty="0" smtClean="0">
                <a:solidFill>
                  <a:srgbClr val="008000"/>
                </a:solidFill>
              </a:rPr>
              <a:t> справа, </a:t>
            </a:r>
            <a:r>
              <a:rPr lang="ru-RU" b="1" dirty="0" err="1" smtClean="0">
                <a:solidFill>
                  <a:srgbClr val="008000"/>
                </a:solidFill>
              </a:rPr>
              <a:t>що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вимагає</a:t>
            </a:r>
            <a:r>
              <a:rPr lang="ru-RU" b="1" dirty="0" smtClean="0">
                <a:solidFill>
                  <a:srgbClr val="008000"/>
                </a:solidFill>
              </a:rPr>
              <a:t> таланту </a:t>
            </a:r>
            <a:r>
              <a:rPr lang="ru-RU" b="1" dirty="0" err="1" smtClean="0">
                <a:solidFill>
                  <a:srgbClr val="008000"/>
                </a:solidFill>
              </a:rPr>
              <a:t>і</a:t>
            </a:r>
            <a:r>
              <a:rPr lang="ru-RU" b="1" dirty="0" smtClean="0">
                <a:solidFill>
                  <a:srgbClr val="008000"/>
                </a:solidFill>
              </a:rPr>
              <a:t> широкого </a:t>
            </a:r>
            <a:r>
              <a:rPr lang="ru-RU" b="1" dirty="0" err="1" smtClean="0">
                <a:solidFill>
                  <a:srgbClr val="008000"/>
                </a:solidFill>
              </a:rPr>
              <a:t>знання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життя</a:t>
            </a:r>
            <a:r>
              <a:rPr lang="ru-RU" b="1" dirty="0" smtClean="0">
                <a:solidFill>
                  <a:srgbClr val="008000"/>
                </a:solidFill>
              </a:rPr>
              <a:t>.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endParaRPr lang="uk-UA" b="1" dirty="0">
              <a:solidFill>
                <a:srgbClr val="008000"/>
              </a:solidFill>
            </a:endParaRPr>
          </a:p>
        </p:txBody>
      </p:sp>
      <p:pic>
        <p:nvPicPr>
          <p:cNvPr id="13" name="Рисунок 12" descr="D:\Documents and Settings\User\Мои документы\Павлюк Л.Р\101SSCAM\SDC18602.JPG"/>
          <p:cNvPicPr/>
          <p:nvPr/>
        </p:nvPicPr>
        <p:blipFill>
          <a:blip r:embed="rId4" cstate="print"/>
          <a:srcRect t="30992" r="33657"/>
          <a:stretch>
            <a:fillRect/>
          </a:stretch>
        </p:blipFill>
        <p:spPr bwMode="auto">
          <a:xfrm>
            <a:off x="3200400" y="2590800"/>
            <a:ext cx="40767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 rot="542535">
            <a:off x="2461046" y="2263027"/>
            <a:ext cx="6610130" cy="1449418"/>
            <a:chOff x="3132341" y="1657160"/>
            <a:chExt cx="6022540" cy="1449418"/>
          </a:xfrm>
        </p:grpSpPr>
        <p:pic>
          <p:nvPicPr>
            <p:cNvPr id="2052" name="Picture 4" descr="Red Banner Clipart Pict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96732">
              <a:off x="3132341" y="1657160"/>
              <a:ext cx="6022540" cy="1449418"/>
            </a:xfrm>
            <a:prstGeom prst="rect">
              <a:avLst/>
            </a:prstGeom>
            <a:noFill/>
          </p:spPr>
        </p:pic>
        <p:sp>
          <p:nvSpPr>
            <p:cNvPr id="103426" name="Rectangle 2"/>
            <p:cNvSpPr>
              <a:spLocks noChangeArrowheads="1"/>
            </p:cNvSpPr>
            <p:nvPr/>
          </p:nvSpPr>
          <p:spPr bwMode="auto">
            <a:xfrm rot="398778">
              <a:off x="3626522" y="1915717"/>
              <a:ext cx="5488735" cy="6096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R="225425" algn="ctr"/>
              <a:r>
                <a:rPr lang="en-US" sz="1600" b="1" i="1" dirty="0" smtClean="0"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uk-UA" sz="1600" b="1" i="1" dirty="0" smtClean="0">
                  <a:solidFill>
                    <a:srgbClr val="00B0F0"/>
                  </a:solidFill>
                  <a:latin typeface="Times New Roman" pitchFamily="18" charset="0"/>
                  <a:cs typeface="Arial" pitchFamily="34" charset="0"/>
                </a:rPr>
                <a:t>ГРУПОВІ (</a:t>
              </a:r>
              <a:r>
                <a:rPr lang="uk-UA" sz="1600" dirty="0" smtClean="0">
                  <a:solidFill>
                    <a:schemeClr val="bg1"/>
                  </a:solidFill>
                </a:rPr>
                <a:t>а) зібрання батьківського активу; а) зібрання </a:t>
              </a:r>
              <a:r>
                <a:rPr lang="uk-UA" sz="1600" dirty="0" smtClean="0">
                  <a:solidFill>
                    <a:schemeClr val="bg1"/>
                  </a:solidFill>
                </a:rPr>
                <a:t> </a:t>
              </a:r>
              <a:r>
                <a:rPr lang="uk-UA" sz="1600" dirty="0" smtClean="0">
                  <a:solidFill>
                    <a:schemeClr val="bg1"/>
                  </a:solidFill>
                </a:rPr>
                <a:t>б) групові бесіди; </a:t>
              </a:r>
              <a:r>
                <a:rPr lang="uk-UA" sz="1600" dirty="0" smtClean="0">
                  <a:solidFill>
                    <a:schemeClr val="bg1"/>
                  </a:solidFill>
                </a:rPr>
                <a:t> </a:t>
              </a:r>
              <a:r>
                <a:rPr lang="uk-UA" sz="1600" dirty="0" smtClean="0">
                  <a:solidFill>
                    <a:schemeClr val="bg1"/>
                  </a:solidFill>
                </a:rPr>
                <a:t>в) групові консультації; в) групові консультації;  </a:t>
              </a:r>
            </a:p>
            <a:p>
              <a:pPr marR="225425"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1600" b="1" i="1" dirty="0" smtClean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17" name="Picture 4" descr="Red Banner Clipart Pictur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 contrast="-30000"/>
          </a:blip>
          <a:srcRect/>
          <a:stretch>
            <a:fillRect/>
          </a:stretch>
        </p:blipFill>
        <p:spPr bwMode="auto">
          <a:xfrm rot="369026">
            <a:off x="2109476" y="758552"/>
            <a:ext cx="7070561" cy="1423621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 rot="476463">
            <a:off x="2879753" y="1110373"/>
            <a:ext cx="6220399" cy="1066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R="225425" lvl="0" algn="ctr"/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ІНДИВІДУАЛЬНІ 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smtClean="0">
                <a:solidFill>
                  <a:schemeClr val="bg1"/>
                </a:solidFill>
              </a:rPr>
              <a:t>а) відвідування сім'ї; б) запрошення до школи; </a:t>
            </a:r>
            <a:r>
              <a:rPr lang="uk-UA" sz="1600" dirty="0" smtClean="0">
                <a:solidFill>
                  <a:schemeClr val="bg1"/>
                </a:solidFill>
              </a:rPr>
              <a:t> в</a:t>
            </a:r>
            <a:r>
              <a:rPr lang="uk-UA" sz="1600" dirty="0" smtClean="0">
                <a:solidFill>
                  <a:schemeClr val="bg1"/>
                </a:solidFill>
              </a:rPr>
              <a:t>) індивідуальна педагогічна </a:t>
            </a:r>
            <a:r>
              <a:rPr lang="uk-UA" sz="1600" dirty="0" smtClean="0">
                <a:solidFill>
                  <a:schemeClr val="bg1"/>
                </a:solidFill>
              </a:rPr>
              <a:t>допомога; д</a:t>
            </a:r>
            <a:r>
              <a:rPr lang="uk-UA" sz="1600" dirty="0" smtClean="0">
                <a:solidFill>
                  <a:schemeClr val="bg1"/>
                </a:solidFill>
              </a:rPr>
              <a:t>) листування з батьками; е) дні відкритих дверей. 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54" name="Picture 6" descr="Trends For &gt; Gold Ribbon Banner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72406">
            <a:off x="1544895" y="3624714"/>
            <a:ext cx="6016011" cy="1837436"/>
          </a:xfrm>
          <a:prstGeom prst="rect">
            <a:avLst/>
          </a:prstGeom>
          <a:noFill/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 rot="2182165">
            <a:off x="1577425" y="4229162"/>
            <a:ext cx="6363511" cy="9855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R="225425" algn="ctr"/>
            <a:r>
              <a:rPr lang="uk-UA" sz="1400" b="1" dirty="0" smtClean="0">
                <a:solidFill>
                  <a:srgbClr val="00B0F0"/>
                </a:solidFill>
              </a:rPr>
              <a:t>КОЛЕКТИВНІ: </a:t>
            </a:r>
            <a:r>
              <a:rPr lang="uk-UA" sz="1400" dirty="0" smtClean="0">
                <a:solidFill>
                  <a:schemeClr val="bg1"/>
                </a:solidFill>
              </a:rPr>
              <a:t>а) загальношкільні збори; б) класні батьківські збори; в) збори-концерти; г) конференції з обміну досвідом; д) педагогічний всеобуч "Батьківська академія". </a:t>
            </a:r>
            <a:endParaRPr lang="ru-RU" sz="1400" b="1" i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919008"/>
            <a:ext cx="45464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ФОРМИ РОБОТИ З БАТЬКАМИ</a:t>
            </a:r>
            <a:endParaRPr lang="uk-UA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" name="Picture 4" descr="Seasonal Sunflower Wreath"/>
          <p:cNvPicPr>
            <a:picLocks noChangeAspect="1" noChangeArrowheads="1"/>
          </p:cNvPicPr>
          <p:nvPr/>
        </p:nvPicPr>
        <p:blipFill>
          <a:blip r:embed="rId4" cstate="print"/>
          <a:srcRect l="1086"/>
          <a:stretch>
            <a:fillRect/>
          </a:stretch>
        </p:blipFill>
        <p:spPr bwMode="auto">
          <a:xfrm>
            <a:off x="0" y="0"/>
            <a:ext cx="3276600" cy="3312559"/>
          </a:xfrm>
          <a:prstGeom prst="rect">
            <a:avLst/>
          </a:prstGeom>
          <a:noFill/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 rot="2102111">
            <a:off x="2644001" y="3981095"/>
            <a:ext cx="6360310" cy="60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225425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normalizeH="0" baseline="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rial" pitchFamily="34" charset="0"/>
              </a:rPr>
              <a:t>                </a:t>
            </a:r>
            <a:endParaRPr kumimoji="0" lang="uk-UA" sz="1400" b="1" i="1" u="none" strike="noStrike" normalizeH="0" baseline="0" dirty="0" smtClean="0">
              <a:solidFill>
                <a:srgbClr val="3399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 rot="2786986" flipV="1">
            <a:off x="1604312" y="4613481"/>
            <a:ext cx="4798709" cy="5986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R="225425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_Уляня\Desktop\30145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3150242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Rod" pitchFamily="49" charset="-79"/>
            </a:endParaRPr>
          </a:p>
        </p:txBody>
      </p:sp>
      <p:pic>
        <p:nvPicPr>
          <p:cNvPr id="8" name="Picture 4" descr="http://s4.pic4you.ru/y2014/06-30/12216/4471999-thumb.png"/>
          <p:cNvPicPr>
            <a:picLocks noChangeAspect="1" noChangeArrowheads="1"/>
          </p:cNvPicPr>
          <p:nvPr/>
        </p:nvPicPr>
        <p:blipFill>
          <a:blip r:embed="rId3" cstate="print"/>
          <a:srcRect l="17167"/>
          <a:stretch>
            <a:fillRect/>
          </a:stretch>
        </p:blipFill>
        <p:spPr bwMode="auto">
          <a:xfrm rot="21026702">
            <a:off x="6203171" y="3502189"/>
            <a:ext cx="2933348" cy="25762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00200" y="533400"/>
            <a:ext cx="6324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Батьківські збори на тему </a:t>
            </a:r>
            <a:r>
              <a:rPr lang="uk-UA" sz="3200" b="1" dirty="0" err="1" smtClean="0">
                <a:solidFill>
                  <a:srgbClr val="FF0000"/>
                </a:solidFill>
              </a:rPr>
              <a:t>“Наслідки</a:t>
            </a:r>
            <a:r>
              <a:rPr lang="uk-UA" sz="3200" b="1" dirty="0" smtClean="0">
                <a:solidFill>
                  <a:srgbClr val="FF0000"/>
                </a:solidFill>
              </a:rPr>
              <a:t> насильства в сім</a:t>
            </a:r>
            <a:r>
              <a:rPr lang="en-US" sz="3200" b="1" dirty="0" smtClean="0">
                <a:solidFill>
                  <a:srgbClr val="FF0000"/>
                </a:solidFill>
              </a:rPr>
              <a:t>’</a:t>
            </a:r>
            <a:r>
              <a:rPr lang="uk-UA" sz="3200" b="1" dirty="0" smtClean="0">
                <a:solidFill>
                  <a:srgbClr val="FF0000"/>
                </a:solidFill>
              </a:rPr>
              <a:t>ї”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C:\Documents and Settings\User\Рабочий стол\Новая папка\батьківські збори\P10504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3848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Новая папка\батьківські збори\P10504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971800"/>
            <a:ext cx="3886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1524000" y="17526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600" b="1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6" name="Picture 4" descr="https://1.bp.blogspot.com/-ilMJ7Y38VFA/VWhBy5vI-oI/AAAAAAAAGjg/03cxZRPoxvc/s1600/995981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882278" cy="19145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1371600"/>
            <a:ext cx="6629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Правила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поведінки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класного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керівника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батьківських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зборах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4" descr="https://1.bp.blogspot.com/-ilMJ7Y38VFA/VWhBy5vI-oI/AAAAAAAAGjg/03cxZRPoxvc/s1600/99598142.png"/>
          <p:cNvPicPr>
            <a:picLocks noChangeAspect="1" noChangeArrowheads="1"/>
          </p:cNvPicPr>
          <p:nvPr/>
        </p:nvPicPr>
        <p:blipFill>
          <a:blip r:embed="rId2" cstate="print"/>
          <a:srcRect r="52391"/>
          <a:stretch>
            <a:fillRect/>
          </a:stretch>
        </p:blipFill>
        <p:spPr bwMode="auto">
          <a:xfrm>
            <a:off x="3810000" y="5781674"/>
            <a:ext cx="1842069" cy="1076326"/>
          </a:xfrm>
          <a:prstGeom prst="rect">
            <a:avLst/>
          </a:prstGeom>
          <a:noFill/>
        </p:spPr>
      </p:pic>
      <p:pic>
        <p:nvPicPr>
          <p:cNvPr id="8" name="Picture 4" descr="https://1.bp.blogspot.com/-ilMJ7Y38VFA/VWhBy5vI-oI/AAAAAAAAGjg/03cxZRPoxvc/s1600/99598142.png"/>
          <p:cNvPicPr>
            <a:picLocks noChangeAspect="1" noChangeArrowheads="1"/>
          </p:cNvPicPr>
          <p:nvPr/>
        </p:nvPicPr>
        <p:blipFill>
          <a:blip r:embed="rId2" cstate="print"/>
          <a:srcRect r="82275"/>
          <a:stretch>
            <a:fillRect/>
          </a:stretch>
        </p:blipFill>
        <p:spPr bwMode="auto">
          <a:xfrm flipH="1">
            <a:off x="4876800" y="5781674"/>
            <a:ext cx="685800" cy="10763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66800" y="19812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1.Педагогові </a:t>
            </a:r>
            <a:r>
              <a:rPr lang="uk-UA" dirty="0" smtClean="0">
                <a:solidFill>
                  <a:schemeClr val="bg1"/>
                </a:solidFill>
              </a:rPr>
              <a:t>необхідно зняти власну напругу й тривогу перед зустріччю з батьками.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2. За допомогою мови, інтонації, жестів й інших засобів дайте батькам відчути вашу повагу й увагу до них.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3. Постарайтеся зрозуміти батьків; правильно визначити проблеми, що хвилюють їх найбільш. Переконайте їх у тому, що в школи й родини одні проблеми, одні завдання, одні діти.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4. Розмовляти з батьками треба спокійно й доброзичливо. Важливо, щоб батьки всіх учнів - і благополучних, і дітей групи ризику - пішли зі зборів з вірою у свою дитину.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5. Результатом вашої спільної роботи на батьківських зборах повинна стати впевненість батьків у </a:t>
            </a:r>
            <a:r>
              <a:rPr lang="uk-UA" dirty="0" smtClean="0">
                <a:solidFill>
                  <a:schemeClr val="bg1"/>
                </a:solidFill>
              </a:rPr>
              <a:t>тому</a:t>
            </a:r>
            <a:r>
              <a:rPr lang="uk-UA" dirty="0" smtClean="0">
                <a:solidFill>
                  <a:schemeClr val="bg1"/>
                </a:solidFill>
              </a:rPr>
              <a:t>, що у вихованні дітей вони завжди можуть розраховувати на Вашу підтримку й допомогу інших учителів школи.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2420874" cy="2759954"/>
          </a:xfrm>
          <a:prstGeom prst="rect">
            <a:avLst/>
          </a:prstGeom>
          <a:noFill/>
        </p:spPr>
      </p:pic>
      <p:pic>
        <p:nvPicPr>
          <p:cNvPr id="22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6600" y="3962400"/>
            <a:ext cx="2420874" cy="2759954"/>
          </a:xfrm>
          <a:prstGeom prst="rect">
            <a:avLst/>
          </a:prstGeom>
          <a:noFill/>
        </p:spPr>
      </p:pic>
      <p:pic>
        <p:nvPicPr>
          <p:cNvPr id="23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 l="25180" t="38653"/>
          <a:stretch>
            <a:fillRect/>
          </a:stretch>
        </p:blipFill>
        <p:spPr bwMode="auto">
          <a:xfrm>
            <a:off x="7086600" y="5029200"/>
            <a:ext cx="1811274" cy="1693154"/>
          </a:xfrm>
          <a:prstGeom prst="rect">
            <a:avLst/>
          </a:prstGeom>
          <a:noFill/>
        </p:spPr>
      </p:pic>
      <p:pic>
        <p:nvPicPr>
          <p:cNvPr id="24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 t="38653"/>
          <a:stretch>
            <a:fillRect/>
          </a:stretch>
        </p:blipFill>
        <p:spPr bwMode="auto">
          <a:xfrm flipH="1">
            <a:off x="152400" y="5029200"/>
            <a:ext cx="2420874" cy="1693154"/>
          </a:xfrm>
          <a:prstGeom prst="rect">
            <a:avLst/>
          </a:prstGeom>
          <a:noFill/>
        </p:spPr>
      </p:pic>
      <p:pic>
        <p:nvPicPr>
          <p:cNvPr id="25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 t="38653"/>
          <a:stretch>
            <a:fillRect/>
          </a:stretch>
        </p:blipFill>
        <p:spPr bwMode="auto">
          <a:xfrm flipH="1">
            <a:off x="1600200" y="5029200"/>
            <a:ext cx="2420874" cy="1693154"/>
          </a:xfrm>
          <a:prstGeom prst="rect">
            <a:avLst/>
          </a:prstGeom>
          <a:noFill/>
        </p:spPr>
      </p:pic>
      <p:pic>
        <p:nvPicPr>
          <p:cNvPr id="13316" name="Picture 4" descr="http://www.hotellreis.com/sunflow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570" y="4876800"/>
            <a:ext cx="2039279" cy="1571625"/>
          </a:xfrm>
          <a:prstGeom prst="rect">
            <a:avLst/>
          </a:prstGeom>
          <a:noFill/>
        </p:spPr>
      </p:pic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/>
              <a:t> Засідання круглого столу на тему: «Дітей слід не виховувати, з дітьми потрібно дружити»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" name="Рисунок 29" descr="C:\Documents and Settings\User\Рабочий стол\Новая папка\SDC18611.JPG"/>
          <p:cNvPicPr/>
          <p:nvPr/>
        </p:nvPicPr>
        <p:blipFill>
          <a:blip r:embed="rId4" cstate="print"/>
          <a:srcRect b="14146"/>
          <a:stretch>
            <a:fillRect/>
          </a:stretch>
        </p:blipFill>
        <p:spPr bwMode="auto">
          <a:xfrm>
            <a:off x="1066800" y="2133600"/>
            <a:ext cx="38290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User\Рабочий стол\Новая папка\SDC18606.JPG"/>
          <p:cNvPicPr/>
          <p:nvPr/>
        </p:nvPicPr>
        <p:blipFill>
          <a:blip r:embed="rId5" cstate="print"/>
          <a:srcRect t="1447" r="9443" b="15675"/>
          <a:stretch>
            <a:fillRect/>
          </a:stretch>
        </p:blipFill>
        <p:spPr bwMode="auto">
          <a:xfrm>
            <a:off x="5410200" y="2362200"/>
            <a:ext cx="3543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2420874" cy="2759954"/>
          </a:xfrm>
          <a:prstGeom prst="rect">
            <a:avLst/>
          </a:prstGeom>
          <a:noFill/>
        </p:spPr>
      </p:pic>
      <p:pic>
        <p:nvPicPr>
          <p:cNvPr id="22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6600" y="3962400"/>
            <a:ext cx="2420874" cy="2759954"/>
          </a:xfrm>
          <a:prstGeom prst="rect">
            <a:avLst/>
          </a:prstGeom>
          <a:noFill/>
        </p:spPr>
      </p:pic>
      <p:pic>
        <p:nvPicPr>
          <p:cNvPr id="23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 l="25180" t="38653"/>
          <a:stretch>
            <a:fillRect/>
          </a:stretch>
        </p:blipFill>
        <p:spPr bwMode="auto">
          <a:xfrm>
            <a:off x="7086600" y="5029200"/>
            <a:ext cx="1811274" cy="1693154"/>
          </a:xfrm>
          <a:prstGeom prst="rect">
            <a:avLst/>
          </a:prstGeom>
          <a:noFill/>
        </p:spPr>
      </p:pic>
      <p:pic>
        <p:nvPicPr>
          <p:cNvPr id="24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 t="38653"/>
          <a:stretch>
            <a:fillRect/>
          </a:stretch>
        </p:blipFill>
        <p:spPr bwMode="auto">
          <a:xfrm flipH="1">
            <a:off x="152400" y="5029200"/>
            <a:ext cx="2420874" cy="1693154"/>
          </a:xfrm>
          <a:prstGeom prst="rect">
            <a:avLst/>
          </a:prstGeom>
          <a:noFill/>
        </p:spPr>
      </p:pic>
      <p:pic>
        <p:nvPicPr>
          <p:cNvPr id="25" name="Picture 6" descr="http://img1.liveinternet.ru/images/attach/b/4/102/851/102851331_large_75.png"/>
          <p:cNvPicPr>
            <a:picLocks noChangeAspect="1" noChangeArrowheads="1"/>
          </p:cNvPicPr>
          <p:nvPr/>
        </p:nvPicPr>
        <p:blipFill>
          <a:blip r:embed="rId2" cstate="print"/>
          <a:srcRect t="38653"/>
          <a:stretch>
            <a:fillRect/>
          </a:stretch>
        </p:blipFill>
        <p:spPr bwMode="auto">
          <a:xfrm flipH="1">
            <a:off x="1600200" y="5029200"/>
            <a:ext cx="2420874" cy="1693154"/>
          </a:xfrm>
          <a:prstGeom prst="rect">
            <a:avLst/>
          </a:prstGeom>
          <a:noFill/>
        </p:spPr>
      </p:pic>
      <p:pic>
        <p:nvPicPr>
          <p:cNvPr id="13316" name="Picture 4" descr="http://www.hotellreis.com/sunflow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570" y="4876800"/>
            <a:ext cx="2039279" cy="1571625"/>
          </a:xfrm>
          <a:prstGeom prst="rect">
            <a:avLst/>
          </a:prstGeom>
          <a:noFill/>
        </p:spPr>
      </p:pic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Обговорення проблем </a:t>
            </a:r>
            <a:br>
              <a:rPr lang="uk-UA" dirty="0" smtClean="0"/>
            </a:br>
            <a:r>
              <a:rPr lang="uk-UA" dirty="0" smtClean="0"/>
              <a:t>за чаєм</a:t>
            </a:r>
            <a:endParaRPr lang="uk-UA" dirty="0"/>
          </a:p>
        </p:txBody>
      </p:sp>
      <p:pic>
        <p:nvPicPr>
          <p:cNvPr id="31" name="Рисунок 30" descr="C:\Documents and Settings\User\Рабочий стол\Новая папка\SDC18615.JPG"/>
          <p:cNvPicPr/>
          <p:nvPr/>
        </p:nvPicPr>
        <p:blipFill>
          <a:blip r:embed="rId4" cstate="print"/>
          <a:srcRect r="-1684" b="12163"/>
          <a:stretch>
            <a:fillRect/>
          </a:stretch>
        </p:blipFill>
        <p:spPr bwMode="auto">
          <a:xfrm>
            <a:off x="2438400" y="1981200"/>
            <a:ext cx="4705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-load.ru/wp-content/uploads/2014/01/%D0%9C%D0%B0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7400" y="2057400"/>
            <a:ext cx="5410200" cy="315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943634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37218" name="Picture 2" descr="http://images-photo.ru/_ph/17/2/8330042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533400" cy="506730"/>
          </a:xfrm>
          <a:prstGeom prst="rect">
            <a:avLst/>
          </a:prstGeom>
          <a:noFill/>
        </p:spPr>
      </p:pic>
      <p:pic>
        <p:nvPicPr>
          <p:cNvPr id="6" name="Picture 2" descr="http://images-photo.ru/_ph/17/2/8330042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257800"/>
            <a:ext cx="533400" cy="5067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447800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8000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Мої побажання всім </a:t>
            </a:r>
            <a:endParaRPr lang="uk-UA" sz="3200" b="1" dirty="0" smtClean="0">
              <a:solidFill>
                <a:srgbClr val="008000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008000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класним </a:t>
            </a:r>
            <a:r>
              <a:rPr lang="uk-UA" sz="3200" b="1" dirty="0" smtClean="0">
                <a:solidFill>
                  <a:srgbClr val="008000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керівникам: </a:t>
            </a:r>
            <a:r>
              <a:rPr lang="uk-UA" sz="3200" b="1" dirty="0" smtClean="0">
                <a:solidFill>
                  <a:srgbClr val="FF0066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Пам</a:t>
            </a:r>
            <a:r>
              <a:rPr lang="uk-UA" sz="3200" b="1" dirty="0" smtClean="0">
                <a:solidFill>
                  <a:srgbClr val="FF0066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solidFill>
                  <a:srgbClr val="FF0066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ятайте</a:t>
            </a:r>
            <a:r>
              <a:rPr lang="uk-UA" sz="3200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: Батько </a:t>
            </a:r>
            <a:r>
              <a:rPr lang="uk-UA" sz="3200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дитини</a:t>
            </a:r>
          </a:p>
          <a:p>
            <a:r>
              <a:rPr lang="uk-UA" sz="3200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не ваш учень, не ваш ворог, </a:t>
            </a:r>
            <a:endParaRPr lang="uk-UA" sz="3200" dirty="0" smtClean="0">
              <a:solidFill>
                <a:srgbClr val="3B3835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uk-UA" sz="3200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ваш друг, порадник, </a:t>
            </a:r>
            <a:r>
              <a:rPr lang="uk-UA" sz="3200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однодумець !</a:t>
            </a:r>
            <a:r>
              <a:rPr lang="uk-UA" dirty="0" smtClean="0">
                <a:solidFill>
                  <a:srgbClr val="3B3835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4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5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Україна1</Template>
  <TotalTime>2671</TotalTime>
  <Words>198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Аспект</vt:lpstr>
      <vt:lpstr>Слайд 1</vt:lpstr>
      <vt:lpstr>Слайд 2</vt:lpstr>
      <vt:lpstr>Слайд 3</vt:lpstr>
      <vt:lpstr>Слайд 4</vt:lpstr>
      <vt:lpstr>Слайд 5</vt:lpstr>
      <vt:lpstr>  Засідання круглого столу на тему: «Дітей слід не виховувати, з дітьми потрібно дружити» </vt:lpstr>
      <vt:lpstr>Обговорення проблем  за чаєм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Рома_Уляня</dc:creator>
  <cp:lastModifiedBy>User</cp:lastModifiedBy>
  <cp:revision>165</cp:revision>
  <cp:lastPrinted>1601-01-01T00:00:00Z</cp:lastPrinted>
  <dcterms:created xsi:type="dcterms:W3CDTF">1601-01-01T00:00:00Z</dcterms:created>
  <dcterms:modified xsi:type="dcterms:W3CDTF">2019-01-03T11:40:27Z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