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B2B6-E136-4043-B5CE-E950019F32B5}" type="datetimeFigureOut">
              <a:rPr lang="uk-UA" smtClean="0"/>
              <a:pPr/>
              <a:t>31.10.2023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2A44-EF08-4593-A404-ED484A2D6B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B2B6-E136-4043-B5CE-E950019F32B5}" type="datetimeFigureOut">
              <a:rPr lang="uk-UA" smtClean="0"/>
              <a:pPr/>
              <a:t>31.10.2023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2A44-EF08-4593-A404-ED484A2D6B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B2B6-E136-4043-B5CE-E950019F32B5}" type="datetimeFigureOut">
              <a:rPr lang="uk-UA" smtClean="0"/>
              <a:pPr/>
              <a:t>31.10.2023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2A44-EF08-4593-A404-ED484A2D6B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B2B6-E136-4043-B5CE-E950019F32B5}" type="datetimeFigureOut">
              <a:rPr lang="uk-UA" smtClean="0"/>
              <a:pPr/>
              <a:t>31.10.2023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2A44-EF08-4593-A404-ED484A2D6B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B2B6-E136-4043-B5CE-E950019F32B5}" type="datetimeFigureOut">
              <a:rPr lang="uk-UA" smtClean="0"/>
              <a:pPr/>
              <a:t>31.10.2023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2A44-EF08-4593-A404-ED484A2D6B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B2B6-E136-4043-B5CE-E950019F32B5}" type="datetimeFigureOut">
              <a:rPr lang="uk-UA" smtClean="0"/>
              <a:pPr/>
              <a:t>31.10.2023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2A44-EF08-4593-A404-ED484A2D6B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B2B6-E136-4043-B5CE-E950019F32B5}" type="datetimeFigureOut">
              <a:rPr lang="uk-UA" smtClean="0"/>
              <a:pPr/>
              <a:t>31.10.2023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2A44-EF08-4593-A404-ED484A2D6B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B2B6-E136-4043-B5CE-E950019F32B5}" type="datetimeFigureOut">
              <a:rPr lang="uk-UA" smtClean="0"/>
              <a:pPr/>
              <a:t>31.10.2023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2A44-EF08-4593-A404-ED484A2D6B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B2B6-E136-4043-B5CE-E950019F32B5}" type="datetimeFigureOut">
              <a:rPr lang="uk-UA" smtClean="0"/>
              <a:pPr/>
              <a:t>31.10.2023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2A44-EF08-4593-A404-ED484A2D6B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B2B6-E136-4043-B5CE-E950019F32B5}" type="datetimeFigureOut">
              <a:rPr lang="uk-UA" smtClean="0"/>
              <a:pPr/>
              <a:t>31.10.2023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2A44-EF08-4593-A404-ED484A2D6B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B2B6-E136-4043-B5CE-E950019F32B5}" type="datetimeFigureOut">
              <a:rPr lang="uk-UA" smtClean="0"/>
              <a:pPr/>
              <a:t>31.10.2023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2A44-EF08-4593-A404-ED484A2D6B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DB2B6-E136-4043-B5CE-E950019F32B5}" type="datetimeFigureOut">
              <a:rPr lang="uk-UA" smtClean="0"/>
              <a:pPr/>
              <a:t>31.10.2023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72A44-EF08-4593-A404-ED484A2D6B5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Фон для презентації в українському стилі 2023 | Презентація. Різ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1214422"/>
            <a:ext cx="5790367" cy="1481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i="1" dirty="0" smtClean="0">
                <a:latin typeface="Bookman Old Style" pitchFamily="18" charset="0"/>
              </a:rPr>
              <a:t>Творча група вчителів </a:t>
            </a:r>
          </a:p>
          <a:p>
            <a:pPr algn="ctr">
              <a:lnSpc>
                <a:spcPct val="150000"/>
              </a:lnSpc>
            </a:pPr>
            <a:r>
              <a:rPr lang="uk-UA" sz="3200" b="1" i="1" dirty="0" err="1" smtClean="0">
                <a:latin typeface="Bookman Old Style" pitchFamily="18" charset="0"/>
              </a:rPr>
              <a:t>КЗ</a:t>
            </a:r>
            <a:r>
              <a:rPr lang="uk-UA" sz="3200" b="1" i="1" dirty="0" smtClean="0">
                <a:latin typeface="Bookman Old Style" pitchFamily="18" charset="0"/>
              </a:rPr>
              <a:t> </a:t>
            </a:r>
            <a:r>
              <a:rPr lang="uk-UA" sz="3200" b="1" i="1" dirty="0" err="1" smtClean="0">
                <a:latin typeface="Bookman Old Style" pitchFamily="18" charset="0"/>
              </a:rPr>
              <a:t>“Ширмівський</a:t>
            </a:r>
            <a:r>
              <a:rPr lang="uk-UA" sz="3200" b="1" i="1" dirty="0" smtClean="0">
                <a:latin typeface="Bookman Old Style" pitchFamily="18" charset="0"/>
              </a:rPr>
              <a:t> </a:t>
            </a:r>
            <a:r>
              <a:rPr lang="uk-UA" sz="3200" b="1" i="1" dirty="0" err="1" smtClean="0">
                <a:latin typeface="Bookman Old Style" pitchFamily="18" charset="0"/>
              </a:rPr>
              <a:t>ліцей”</a:t>
            </a:r>
            <a:endParaRPr lang="uk-UA" sz="3200" b="1" i="1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5143512"/>
            <a:ext cx="244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Керівник творчої групи</a:t>
            </a:r>
          </a:p>
          <a:p>
            <a:r>
              <a:rPr lang="uk-UA" dirty="0" smtClean="0"/>
              <a:t>Бондар З.М</a:t>
            </a:r>
            <a:endParaRPr lang="uk-UA" dirty="0"/>
          </a:p>
        </p:txBody>
      </p:sp>
      <p:pic>
        <p:nvPicPr>
          <p:cNvPr id="1028" name="Picture 4" descr="C:\Users\Користувач\Documents\IMG_8610.JPG"/>
          <p:cNvPicPr>
            <a:picLocks noChangeAspect="1" noChangeArrowheads="1"/>
          </p:cNvPicPr>
          <p:nvPr/>
        </p:nvPicPr>
        <p:blipFill>
          <a:blip r:embed="rId3" cstate="print"/>
          <a:srcRect l="11689" t="15585" r="15255" b="24021"/>
          <a:stretch>
            <a:fillRect/>
          </a:stretch>
        </p:blipFill>
        <p:spPr bwMode="auto">
          <a:xfrm>
            <a:off x="6143636" y="3286124"/>
            <a:ext cx="207400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Светлый фон для презентации Powerpoint (54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785794"/>
            <a:ext cx="7545199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Тема</a:t>
            </a: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:</a:t>
            </a:r>
          </a:p>
          <a:p>
            <a:endParaRPr lang="uk-UA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  <a:p>
            <a:r>
              <a:rPr lang="uk-UA" sz="3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“Ефективність</a:t>
            </a:r>
            <a:r>
              <a:rPr lang="uk-UA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uk-UA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застосування технологій </a:t>
            </a:r>
            <a:r>
              <a:rPr lang="uk-UA" sz="3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особистісно</a:t>
            </a:r>
            <a:r>
              <a:rPr lang="uk-UA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орієнтованого навчання </a:t>
            </a:r>
            <a:endParaRPr lang="uk-UA" sz="36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uk-UA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з </a:t>
            </a:r>
            <a:r>
              <a:rPr lang="uk-UA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метою розвитку </a:t>
            </a:r>
            <a:endParaRPr lang="uk-UA" sz="36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uk-UA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творчої </a:t>
            </a:r>
            <a:r>
              <a:rPr lang="uk-UA" sz="3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особистості”</a:t>
            </a:r>
            <a:endParaRPr lang="uk-UA" sz="36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  <a:p>
            <a:endParaRPr lang="uk-UA" sz="36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ветлый фон для презентации Powerpoint (54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928670"/>
            <a:ext cx="7480381" cy="310854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marL="342900" indent="-342900">
              <a:buAutoNum type="arabicPeriod"/>
            </a:pPr>
            <a:r>
              <a:rPr lang="uk-UA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Бондар З.М – вчитель початкових класів</a:t>
            </a:r>
          </a:p>
          <a:p>
            <a:pPr marL="342900" indent="-342900">
              <a:buAutoNum type="arabicPeriod"/>
            </a:pPr>
            <a:r>
              <a:rPr lang="uk-UA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Заєць Т.О. – вчитель історії</a:t>
            </a:r>
          </a:p>
          <a:p>
            <a:pPr marL="342900" indent="-342900">
              <a:buAutoNum type="arabicPeriod"/>
            </a:pPr>
            <a:r>
              <a:rPr lang="uk-UA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Карпович Т.М. – вчитель початкових класів</a:t>
            </a:r>
          </a:p>
          <a:p>
            <a:pPr marL="342900" indent="-342900">
              <a:buAutoNum type="arabicPeriod"/>
            </a:pPr>
            <a:r>
              <a:rPr lang="uk-UA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Павлюк Р.І. – вчитель зарубіжної літератури</a:t>
            </a:r>
          </a:p>
          <a:p>
            <a:pPr marL="342900" indent="-342900">
              <a:buAutoNum type="arabicPeriod"/>
            </a:pPr>
            <a:r>
              <a:rPr lang="uk-UA" sz="28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Саєнко</a:t>
            </a:r>
            <a:r>
              <a:rPr lang="uk-UA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Т.М. – вчитель укр. мови і літератури</a:t>
            </a:r>
          </a:p>
          <a:p>
            <a:pPr marL="342900" indent="-342900">
              <a:buAutoNum type="arabicPeriod"/>
            </a:pPr>
            <a:r>
              <a:rPr lang="uk-UA" sz="28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Чонка</a:t>
            </a:r>
            <a:r>
              <a:rPr lang="uk-UA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В.І. – вчитель математики</a:t>
            </a:r>
            <a:endParaRPr lang="uk-UA" sz="2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4357694"/>
            <a:ext cx="4929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Наше кредо:</a:t>
            </a:r>
          </a:p>
          <a:p>
            <a:r>
              <a:rPr lang="uk-UA" sz="2000" i="1" dirty="0" err="1" smtClean="0">
                <a:solidFill>
                  <a:srgbClr val="7030A0"/>
                </a:solidFill>
                <a:latin typeface="Bookman Old Style" pitchFamily="18" charset="0"/>
              </a:rPr>
              <a:t>“Посередній</a:t>
            </a:r>
            <a:r>
              <a:rPr lang="uk-UA" sz="2000" i="1" dirty="0" smtClean="0">
                <a:solidFill>
                  <a:srgbClr val="7030A0"/>
                </a:solidFill>
                <a:latin typeface="Bookman Old Style" pitchFamily="18" charset="0"/>
              </a:rPr>
              <a:t> вчитель розповідає,</a:t>
            </a:r>
          </a:p>
          <a:p>
            <a:r>
              <a:rPr lang="uk-UA" sz="2000" i="1" dirty="0" smtClean="0">
                <a:solidFill>
                  <a:srgbClr val="7030A0"/>
                </a:solidFill>
                <a:latin typeface="Bookman Old Style" pitchFamily="18" charset="0"/>
              </a:rPr>
              <a:t>Хороший вчитель пояснює,</a:t>
            </a:r>
          </a:p>
          <a:p>
            <a:r>
              <a:rPr lang="uk-UA" sz="2000" i="1" dirty="0" smtClean="0">
                <a:solidFill>
                  <a:srgbClr val="7030A0"/>
                </a:solidFill>
                <a:latin typeface="Bookman Old Style" pitchFamily="18" charset="0"/>
              </a:rPr>
              <a:t>Кращий вчитель демонструє,</a:t>
            </a:r>
          </a:p>
          <a:p>
            <a:r>
              <a:rPr lang="uk-UA" sz="2000" i="1" dirty="0" smtClean="0">
                <a:solidFill>
                  <a:srgbClr val="7030A0"/>
                </a:solidFill>
                <a:latin typeface="Bookman Old Style" pitchFamily="18" charset="0"/>
              </a:rPr>
              <a:t>Творчий вчитель </a:t>
            </a:r>
            <a:r>
              <a:rPr lang="uk-UA" sz="2000" i="1" dirty="0" err="1" smtClean="0">
                <a:solidFill>
                  <a:srgbClr val="7030A0"/>
                </a:solidFill>
                <a:latin typeface="Bookman Old Style" pitchFamily="18" charset="0"/>
              </a:rPr>
              <a:t>надихає”</a:t>
            </a:r>
            <a:r>
              <a:rPr lang="uk-UA" sz="2000" i="1" dirty="0" smtClean="0">
                <a:solidFill>
                  <a:srgbClr val="7030A0"/>
                </a:solidFill>
                <a:latin typeface="Bookman Old Style" pitchFamily="18" charset="0"/>
              </a:rPr>
              <a:t>.</a:t>
            </a:r>
            <a:endParaRPr lang="uk-UA" sz="2000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428604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Члени творчої групи</a:t>
            </a:r>
            <a:endParaRPr lang="uk-UA" sz="3600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ветлый фон для презентации Powerpoint (54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0"/>
            <a:ext cx="8143932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i="1" dirty="0" smtClean="0"/>
              <a:t>                                                                                                     </a:t>
            </a:r>
            <a:r>
              <a:rPr lang="uk-UA" sz="1400" i="1" dirty="0" smtClean="0"/>
              <a:t>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роботи творчої групи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050" u="sng" dirty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  ефективність застосування технологій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орієнтованого навчання з метою розвитку творчої особистості</a:t>
            </a:r>
          </a:p>
          <a:p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uk-UA" sz="1050" u="sng" dirty="0">
                <a:latin typeface="Times New Roman" pitchFamily="18" charset="0"/>
                <a:cs typeface="Times New Roman" pitchFamily="18" charset="0"/>
              </a:rPr>
              <a:t>Засідання №1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         жовтень 2022 р.</a:t>
            </a:r>
          </a:p>
          <a:p>
            <a:r>
              <a:rPr lang="uk-UA" sz="105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Форма </a:t>
            </a:r>
            <a:r>
              <a:rPr lang="uk-UA" sz="1050" i="1" dirty="0">
                <a:latin typeface="Times New Roman" pitchFamily="18" charset="0"/>
                <a:cs typeface="Times New Roman" pitchFamily="18" charset="0"/>
              </a:rPr>
              <a:t>роботи – круглий стіл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Організаційне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сучасними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підходами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компетентної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uk-UA" sz="105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2.   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Презентація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проекту плану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на перспективу та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uk-UA" sz="105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3.  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схвалення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плану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на 20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 – 20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н.р.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4.  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доручень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членами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  <a:r>
              <a:rPr lang="uk-UA" sz="1050" u="sng" dirty="0" smtClean="0">
                <a:latin typeface="Times New Roman" pitchFamily="18" charset="0"/>
                <a:cs typeface="Times New Roman" pitchFamily="18" charset="0"/>
              </a:rPr>
              <a:t>Засідання </a:t>
            </a:r>
            <a:r>
              <a:rPr lang="uk-UA" sz="1050" u="sng" dirty="0">
                <a:latin typeface="Times New Roman" pitchFamily="18" charset="0"/>
                <a:cs typeface="Times New Roman" pitchFamily="18" charset="0"/>
              </a:rPr>
              <a:t>№2 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      грудень 2022р.</a:t>
            </a:r>
          </a:p>
          <a:p>
            <a:r>
              <a:rPr lang="uk-UA" sz="105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Форма </a:t>
            </a:r>
            <a:r>
              <a:rPr lang="uk-UA" sz="1050" i="1" dirty="0">
                <a:latin typeface="Times New Roman" pitchFamily="18" charset="0"/>
                <a:cs typeface="Times New Roman" pitchFamily="18" charset="0"/>
              </a:rPr>
              <a:t>роботи – </a:t>
            </a:r>
            <a:r>
              <a:rPr lang="uk-UA" sz="1050" i="1" dirty="0" err="1">
                <a:latin typeface="Times New Roman" pitchFamily="18" charset="0"/>
                <a:cs typeface="Times New Roman" pitchFamily="18" charset="0"/>
              </a:rPr>
              <a:t>веб-квест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Теоретичні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використання методів і прийомів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орієнтованого навчання</a:t>
            </a:r>
          </a:p>
          <a:p>
            <a:pPr lvl="0"/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Семінар на тему «Технології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орієнтованого навчання»: </a:t>
            </a:r>
          </a:p>
          <a:p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а)  г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оловні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до ос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бистісно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орієнтован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ого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навчання;        </a:t>
            </a:r>
            <a:r>
              <a:rPr lang="uk-UA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б) технологія проектування;                                                                     </a:t>
            </a:r>
          </a:p>
          <a:p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в)  групова форма  навчання;                                                                  </a:t>
            </a:r>
            <a:r>
              <a:rPr lang="uk-UA" sz="1050" i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050" i="1" dirty="0">
                <a:latin typeface="Times New Roman" pitchFamily="18" charset="0"/>
                <a:cs typeface="Times New Roman" pitchFamily="18" charset="0"/>
              </a:rPr>
              <a:t>г) 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орієнтовне навчання у початковій школі.                   </a:t>
            </a:r>
          </a:p>
          <a:p>
            <a:pPr lvl="0"/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Випуск інформаційного збірника з питань методики «Технології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орієнтованого навчання»                                                        </a:t>
            </a:r>
            <a:r>
              <a:rPr lang="uk-UA" sz="105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Ознайомлення із методичною літературою по темі, над якою працює творча група.                                                                                               </a:t>
            </a:r>
            <a:r>
              <a:rPr lang="uk-UA" sz="105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uk-UA" sz="1050" u="sng" dirty="0" smtClean="0">
                <a:latin typeface="Times New Roman" pitchFamily="18" charset="0"/>
                <a:cs typeface="Times New Roman" pitchFamily="18" charset="0"/>
              </a:rPr>
              <a:t>Засідання </a:t>
            </a:r>
            <a:r>
              <a:rPr lang="uk-UA" sz="1050" u="sng" dirty="0">
                <a:latin typeface="Times New Roman" pitchFamily="18" charset="0"/>
                <a:cs typeface="Times New Roman" pitchFamily="18" charset="0"/>
              </a:rPr>
              <a:t>№3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          березень 2023р.</a:t>
            </a:r>
          </a:p>
          <a:p>
            <a:r>
              <a:rPr lang="uk-UA" sz="105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Форма </a:t>
            </a:r>
            <a:r>
              <a:rPr lang="uk-UA" sz="1050" i="1" dirty="0">
                <a:latin typeface="Times New Roman" pitchFamily="18" charset="0"/>
                <a:cs typeface="Times New Roman" pitchFamily="18" charset="0"/>
              </a:rPr>
              <a:t>роботи – демонстрація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050" b="1" dirty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Використання методів і прийомів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орієнтованого навчання</a:t>
            </a:r>
          </a:p>
          <a:p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зорієнтованого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уроку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lvl="0"/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Обмін досвідом членів колективу  по використанню  даних методів і прийомів    на уроках.</a:t>
            </a:r>
          </a:p>
          <a:p>
            <a:pPr lvl="0"/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Аналіз представлених матеріалів. </a:t>
            </a:r>
          </a:p>
          <a:p>
            <a:pPr lvl="0"/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Вироблення методичних рекомендацій щодо використання  методів і прийомів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орієнтованого навчання на уроках</a:t>
            </a:r>
            <a:r>
              <a:rPr lang="uk-UA" sz="1050" i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uk-UA" sz="1050" u="sng" dirty="0" smtClean="0">
                <a:latin typeface="Times New Roman" pitchFamily="18" charset="0"/>
                <a:cs typeface="Times New Roman" pitchFamily="18" charset="0"/>
              </a:rPr>
              <a:t>Засідання </a:t>
            </a:r>
            <a:r>
              <a:rPr lang="uk-UA" sz="1050" u="sng" dirty="0">
                <a:latin typeface="Times New Roman" pitchFamily="18" charset="0"/>
                <a:cs typeface="Times New Roman" pitchFamily="18" charset="0"/>
              </a:rPr>
              <a:t>№4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     травень 2023р.</a:t>
            </a:r>
          </a:p>
          <a:p>
            <a:r>
              <a:rPr lang="uk-UA" sz="105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Форма </a:t>
            </a:r>
            <a:r>
              <a:rPr lang="uk-UA" sz="1050" i="1" dirty="0">
                <a:latin typeface="Times New Roman" pitchFamily="18" charset="0"/>
                <a:cs typeface="Times New Roman" pitchFamily="18" charset="0"/>
              </a:rPr>
              <a:t>роботи – семінар (обмін досвідом)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Розвиток творчих можливостей учня для формування цілеспрямованої особистості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Семінар 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на тему « Формування учнівських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на основі використання </a:t>
            </a:r>
            <a:r>
              <a:rPr lang="uk-UA" sz="1050" dirty="0" err="1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орієнтованого навчання»:</a:t>
            </a:r>
            <a:r>
              <a:rPr lang="uk-UA" sz="105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а)  забезпечення сприятливих умов формування людини як унікальної особистості;                                                                                </a:t>
            </a:r>
            <a:r>
              <a:rPr lang="uk-UA" sz="1050" i="1" dirty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б) проведення  уроків.                                                          </a:t>
            </a:r>
          </a:p>
          <a:p>
            <a:pPr lvl="0"/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 Поповнення «Методичної скарбниці»  школи методичними розробками щодо досліджуваної проблеми (</a:t>
            </a:r>
            <a:r>
              <a:rPr lang="uk-UA" sz="1050" i="1" dirty="0">
                <a:latin typeface="Times New Roman" pitchFamily="18" charset="0"/>
                <a:cs typeface="Times New Roman" pitchFamily="18" charset="0"/>
              </a:rPr>
              <a:t>усі члени групи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Підведення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підсумків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у 20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 н.р.,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обмін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думками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наступний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діагностування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перспективних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проблем для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опрацювання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засіданнях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наступному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ветлый фон для презентации Powerpoint (54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000108"/>
            <a:ext cx="764386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Ефективність застосування технологій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орієнтованого навчання з метою розвитку творчої особистості.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Розвиток творчих можливостей учня для формування цілеспрямованої особистості.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STEM- освіта – головний тренд інноваційної освіти в Україні.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Педагогіка партнерства як ключовий компонент Нової української школи.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5. Особливості організації освітнього процесу в інклюзивному середовищі.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428604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  <a:latin typeface="Book Antiqua" pitchFamily="18" charset="0"/>
              </a:rPr>
              <a:t>Найактуальніші питання</a:t>
            </a:r>
            <a:endParaRPr lang="uk-UA" sz="32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ветлый фон для презентации Powerpoint (54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28572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Форми проведення засідань</a:t>
            </a:r>
            <a:endParaRPr lang="uk-UA" sz="3200" b="1" dirty="0">
              <a:ln w="11430"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1285860"/>
            <a:ext cx="214314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Круглий стіл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2071678"/>
            <a:ext cx="192882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Веб-квести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4643446"/>
            <a:ext cx="2286016" cy="95410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Анкетування, тестування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2143116"/>
            <a:ext cx="2357454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Демонстрація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4572008"/>
            <a:ext cx="2286016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Вироблення методичних рекомендацій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214686"/>
            <a:ext cx="2071702" cy="954107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Випуск буклетів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3214686"/>
            <a:ext cx="1928826" cy="954107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Виступи 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педраді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3143248"/>
            <a:ext cx="150019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Семінар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4643446"/>
            <a:ext cx="1714512" cy="95410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Обмін досвідом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ветлый фон для презентации Powerpoint (54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5" descr="Изображение 098"/>
          <p:cNvPicPr>
            <a:picLocks noChangeAspect="1" noChangeArrowheads="1"/>
          </p:cNvPicPr>
          <p:nvPr/>
        </p:nvPicPr>
        <p:blipFill>
          <a:blip r:embed="rId3"/>
          <a:srcRect l="5766" r="1986" b="12500"/>
          <a:stretch>
            <a:fillRect/>
          </a:stretch>
        </p:blipFill>
        <p:spPr bwMode="auto">
          <a:xfrm>
            <a:off x="0" y="3643314"/>
            <a:ext cx="36249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25" y="3643314"/>
            <a:ext cx="352427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6E366CC-2BBF-4ACF-A72B-CCBDA4FFBD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57166"/>
            <a:ext cx="235745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бъект 4">
            <a:extLst>
              <a:ext uri="{FF2B5EF4-FFF2-40B4-BE49-F238E27FC236}">
                <a16:creationId xmlns="" xmlns:a16="http://schemas.microsoft.com/office/drawing/2014/main" id="{477F9C48-E052-499F-93D1-9416B080A1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3357562"/>
            <a:ext cx="2288239" cy="3050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928D0F6-FFAA-4A99-9BBA-7A0C712BDB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357166"/>
            <a:ext cx="2357455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500042"/>
            <a:ext cx="3643338" cy="273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ветлый фон для презентации Powerpoint (54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2976" y="2000240"/>
          <a:ext cx="7429551" cy="3166686"/>
        </p:xfrm>
        <a:graphic>
          <a:graphicData uri="http://schemas.openxmlformats.org/drawingml/2006/table">
            <a:tbl>
              <a:tblPr/>
              <a:tblGrid>
                <a:gridCol w="5214974"/>
                <a:gridCol w="1285884"/>
                <a:gridCol w="928693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latin typeface="Times New Roman"/>
                          <a:ea typeface="Calibri"/>
                          <a:cs typeface="Times New Roman"/>
                        </a:rPr>
                        <a:t>Виконавець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Примітка </a:t>
                      </a:r>
                      <a:endParaRPr lang="uk-UA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про виконання</a:t>
                      </a:r>
                      <a:endParaRPr lang="uk-UA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9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r>
                        <a:rPr lang="uk-UA" sz="1800" b="1" i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:</a:t>
                      </a:r>
                      <a:r>
                        <a:rPr lang="uk-UA" sz="1800" b="1" i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Організаційне забезпечення діяльності творчої групи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52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1.Ознайомлення з проблемою, над якою працюватиме творча група в 2023 – 2024 </a:t>
                      </a:r>
                      <a:r>
                        <a:rPr lang="uk-UA" sz="1800" dirty="0" err="1">
                          <a:latin typeface="Times New Roman"/>
                          <a:ea typeface="Calibri"/>
                          <a:cs typeface="Times New Roman"/>
                        </a:rPr>
                        <a:t>н.р</a:t>
                      </a: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uk-UA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52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uk-UA" sz="1800" dirty="0" smtClean="0">
                          <a:latin typeface="Times New Roman"/>
                          <a:ea typeface="Calibri"/>
                          <a:cs typeface="Times New Roman"/>
                        </a:rPr>
                        <a:t>та </a:t>
                      </a: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завдання щодо її реалізації.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52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2. Обговорення та схвалення плану роботи творчої групи на 2023-2024н.р. 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52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3.Розподіл доручень між членами творчої групи.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5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5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 Бондар З.М.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69" marR="64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8728" y="357166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400" b="1" i="1" dirty="0" smtClean="0">
                <a:ln w="50800"/>
                <a:solidFill>
                  <a:srgbClr val="7030A0"/>
                </a:solidFill>
              </a:rPr>
              <a:t>Тема: </a:t>
            </a:r>
            <a:r>
              <a:rPr lang="uk-UA" sz="2400" b="1" i="1" dirty="0" err="1" smtClean="0">
                <a:ln w="50800"/>
                <a:solidFill>
                  <a:srgbClr val="7030A0"/>
                </a:solidFill>
              </a:rPr>
              <a:t>Компетентнісно-орієнтований</a:t>
            </a:r>
            <a:r>
              <a:rPr lang="uk-UA" sz="2400" b="1" i="1" dirty="0" smtClean="0">
                <a:ln w="50800"/>
                <a:solidFill>
                  <a:srgbClr val="7030A0"/>
                </a:solidFill>
              </a:rPr>
              <a:t> підхід у навчанні через створення умов для розвитку </a:t>
            </a:r>
          </a:p>
          <a:p>
            <a:pPr algn="ctr"/>
            <a:r>
              <a:rPr lang="uk-UA" sz="2400" b="1" i="1" dirty="0" smtClean="0">
                <a:ln w="50800"/>
                <a:solidFill>
                  <a:srgbClr val="7030A0"/>
                </a:solidFill>
              </a:rPr>
              <a:t>і самореалізації особистості</a:t>
            </a:r>
            <a:endParaRPr lang="uk-UA" sz="2400" b="1" dirty="0">
              <a:ln w="50800"/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302</Words>
  <Application>Microsoft Office PowerPoint</Application>
  <PresentationFormat>Экран (4:3)</PresentationFormat>
  <Paragraphs>95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Користувач</dc:creator>
  <cp:lastModifiedBy>Користувач</cp:lastModifiedBy>
  <cp:revision>26</cp:revision>
  <dcterms:created xsi:type="dcterms:W3CDTF">2023-10-29T12:13:08Z</dcterms:created>
  <dcterms:modified xsi:type="dcterms:W3CDTF">2023-10-31T20:22:48Z</dcterms:modified>
</cp:coreProperties>
</file>