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notesMasterIdLst>
    <p:notesMasterId r:id="rId22"/>
  </p:notesMasterIdLst>
  <p:sldIdLst>
    <p:sldId id="270" r:id="rId7"/>
    <p:sldId id="267" r:id="rId8"/>
    <p:sldId id="256" r:id="rId9"/>
    <p:sldId id="268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9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40877-B568-46A7-BB46-56FE375E8AC3}" type="datetimeFigureOut">
              <a:rPr lang="uk-UA" smtClean="0"/>
              <a:t>24.01.2019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B70A5-DD6B-47B6-A1F7-DAFDE4526FD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70A5-DD6B-47B6-A1F7-DAFDE4526FD9}" type="slidenum">
              <a:rPr lang="uk-UA" smtClean="0"/>
              <a:t>13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кут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кут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 сполучна ліні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 сполучна ліні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кут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кут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 сполучна ліні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 сполучна ліні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кут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 сполучна ліні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тексту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Місце для вмісту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Місце для нижнього колонтитула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 сполучна ліні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Місце для дати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0A3B8C5-0170-4DA7-AC28-38C624986AA3}" type="datetimeFigureOut">
              <a:rPr lang="uk-UA" smtClean="0"/>
              <a:pPr/>
              <a:t>24.01.2019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DF9E709-5984-403A-9C16-2C90A4F1519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1143000"/>
          </a:xfrm>
        </p:spPr>
        <p:txBody>
          <a:bodyPr/>
          <a:lstStyle/>
          <a:p>
            <a:r>
              <a:rPr lang="uk-UA" dirty="0" smtClean="0"/>
              <a:t>Батьківські збори 2018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120"/>
          </a:xfrm>
        </p:spPr>
        <p:txBody>
          <a:bodyPr/>
          <a:lstStyle/>
          <a:p>
            <a:r>
              <a:rPr lang="uk-UA" b="1" cap="all" dirty="0" smtClean="0"/>
              <a:t> </a:t>
            </a:r>
            <a:r>
              <a:rPr lang="uk-UA" b="1" cap="all" dirty="0" smtClean="0">
                <a:solidFill>
                  <a:schemeClr val="bg2">
                    <a:lumMod val="50000"/>
                  </a:schemeClr>
                </a:solidFill>
                <a:latin typeface="Lucida Console" pitchFamily="49" charset="0"/>
              </a:rPr>
              <a:t>«СІМ’Я ЯК ФАКТОР ПРОФІЛАКТИКИ ВІДХИЛЕНЬ В ПОВЕДІНЦІ ДІТЕЙ»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Lucida Console" pitchFamily="49" charset="0"/>
              </a:rPr>
              <a:t> </a:t>
            </a:r>
          </a:p>
          <a:p>
            <a:endParaRPr lang="uk-UA" dirty="0"/>
          </a:p>
        </p:txBody>
      </p:sp>
      <p:pic>
        <p:nvPicPr>
          <p:cNvPr id="4" name="Содержимое 4" descr="https://content.e-schools.info/cache/c5/dc/c5dccc712b59b373edd5e965166a7a9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5530561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726" y="1556792"/>
            <a:ext cx="3807788" cy="465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060848"/>
            <a:ext cx="4618856" cy="3600400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4000" b="1" dirty="0">
                <a:solidFill>
                  <a:schemeClr val="accent2"/>
                </a:solidFill>
              </a:rPr>
              <a:t>Колись давно </a:t>
            </a:r>
            <a:r>
              <a:rPr lang="ru-RU" sz="4000" b="1" dirty="0" err="1">
                <a:solidFill>
                  <a:schemeClr val="accent2"/>
                </a:solidFill>
              </a:rPr>
              <a:t>старий</a:t>
            </a:r>
            <a:r>
              <a:rPr lang="ru-RU" sz="4000" b="1" dirty="0">
                <a:solidFill>
                  <a:schemeClr val="accent2"/>
                </a:solidFill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</a:rPr>
              <a:t>мудрець</a:t>
            </a:r>
            <a:r>
              <a:rPr lang="ru-RU" sz="4000" b="1" dirty="0">
                <a:solidFill>
                  <a:schemeClr val="accent2"/>
                </a:solidFill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</a:rPr>
              <a:t>відкрив</a:t>
            </a:r>
            <a:r>
              <a:rPr lang="ru-RU" sz="4000" b="1" dirty="0">
                <a:solidFill>
                  <a:schemeClr val="accent2"/>
                </a:solidFill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</a:rPr>
              <a:t>своєму</a:t>
            </a:r>
            <a:r>
              <a:rPr lang="ru-RU" sz="4000" b="1" dirty="0">
                <a:solidFill>
                  <a:schemeClr val="accent2"/>
                </a:solidFill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</a:rPr>
              <a:t>онукові</a:t>
            </a:r>
            <a:r>
              <a:rPr lang="ru-RU" sz="4000" b="1" dirty="0">
                <a:solidFill>
                  <a:schemeClr val="accent2"/>
                </a:solidFill>
              </a:rPr>
              <a:t> одну </a:t>
            </a:r>
            <a:r>
              <a:rPr lang="ru-RU" sz="4000" b="1" dirty="0" err="1">
                <a:solidFill>
                  <a:schemeClr val="accent2"/>
                </a:solidFill>
              </a:rPr>
              <a:t>життєву</a:t>
            </a:r>
            <a:r>
              <a:rPr lang="ru-RU" sz="4000" b="1" dirty="0">
                <a:solidFill>
                  <a:schemeClr val="accent2"/>
                </a:solidFill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</a:rPr>
              <a:t>істину</a:t>
            </a:r>
            <a:r>
              <a:rPr lang="ru-RU" sz="4000" b="1" dirty="0">
                <a:solidFill>
                  <a:schemeClr val="accent2"/>
                </a:solidFill>
              </a:rPr>
              <a:t>. </a:t>
            </a:r>
            <a:endParaRPr lang="uk-UA" sz="4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Маленький хлопчик, </a:t>
            </a:r>
            <a:r>
              <a:rPr lang="ru-RU" b="1" dirty="0" err="1">
                <a:solidFill>
                  <a:srgbClr val="00B050"/>
                </a:solidFill>
              </a:rPr>
              <a:t>зворушений</a:t>
            </a:r>
            <a:r>
              <a:rPr lang="ru-RU" b="1" dirty="0">
                <a:solidFill>
                  <a:srgbClr val="00B050"/>
                </a:solidFill>
              </a:rPr>
              <a:t> до </a:t>
            </a:r>
            <a:r>
              <a:rPr lang="ru-RU" b="1" dirty="0" err="1">
                <a:solidFill>
                  <a:srgbClr val="00B050"/>
                </a:solidFill>
              </a:rPr>
              <a:t>глибини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душі</a:t>
            </a:r>
            <a:r>
              <a:rPr lang="ru-RU" b="1" dirty="0">
                <a:solidFill>
                  <a:srgbClr val="00B050"/>
                </a:solidFill>
              </a:rPr>
              <a:t> словами </a:t>
            </a:r>
            <a:r>
              <a:rPr lang="ru-RU" b="1" dirty="0" err="1">
                <a:solidFill>
                  <a:srgbClr val="00B050"/>
                </a:solidFill>
              </a:rPr>
              <a:t>діда</a:t>
            </a:r>
            <a:r>
              <a:rPr lang="ru-RU" b="1" dirty="0">
                <a:solidFill>
                  <a:srgbClr val="00B050"/>
                </a:solidFill>
              </a:rPr>
              <a:t>, на </a:t>
            </a:r>
            <a:r>
              <a:rPr lang="ru-RU" b="1" dirty="0" err="1">
                <a:solidFill>
                  <a:srgbClr val="00B050"/>
                </a:solidFill>
              </a:rPr>
              <a:t>кілька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хвилин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задумався</a:t>
            </a:r>
            <a:r>
              <a:rPr lang="ru-RU" b="1" dirty="0">
                <a:solidFill>
                  <a:srgbClr val="00B050"/>
                </a:solidFill>
              </a:rPr>
              <a:t>, а </a:t>
            </a:r>
            <a:r>
              <a:rPr lang="ru-RU" b="1" dirty="0" err="1">
                <a:solidFill>
                  <a:srgbClr val="00B050"/>
                </a:solidFill>
              </a:rPr>
              <a:t>потім</a:t>
            </a:r>
            <a:r>
              <a:rPr lang="ru-RU" b="1" dirty="0">
                <a:solidFill>
                  <a:srgbClr val="00B050"/>
                </a:solidFill>
              </a:rPr>
              <a:t> запитав: - А </a:t>
            </a:r>
            <a:r>
              <a:rPr lang="ru-RU" b="1" dirty="0" err="1">
                <a:solidFill>
                  <a:srgbClr val="00B050"/>
                </a:solidFill>
              </a:rPr>
              <a:t>який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вовк</a:t>
            </a:r>
            <a:r>
              <a:rPr lang="ru-RU" b="1" dirty="0">
                <a:solidFill>
                  <a:srgbClr val="00B050"/>
                </a:solidFill>
              </a:rPr>
              <a:t> в </a:t>
            </a:r>
            <a:r>
              <a:rPr lang="ru-RU" b="1" dirty="0" err="1">
                <a:solidFill>
                  <a:srgbClr val="00B050"/>
                </a:solidFill>
              </a:rPr>
              <a:t>кінці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перемагає</a:t>
            </a:r>
            <a:r>
              <a:rPr lang="ru-RU" b="1" dirty="0">
                <a:solidFill>
                  <a:srgbClr val="00B050"/>
                </a:solidFill>
              </a:rPr>
              <a:t>? </a:t>
            </a:r>
            <a:endParaRPr lang="uk-UA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Documents and Settings\User\Рабочий стол\м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140968"/>
            <a:ext cx="4968552" cy="34733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620688"/>
            <a:ext cx="64087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Старий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чоловік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ледь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помітно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посміхнувся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відповів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- </a:t>
            </a:r>
            <a:r>
              <a:rPr lang="ru-RU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Завжди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перемагає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той </a:t>
            </a:r>
            <a:r>
              <a:rPr lang="ru-RU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вовк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якого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ти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годуєш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 </a:t>
            </a:r>
            <a:endParaRPr lang="uk-UA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Картинки по запросу Картинка що виховує добр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 </a:t>
            </a:r>
            <a:r>
              <a:rPr lang="ru-RU" sz="2400" b="1" dirty="0" err="1">
                <a:solidFill>
                  <a:srgbClr val="00B0F0"/>
                </a:solidFill>
              </a:rPr>
              <a:t>Навчіть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своїми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вчинками</a:t>
            </a:r>
            <a:r>
              <a:rPr lang="ru-RU" sz="2400" b="1" dirty="0">
                <a:solidFill>
                  <a:srgbClr val="00B0F0"/>
                </a:solidFill>
              </a:rPr>
              <a:t> свою </a:t>
            </a:r>
            <a:r>
              <a:rPr lang="ru-RU" sz="2400" b="1" dirty="0" err="1">
                <a:solidFill>
                  <a:srgbClr val="00B0F0"/>
                </a:solidFill>
              </a:rPr>
              <a:t>дитину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«</a:t>
            </a:r>
            <a:r>
              <a:rPr lang="ru-RU" sz="2400" b="1" dirty="0" err="1" smtClean="0">
                <a:solidFill>
                  <a:srgbClr val="00B0F0"/>
                </a:solidFill>
              </a:rPr>
              <a:t>годувати</a:t>
            </a:r>
            <a:r>
              <a:rPr lang="ru-RU" sz="2400" b="1" dirty="0" smtClean="0">
                <a:solidFill>
                  <a:srgbClr val="00B0F0"/>
                </a:solidFill>
              </a:rPr>
              <a:t>» </a:t>
            </a:r>
            <a:r>
              <a:rPr lang="ru-RU" sz="2400" b="1" dirty="0">
                <a:solidFill>
                  <a:srgbClr val="00B0F0"/>
                </a:solidFill>
              </a:rPr>
              <a:t>добро, </a:t>
            </a:r>
            <a:r>
              <a:rPr lang="ru-RU" sz="2400" b="1" dirty="0" err="1">
                <a:solidFill>
                  <a:srgbClr val="00B0F0"/>
                </a:solidFill>
              </a:rPr>
              <a:t>адже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скільки</a:t>
            </a:r>
            <a:r>
              <a:rPr lang="ru-RU" sz="2400" b="1" dirty="0">
                <a:solidFill>
                  <a:srgbClr val="00B0F0"/>
                </a:solidFill>
              </a:rPr>
              <a:t> в </a:t>
            </a:r>
            <a:r>
              <a:rPr lang="ru-RU" sz="2400" b="1" dirty="0" err="1">
                <a:solidFill>
                  <a:srgbClr val="00B0F0"/>
                </a:solidFill>
              </a:rPr>
              <a:t>людині</a:t>
            </a:r>
            <a:r>
              <a:rPr lang="ru-RU" sz="2400" b="1" dirty="0">
                <a:solidFill>
                  <a:srgbClr val="00B0F0"/>
                </a:solidFill>
              </a:rPr>
              <a:t> добра, </a:t>
            </a:r>
            <a:r>
              <a:rPr lang="ru-RU" sz="2400" b="1" dirty="0" err="1">
                <a:solidFill>
                  <a:srgbClr val="00B0F0"/>
                </a:solidFill>
              </a:rPr>
              <a:t>стільки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 в </a:t>
            </a:r>
            <a:r>
              <a:rPr lang="ru-RU" sz="2400" b="1" dirty="0" err="1">
                <a:solidFill>
                  <a:srgbClr val="00B0F0"/>
                </a:solidFill>
              </a:rPr>
              <a:t>ній</a:t>
            </a:r>
            <a:r>
              <a:rPr lang="ru-RU" sz="2400" b="1" dirty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життя</a:t>
            </a:r>
            <a:r>
              <a:rPr lang="ru-RU" sz="2400" b="1" dirty="0">
                <a:solidFill>
                  <a:srgbClr val="00B0F0"/>
                </a:solidFill>
              </a:rPr>
              <a:t>. </a:t>
            </a:r>
            <a:r>
              <a:rPr lang="ru-RU" sz="2400" b="1" dirty="0" smtClean="0">
                <a:solidFill>
                  <a:srgbClr val="00B0F0"/>
                </a:solidFill>
              </a:rPr>
              <a:t/>
            </a:r>
            <a:br>
              <a:rPr lang="ru-RU" sz="2400" b="1" dirty="0" smtClean="0">
                <a:solidFill>
                  <a:srgbClr val="00B0F0"/>
                </a:solidFill>
              </a:rPr>
            </a:br>
            <a:r>
              <a:rPr lang="ru-RU" sz="2400" b="1" dirty="0" smtClean="0">
                <a:solidFill>
                  <a:srgbClr val="00B0F0"/>
                </a:solidFill>
              </a:rPr>
              <a:t>(</a:t>
            </a:r>
            <a:r>
              <a:rPr lang="ru-RU" sz="2400" b="1" dirty="0" err="1">
                <a:solidFill>
                  <a:srgbClr val="00B0F0"/>
                </a:solidFill>
              </a:rPr>
              <a:t>У.Емерсон</a:t>
            </a:r>
            <a:r>
              <a:rPr lang="ru-RU" sz="2400" b="1" dirty="0">
                <a:solidFill>
                  <a:srgbClr val="00B0F0"/>
                </a:solidFill>
              </a:rPr>
              <a:t>) </a:t>
            </a:r>
            <a:r>
              <a:rPr lang="ru-RU" sz="3200" b="1" dirty="0">
                <a:solidFill>
                  <a:srgbClr val="00B0F0"/>
                </a:solidFill>
              </a:rPr>
              <a:t/>
            </a:r>
            <a:br>
              <a:rPr lang="ru-RU" sz="3200" b="1" dirty="0">
                <a:solidFill>
                  <a:srgbClr val="00B0F0"/>
                </a:solidFill>
              </a:rPr>
            </a:br>
            <a:r>
              <a:rPr lang="ru-RU" sz="3200" b="1" dirty="0">
                <a:solidFill>
                  <a:srgbClr val="00B0F0"/>
                </a:solidFill>
              </a:rPr>
              <a:t/>
            </a:r>
            <a:br>
              <a:rPr lang="ru-RU" sz="3200" b="1" dirty="0">
                <a:solidFill>
                  <a:srgbClr val="00B0F0"/>
                </a:solidFill>
              </a:rPr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uk-UA" sz="3200" dirty="0"/>
          </a:p>
        </p:txBody>
      </p:sp>
      <p:pic>
        <p:nvPicPr>
          <p:cNvPr id="1026" name="Picture 2" descr="Картинки по запросу Картинка що виховує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2190750" cy="2085976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Картинка що виховує добр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780928"/>
            <a:ext cx="4666118" cy="34563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8" descr="Картинки по запросу Картинки доброта врятує сві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445172"/>
            <a:ext cx="9092376" cy="478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013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2"/>
                </a:solidFill>
              </a:rPr>
              <a:t>“</a:t>
            </a:r>
            <a:r>
              <a:rPr lang="uk-UA" b="1" dirty="0" smtClean="0">
                <a:solidFill>
                  <a:schemeClr val="accent2"/>
                </a:solidFill>
              </a:rPr>
              <a:t>Діточки , мов ті квіточки, плекатимеш </a:t>
            </a:r>
            <a:r>
              <a:rPr lang="uk-UA" b="1" dirty="0" err="1" smtClean="0">
                <a:solidFill>
                  <a:schemeClr val="accent2"/>
                </a:solidFill>
              </a:rPr>
              <a:t>–будуть</a:t>
            </a:r>
            <a:r>
              <a:rPr lang="uk-UA" b="1" dirty="0" smtClean="0">
                <a:solidFill>
                  <a:schemeClr val="accent2"/>
                </a:solidFill>
              </a:rPr>
              <a:t> рости…”</a:t>
            </a:r>
            <a:endParaRPr lang="uk-UA" b="1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C:\Documents and Settings\User\Рабочий стол\День миру 2018\IMG_6174.JPG"/>
          <p:cNvPicPr>
            <a:picLocks noGrp="1"/>
          </p:cNvPicPr>
          <p:nvPr>
            <p:ph idx="1"/>
          </p:nvPr>
        </p:nvPicPr>
        <p:blipFill>
          <a:blip r:embed="rId2" cstate="print">
            <a:lum bright="16000" contrast="7000"/>
          </a:blip>
          <a:stretch>
            <a:fillRect/>
          </a:stretch>
        </p:blipFill>
        <p:spPr bwMode="auto">
          <a:xfrm>
            <a:off x="1647028" y="1935163"/>
            <a:ext cx="5849944" cy="4389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074193">
            <a:off x="109976" y="422202"/>
            <a:ext cx="5796136" cy="331236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«</a:t>
            </a:r>
            <a:r>
              <a:rPr lang="ru-RU" sz="4400" dirty="0">
                <a:solidFill>
                  <a:srgbClr val="C00000"/>
                </a:solidFill>
                <a:latin typeface="Arial Black" pitchFamily="34" charset="0"/>
              </a:rPr>
              <a:t> </a:t>
            </a:r>
            <a:r>
              <a:rPr lang="ru-RU" sz="4400" dirty="0" err="1">
                <a:solidFill>
                  <a:srgbClr val="C00000"/>
                </a:solidFill>
                <a:latin typeface="Arial Black" pitchFamily="34" charset="0"/>
              </a:rPr>
              <a:t>Дитина</a:t>
            </a:r>
            <a:r>
              <a:rPr lang="ru-RU" sz="4400" dirty="0">
                <a:solidFill>
                  <a:srgbClr val="C00000"/>
                </a:solidFill>
                <a:latin typeface="Arial Black" pitchFamily="34" charset="0"/>
              </a:rPr>
              <a:t> – </a:t>
            </a:r>
            <a:r>
              <a:rPr lang="ru-RU" sz="4400" dirty="0" err="1">
                <a:solidFill>
                  <a:srgbClr val="C00000"/>
                </a:solidFill>
                <a:latin typeface="Arial Black" pitchFamily="34" charset="0"/>
              </a:rPr>
              <a:t>рентгенівський</a:t>
            </a:r>
            <a:r>
              <a:rPr lang="ru-RU" sz="44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4400" dirty="0" err="1">
                <a:solidFill>
                  <a:srgbClr val="C00000"/>
                </a:solidFill>
                <a:latin typeface="Arial Black" pitchFamily="34" charset="0"/>
              </a:rPr>
              <a:t>знімок</a:t>
            </a:r>
            <a:r>
              <a:rPr lang="ru-RU" sz="44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  <a:latin typeface="Arial Black" pitchFamily="34" charset="0"/>
              </a:rPr>
              <a:t>сім‘ї</a:t>
            </a:r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»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А.Макаренко 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11266" name="AutoShape 2" descr="Картинки по запросу Картинка дитина рентгенівський знімок сім'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Рисунок 7" descr="C:\Documents and Settings\User\Рабочий стол\День миру 2018\IMG_61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0741" y="0"/>
            <a:ext cx="4563259" cy="6256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07504" y="188640"/>
            <a:ext cx="68407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Росте </a:t>
            </a:r>
            <a:r>
              <a:rPr kumimoji="0" lang="ru-RU" alt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людина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</a:t>
            </a:r>
            <a:r>
              <a:rPr kumimoji="0" lang="ru-RU" alt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Її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alt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життя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alt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розпочинається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alt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світанком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alt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душі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–</a:t>
            </a:r>
            <a:r>
              <a:rPr kumimoji="0" lang="en-US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alt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дитинством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</a:t>
            </a:r>
            <a:r>
              <a:rPr kumimoji="0" lang="ru-RU" alt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Воно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alt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назавжди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alt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залишається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в </a:t>
            </a:r>
            <a:r>
              <a:rPr kumimoji="0" lang="ru-RU" alt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пам’яті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як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SimSun" pitchFamily="2" charset="-122"/>
                <a:cs typeface="Arial"/>
              </a:rPr>
              <a:t> </a:t>
            </a:r>
            <a:r>
              <a:rPr kumimoji="0" lang="ru-RU" altLang="zh-CN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потаємне</a:t>
            </a: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altLang="zh-CN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і</a:t>
            </a: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altLang="zh-CN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світле</a:t>
            </a:r>
            <a:r>
              <a:rPr kumimoji="0" lang="ru-RU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lang="ru-RU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pic>
        <p:nvPicPr>
          <p:cNvPr id="13314" name="Picture 2" descr="Картинки по запросу картинки допитливих ді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65" y="2564904"/>
            <a:ext cx="7729461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35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>
                <a:solidFill>
                  <a:srgbClr val="00B050"/>
                </a:solidFill>
              </a:rPr>
              <a:t>Дві могутні сили діють у сфері виховання підростаючого покоління сім'я і школа. Об'єднати їх, спрямувати на вдосконалення навчання й виховання дітей важливе, але нелегке завдання. </a:t>
            </a:r>
          </a:p>
        </p:txBody>
      </p:sp>
      <p:pic>
        <p:nvPicPr>
          <p:cNvPr id="1026" name="Picture 2" descr="D:\Documents and Settings\User\Мои документы\Чонка  В.І\5 клас фото\1504295921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5709320" cy="3013795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2"/>
                </a:solidFill>
                <a:latin typeface="Monotype Corsiva" pitchFamily="66" charset="0"/>
              </a:rPr>
              <a:t>Першоосновою розвитку дитини як особистості є виховання в сім'ї. Соціальні психологи стверджують: якщо сім'я зацікавлена у вихованні особистості, то зусилля школи потроюються; а якщо така співпраця не вдалася, зусилля школи зменшуються аж на дві третини. </a:t>
            </a:r>
          </a:p>
        </p:txBody>
      </p:sp>
      <p:pic>
        <p:nvPicPr>
          <p:cNvPr id="9217" name="Picture 1" descr="C:\Documents and Settings\User\Рабочий стол\скачанные файлы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920" y="3068960"/>
            <a:ext cx="4675839" cy="3502366"/>
          </a:xfrm>
          <a:prstGeom prst="rect">
            <a:avLst/>
          </a:prstGeom>
          <a:noFill/>
        </p:spPr>
      </p:pic>
      <p:pic>
        <p:nvPicPr>
          <p:cNvPr id="4" name="Рисунок 3" descr="христ.jpg"/>
          <p:cNvPicPr>
            <a:picLocks noChangeAspect="1"/>
          </p:cNvPicPr>
          <p:nvPr/>
        </p:nvPicPr>
        <p:blipFill>
          <a:blip r:embed="rId3" cstate="print"/>
          <a:srcRect l="19078" t="33386" r="15209"/>
          <a:stretch>
            <a:fillRect/>
          </a:stretch>
        </p:blipFill>
        <p:spPr>
          <a:xfrm>
            <a:off x="5076056" y="332656"/>
            <a:ext cx="3905183" cy="5278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>
                <a:solidFill>
                  <a:schemeClr val="accent3">
                    <a:lumMod val="75000"/>
                  </a:schemeClr>
                </a:solidFill>
              </a:rPr>
              <a:t>Сім'я є </a:t>
            </a:r>
            <a:r>
              <a:rPr lang="uk-UA" sz="2400" b="1" dirty="0" err="1">
                <a:solidFill>
                  <a:schemeClr val="accent3">
                    <a:lumMod val="75000"/>
                  </a:schemeClr>
                </a:solidFill>
              </a:rPr>
              <a:t>мікромоделлю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</a:rPr>
              <a:t> суспільства, через яку дитина засвоює моральні норми, духовну культуру, національні та загальнолюдські цінності, отримує перший соціальний досвід співжиття з іншими людьми. </a:t>
            </a:r>
          </a:p>
        </p:txBody>
      </p:sp>
      <p:pic>
        <p:nvPicPr>
          <p:cNvPr id="4" name="Содержимое 3" descr="бабус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240" t="4354" r="24891"/>
          <a:stretch>
            <a:fillRect/>
          </a:stretch>
        </p:blipFill>
        <p:spPr>
          <a:xfrm>
            <a:off x="323528" y="1916832"/>
            <a:ext cx="2671710" cy="3201219"/>
          </a:xfrm>
          <a:prstGeom prst="rect">
            <a:avLst/>
          </a:prstGeom>
        </p:spPr>
      </p:pic>
      <p:pic>
        <p:nvPicPr>
          <p:cNvPr id="5" name="Рисунок 4" descr="DSC08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328" y="1952701"/>
            <a:ext cx="2843807" cy="2132856"/>
          </a:xfrm>
          <a:prstGeom prst="rect">
            <a:avLst/>
          </a:prstGeom>
        </p:spPr>
      </p:pic>
      <p:pic>
        <p:nvPicPr>
          <p:cNvPr id="6" name="Рисунок 5" descr="хо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924944"/>
            <a:ext cx="2274094" cy="3616862"/>
          </a:xfrm>
          <a:prstGeom prst="rect">
            <a:avLst/>
          </a:prstGeom>
        </p:spPr>
      </p:pic>
      <p:pic>
        <p:nvPicPr>
          <p:cNvPr id="7" name="Рисунок 6" descr="DSC08717.JPG"/>
          <p:cNvPicPr>
            <a:picLocks noChangeAspect="1"/>
          </p:cNvPicPr>
          <p:nvPr/>
        </p:nvPicPr>
        <p:blipFill>
          <a:blip r:embed="rId5" cstate="print"/>
          <a:srcRect l="19499" t="10000" r="13000" b="17999"/>
          <a:stretch>
            <a:fillRect/>
          </a:stretch>
        </p:blipFill>
        <p:spPr>
          <a:xfrm>
            <a:off x="2699792" y="4077072"/>
            <a:ext cx="3214710" cy="25717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56166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2"/>
                </a:solidFill>
              </a:rPr>
              <a:t>Батьки мають сприяти процесу соціального становлення дітей, зокрема: </a:t>
            </a:r>
            <a:endParaRPr lang="uk-UA" sz="2400" b="1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7030A0"/>
                </a:solidFill>
              </a:rPr>
              <a:t> передаванню </a:t>
            </a:r>
            <a:r>
              <a:rPr lang="uk-UA" sz="2400" b="1" dirty="0">
                <a:solidFill>
                  <a:srgbClr val="7030A0"/>
                </a:solidFill>
              </a:rPr>
              <a:t>соціального досвіду від старшого покоління молодшому;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формуванню </a:t>
            </a:r>
            <a:r>
              <a:rPr lang="uk-UA" sz="2400" b="1" dirty="0">
                <a:solidFill>
                  <a:srgbClr val="7030A0"/>
                </a:solidFill>
              </a:rPr>
              <a:t>в дитини суб'єктивних регуляторів поведінки;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rgbClr val="7030A0"/>
                </a:solidFill>
              </a:rPr>
              <a:t>засвоєнню </a:t>
            </a:r>
            <a:r>
              <a:rPr lang="uk-UA" sz="2400" b="1" dirty="0">
                <a:solidFill>
                  <a:srgbClr val="7030A0"/>
                </a:solidFill>
              </a:rPr>
              <a:t>дитиною моральних норм, духовних цінностей, зразків поведінки.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Все </a:t>
            </a:r>
            <a:r>
              <a:rPr lang="uk-UA" sz="2400" b="1" dirty="0">
                <a:solidFill>
                  <a:srgbClr val="7030A0"/>
                </a:solidFill>
              </a:rPr>
              <a:t>це в комплексі буде сприяти становленню особистості молодшого школяра </a:t>
            </a:r>
          </a:p>
          <a:p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28" y="198884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rgbClr val="C00000"/>
                </a:solidFill>
              </a:rPr>
              <a:t>Особистість </a:t>
            </a:r>
            <a:r>
              <a:rPr lang="uk-UA" b="1" dirty="0">
                <a:solidFill>
                  <a:srgbClr val="C00000"/>
                </a:solidFill>
              </a:rPr>
              <a:t>виховується Особистістю</a:t>
            </a:r>
            <a:r>
              <a:rPr lang="uk-UA" dirty="0">
                <a:solidFill>
                  <a:srgbClr val="C00000"/>
                </a:solidFill>
              </a:rPr>
              <a:t>. </a:t>
            </a:r>
            <a:endParaRPr lang="uk-UA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b="1" dirty="0" smtClean="0">
                <a:solidFill>
                  <a:srgbClr val="0070C0"/>
                </a:solidFill>
              </a:rPr>
              <a:t>Шляхетна </a:t>
            </a:r>
            <a:r>
              <a:rPr lang="uk-UA" b="1" dirty="0">
                <a:solidFill>
                  <a:srgbClr val="0070C0"/>
                </a:solidFill>
              </a:rPr>
              <a:t>людина виховується Шляхетною людиною. </a:t>
            </a:r>
            <a:endParaRPr lang="uk-UA" b="1" dirty="0" smtClean="0">
              <a:solidFill>
                <a:srgbClr val="0070C0"/>
              </a:solidFill>
            </a:endParaRPr>
          </a:p>
          <a:p>
            <a:r>
              <a:rPr lang="uk-UA" b="1" dirty="0" smtClean="0">
                <a:solidFill>
                  <a:srgbClr val="C00000"/>
                </a:solidFill>
              </a:rPr>
              <a:t>Любов </a:t>
            </a:r>
            <a:r>
              <a:rPr lang="uk-UA" b="1" dirty="0">
                <a:solidFill>
                  <a:srgbClr val="C00000"/>
                </a:solidFill>
              </a:rPr>
              <a:t>виховується Любов'ю. </a:t>
            </a:r>
            <a:endParaRPr lang="uk-UA" b="1" dirty="0" smtClean="0">
              <a:solidFill>
                <a:srgbClr val="C00000"/>
              </a:solidFill>
            </a:endParaRPr>
          </a:p>
          <a:p>
            <a:r>
              <a:rPr lang="uk-UA" b="1" dirty="0" smtClean="0">
                <a:solidFill>
                  <a:srgbClr val="0070C0"/>
                </a:solidFill>
              </a:rPr>
              <a:t>Доброта </a:t>
            </a:r>
            <a:r>
              <a:rPr lang="uk-UA" b="1" dirty="0">
                <a:solidFill>
                  <a:srgbClr val="0070C0"/>
                </a:solidFill>
              </a:rPr>
              <a:t>виховується Добротою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b="1" dirty="0" smtClean="0">
                <a:solidFill>
                  <a:srgbClr val="C00000"/>
                </a:solidFill>
              </a:rPr>
              <a:t>Серце </a:t>
            </a:r>
            <a:r>
              <a:rPr lang="uk-UA" b="1" dirty="0">
                <a:solidFill>
                  <a:srgbClr val="C00000"/>
                </a:solidFill>
              </a:rPr>
              <a:t>виховується </a:t>
            </a:r>
            <a:endParaRPr lang="uk-UA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Серцем</a:t>
            </a:r>
            <a:r>
              <a:rPr lang="uk-UA" b="1" dirty="0">
                <a:solidFill>
                  <a:srgbClr val="C00000"/>
                </a:solidFill>
              </a:rPr>
              <a:t>.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492887" cy="1143000"/>
          </a:xfrm>
        </p:spPr>
        <p:txBody>
          <a:bodyPr>
            <a:noAutofit/>
          </a:bodyPr>
          <a:lstStyle/>
          <a:p>
            <a:pPr algn="l"/>
            <a:r>
              <a:rPr lang="uk-UA" sz="40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Виховуючи дитину в родині, пам'ятаймо мудрі слова  Ш</a:t>
            </a:r>
            <a:r>
              <a:rPr lang="uk-UA" sz="40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. </a:t>
            </a:r>
            <a:r>
              <a:rPr lang="uk-UA" sz="4000" b="1" dirty="0" err="1">
                <a:solidFill>
                  <a:srgbClr val="00B0F0"/>
                </a:solidFill>
                <a:latin typeface="Monotype Corsiva" panose="03010101010201010101" pitchFamily="66" charset="0"/>
              </a:rPr>
              <a:t>Амонашвілі</a:t>
            </a:r>
            <a:r>
              <a:rPr lang="uk-UA" sz="40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: </a:t>
            </a:r>
            <a:br>
              <a:rPr lang="uk-UA" sz="4000" b="1" dirty="0">
                <a:solidFill>
                  <a:srgbClr val="00B0F0"/>
                </a:solidFill>
                <a:latin typeface="Monotype Corsiva" panose="03010101010201010101" pitchFamily="66" charset="0"/>
              </a:rPr>
            </a:br>
            <a:r>
              <a:rPr lang="uk-UA" sz="40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/>
            </a:r>
            <a:br>
              <a:rPr lang="uk-UA" sz="4000" b="1" dirty="0">
                <a:solidFill>
                  <a:srgbClr val="00B0F0"/>
                </a:solidFill>
                <a:latin typeface="Monotype Corsiva" panose="03010101010201010101" pitchFamily="66" charset="0"/>
              </a:rPr>
            </a:br>
            <a:endParaRPr lang="uk-UA" sz="4000" b="1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Картинки по запросу Картинка що виховує доб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365104"/>
            <a:ext cx="3802023" cy="2376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Вишукана">
  <a:themeElements>
    <a:clrScheme name="Вишукана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ишукана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шукана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Форма хвиль">
  <a:themeElements>
    <a:clrScheme name="Форма хвиль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Форма хвиль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хвиль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254</Words>
  <Application>Microsoft Office PowerPoint</Application>
  <PresentationFormat>Экран (4:3)</PresentationFormat>
  <Paragraphs>28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1_Вишукана</vt:lpstr>
      <vt:lpstr>Форма хвиль</vt:lpstr>
      <vt:lpstr>Вестибюль</vt:lpstr>
      <vt:lpstr>Поток</vt:lpstr>
      <vt:lpstr>Изящная</vt:lpstr>
      <vt:lpstr>1_Изящная</vt:lpstr>
      <vt:lpstr>Батьківські збори 2018</vt:lpstr>
      <vt:lpstr>“Діточки , мов ті квіточки, плекатимеш –будуть рости…”</vt:lpstr>
      <vt:lpstr>Слайд 3</vt:lpstr>
      <vt:lpstr>Слайд 4</vt:lpstr>
      <vt:lpstr>Дві могутні сили діють у сфері виховання підростаючого покоління сім'я і школа. Об'єднати їх, спрямувати на вдосконалення навчання й виховання дітей важливе, але нелегке завдання. </vt:lpstr>
      <vt:lpstr>Слайд 6</vt:lpstr>
      <vt:lpstr>Сім'я є мікромоделлю суспільства, через яку дитина засвоює моральні норми, духовну культуру, національні та загальнолюдські цінності, отримує перший соціальний досвід співжиття з іншими людьми. </vt:lpstr>
      <vt:lpstr>Слайд 8</vt:lpstr>
      <vt:lpstr>Виховуючи дитину в родині, пам'ятаймо мудрі слова  Ш. Амонашвілі:   </vt:lpstr>
      <vt:lpstr> Колись давно старий мудрець відкрив своєму онукові одну життєву істину. </vt:lpstr>
      <vt:lpstr>Слайд 11</vt:lpstr>
      <vt:lpstr>Маленький хлопчик, зворушений до глибини душі словами діда, на кілька хвилин задумався, а потім запитав: - А який вовк в кінці перемагає? </vt:lpstr>
      <vt:lpstr>Слайд 13</vt:lpstr>
      <vt:lpstr> Навчіть своїми вчинками свою дитину «годувати» добро, адже скільки в людині добра, стільки  в ній життя.  (У.Емерсон)     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2018-11-21T09:09:38Z</dcterms:created>
  <dcterms:modified xsi:type="dcterms:W3CDTF">2019-01-24T07:30:05Z</dcterms:modified>
</cp:coreProperties>
</file>