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7" r:id="rId3"/>
    <p:sldId id="268" r:id="rId4"/>
    <p:sldId id="265" r:id="rId5"/>
    <p:sldId id="257" r:id="rId6"/>
    <p:sldId id="258" r:id="rId7"/>
    <p:sldId id="260" r:id="rId8"/>
    <p:sldId id="261" r:id="rId9"/>
    <p:sldId id="262" r:id="rId10"/>
    <p:sldId id="263" r:id="rId11"/>
    <p:sldId id="277" r:id="rId12"/>
    <p:sldId id="273" r:id="rId13"/>
    <p:sldId id="269" r:id="rId14"/>
    <p:sldId id="272" r:id="rId15"/>
    <p:sldId id="271" r:id="rId16"/>
    <p:sldId id="274" r:id="rId17"/>
    <p:sldId id="275" r:id="rId18"/>
    <p:sldId id="276" r:id="rId19"/>
    <p:sldId id="278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670"/>
    <a:srgbClr val="F7996F"/>
    <a:srgbClr val="DFDA00"/>
    <a:srgbClr val="F9B08F"/>
    <a:srgbClr val="FFFFFF"/>
    <a:srgbClr val="AFC365"/>
    <a:srgbClr val="B0B06E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17" autoAdjust="0"/>
  </p:normalViewPr>
  <p:slideViewPr>
    <p:cSldViewPr snapToGrid="0"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86DE1-C166-45AE-B9ED-C6A5CE29F5A8}" type="doc">
      <dgm:prSet loTypeId="urn:microsoft.com/office/officeart/2005/8/layout/list1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D533655-CA6C-44D4-B233-FF6BEFD28800}">
      <dgm:prSet phldrT="[Текст]" custT="1"/>
      <dgm:spPr/>
      <dgm:t>
        <a:bodyPr/>
        <a:lstStyle/>
        <a:p>
          <a:r>
            <a:rPr lang="uk-UA" sz="2800" b="1" dirty="0" smtClean="0"/>
            <a:t>№1  У подібних трикутників відповідні медіани</a:t>
          </a:r>
        </a:p>
        <a:p>
          <a:r>
            <a:rPr lang="uk-UA" sz="2800" b="1" dirty="0" smtClean="0"/>
            <a:t> відносяться як відповідні сторони</a:t>
          </a:r>
          <a:endParaRPr lang="ru-RU" sz="2800" b="1" dirty="0"/>
        </a:p>
      </dgm:t>
    </dgm:pt>
    <dgm:pt modelId="{156690A7-2AC6-42C8-AADF-0E225B8CC7E6}" type="parTrans" cxnId="{0E288293-EF19-4487-8217-5306B53DACAF}">
      <dgm:prSet/>
      <dgm:spPr/>
      <dgm:t>
        <a:bodyPr/>
        <a:lstStyle/>
        <a:p>
          <a:endParaRPr lang="ru-RU"/>
        </a:p>
      </dgm:t>
    </dgm:pt>
    <dgm:pt modelId="{8DCAE75F-7871-4B20-8AE8-D70897175924}" type="sibTrans" cxnId="{0E288293-EF19-4487-8217-5306B53DACAF}">
      <dgm:prSet/>
      <dgm:spPr/>
      <dgm:t>
        <a:bodyPr/>
        <a:lstStyle/>
        <a:p>
          <a:endParaRPr lang="ru-RU"/>
        </a:p>
      </dgm:t>
    </dgm:pt>
    <dgm:pt modelId="{AF7A0CE1-9DF6-4F2A-B65E-CDCC2C94A77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800" b="1" dirty="0" smtClean="0"/>
            <a:t>№2  У подібних трикутників відповідні висоти</a:t>
          </a:r>
        </a:p>
        <a:p>
          <a:pPr>
            <a:lnSpc>
              <a:spcPct val="100000"/>
            </a:lnSpc>
          </a:pPr>
          <a:r>
            <a:rPr lang="uk-UA" sz="2800" b="1" dirty="0" smtClean="0"/>
            <a:t> відносяться як відповідні сторони</a:t>
          </a:r>
          <a:endParaRPr lang="ru-RU" sz="2800" dirty="0"/>
        </a:p>
      </dgm:t>
    </dgm:pt>
    <dgm:pt modelId="{181C90D0-2EC5-48E2-B238-DE63501F2360}" type="parTrans" cxnId="{40B9F1BE-463B-4C9B-8C34-D978E05FBBAC}">
      <dgm:prSet/>
      <dgm:spPr/>
      <dgm:t>
        <a:bodyPr/>
        <a:lstStyle/>
        <a:p>
          <a:endParaRPr lang="ru-RU"/>
        </a:p>
      </dgm:t>
    </dgm:pt>
    <dgm:pt modelId="{FC270358-74D1-47C0-A55F-897A9AC211A5}" type="sibTrans" cxnId="{40B9F1BE-463B-4C9B-8C34-D978E05FBBAC}">
      <dgm:prSet/>
      <dgm:spPr/>
      <dgm:t>
        <a:bodyPr/>
        <a:lstStyle/>
        <a:p>
          <a:endParaRPr lang="ru-RU"/>
        </a:p>
      </dgm:t>
    </dgm:pt>
    <dgm:pt modelId="{DE133B5F-B671-452C-ABC5-8F9BD2B4142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800" b="1" dirty="0" smtClean="0"/>
            <a:t>№3  У подібних трикутників відповідні середні лінії відносяться як відповідні сторони</a:t>
          </a:r>
          <a:endParaRPr lang="ru-RU" sz="2800" dirty="0"/>
        </a:p>
      </dgm:t>
    </dgm:pt>
    <dgm:pt modelId="{072365D7-5B41-4C9A-B55A-3E25FA68CC4A}" type="parTrans" cxnId="{A576C033-58F2-4B84-8138-1D07219C3070}">
      <dgm:prSet/>
      <dgm:spPr/>
      <dgm:t>
        <a:bodyPr/>
        <a:lstStyle/>
        <a:p>
          <a:endParaRPr lang="ru-RU"/>
        </a:p>
      </dgm:t>
    </dgm:pt>
    <dgm:pt modelId="{5B6C3107-F5AE-4D71-8344-9BA593E96A00}" type="sibTrans" cxnId="{A576C033-58F2-4B84-8138-1D07219C3070}">
      <dgm:prSet/>
      <dgm:spPr/>
      <dgm:t>
        <a:bodyPr/>
        <a:lstStyle/>
        <a:p>
          <a:endParaRPr lang="ru-RU"/>
        </a:p>
      </dgm:t>
    </dgm:pt>
    <dgm:pt modelId="{A4E5F412-3560-4692-AC25-27C6F8F5331C}" type="pres">
      <dgm:prSet presAssocID="{B3586DE1-C166-45AE-B9ED-C6A5CE29F5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A0D47-3E94-4642-9C42-A958B531E7D3}" type="pres">
      <dgm:prSet presAssocID="{0D533655-CA6C-44D4-B233-FF6BEFD28800}" presName="parentLin" presStyleCnt="0"/>
      <dgm:spPr/>
    </dgm:pt>
    <dgm:pt modelId="{342BE7B6-26C6-4C5C-B6AF-4D55C9025912}" type="pres">
      <dgm:prSet presAssocID="{0D533655-CA6C-44D4-B233-FF6BEFD288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130EEB-5A1E-49CB-87C4-71F9531F5278}" type="pres">
      <dgm:prSet presAssocID="{0D533655-CA6C-44D4-B233-FF6BEFD28800}" presName="parentText" presStyleLbl="node1" presStyleIdx="0" presStyleCnt="3" custScaleX="142997" custScaleY="124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14013-7D8E-43B2-A539-D6D8F7B8BB53}" type="pres">
      <dgm:prSet presAssocID="{0D533655-CA6C-44D4-B233-FF6BEFD28800}" presName="negativeSpace" presStyleCnt="0"/>
      <dgm:spPr/>
    </dgm:pt>
    <dgm:pt modelId="{0CE40C24-7AA8-4C61-822B-1669C7A1E8A7}" type="pres">
      <dgm:prSet presAssocID="{0D533655-CA6C-44D4-B233-FF6BEFD28800}" presName="childText" presStyleLbl="conFgAcc1" presStyleIdx="0" presStyleCnt="3">
        <dgm:presLayoutVars>
          <dgm:bulletEnabled val="1"/>
        </dgm:presLayoutVars>
      </dgm:prSet>
      <dgm:spPr/>
    </dgm:pt>
    <dgm:pt modelId="{1FF3E5AF-D742-4644-A9B8-BEB2176F87ED}" type="pres">
      <dgm:prSet presAssocID="{8DCAE75F-7871-4B20-8AE8-D70897175924}" presName="spaceBetweenRectangles" presStyleCnt="0"/>
      <dgm:spPr/>
    </dgm:pt>
    <dgm:pt modelId="{35B22BD0-6DC1-479F-B642-7A304B48ECD5}" type="pres">
      <dgm:prSet presAssocID="{AF7A0CE1-9DF6-4F2A-B65E-CDCC2C94A773}" presName="parentLin" presStyleCnt="0"/>
      <dgm:spPr/>
    </dgm:pt>
    <dgm:pt modelId="{248C1436-8ED9-444F-AF28-41EFEE8EAFD8}" type="pres">
      <dgm:prSet presAssocID="{AF7A0CE1-9DF6-4F2A-B65E-CDCC2C94A77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0D4713-AFE3-43A1-8149-7EB4BD3ED223}" type="pres">
      <dgm:prSet presAssocID="{AF7A0CE1-9DF6-4F2A-B65E-CDCC2C94A773}" presName="parentText" presStyleLbl="node1" presStyleIdx="1" presStyleCnt="3" custScaleX="142997" custScaleY="124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4E530-73DA-4770-96D3-59A56A03CA42}" type="pres">
      <dgm:prSet presAssocID="{AF7A0CE1-9DF6-4F2A-B65E-CDCC2C94A773}" presName="negativeSpace" presStyleCnt="0"/>
      <dgm:spPr/>
    </dgm:pt>
    <dgm:pt modelId="{F1B430F6-726E-4D07-ACAD-D3BF6BE4A59A}" type="pres">
      <dgm:prSet presAssocID="{AF7A0CE1-9DF6-4F2A-B65E-CDCC2C94A773}" presName="childText" presStyleLbl="conFgAcc1" presStyleIdx="1" presStyleCnt="3">
        <dgm:presLayoutVars>
          <dgm:bulletEnabled val="1"/>
        </dgm:presLayoutVars>
      </dgm:prSet>
      <dgm:spPr/>
    </dgm:pt>
    <dgm:pt modelId="{8D34456D-A45E-491C-B419-BA7A50953BBB}" type="pres">
      <dgm:prSet presAssocID="{FC270358-74D1-47C0-A55F-897A9AC211A5}" presName="spaceBetweenRectangles" presStyleCnt="0"/>
      <dgm:spPr/>
    </dgm:pt>
    <dgm:pt modelId="{7308964A-A5B1-4117-8F04-37724F0C9722}" type="pres">
      <dgm:prSet presAssocID="{DE133B5F-B671-452C-ABC5-8F9BD2B41424}" presName="parentLin" presStyleCnt="0"/>
      <dgm:spPr/>
    </dgm:pt>
    <dgm:pt modelId="{89BDC673-1AAA-4390-8AF8-A065150704C2}" type="pres">
      <dgm:prSet presAssocID="{DE133B5F-B671-452C-ABC5-8F9BD2B4142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2057E1-EF78-466D-A0D0-6B090D31AB6F}" type="pres">
      <dgm:prSet presAssocID="{DE133B5F-B671-452C-ABC5-8F9BD2B41424}" presName="parentText" presStyleLbl="node1" presStyleIdx="2" presStyleCnt="3" custScaleX="142997" custScaleY="124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0790-EE1D-466A-88DE-70898A635172}" type="pres">
      <dgm:prSet presAssocID="{DE133B5F-B671-452C-ABC5-8F9BD2B41424}" presName="negativeSpace" presStyleCnt="0"/>
      <dgm:spPr/>
    </dgm:pt>
    <dgm:pt modelId="{19EC397F-77D6-44A1-935A-DB0EF9EFCDD2}" type="pres">
      <dgm:prSet presAssocID="{DE133B5F-B671-452C-ABC5-8F9BD2B414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E7E4AE-AEE6-442D-B1A8-FF5BE130EFBF}" type="presOf" srcId="{AF7A0CE1-9DF6-4F2A-B65E-CDCC2C94A773}" destId="{248C1436-8ED9-444F-AF28-41EFEE8EAFD8}" srcOrd="0" destOrd="0" presId="urn:microsoft.com/office/officeart/2005/8/layout/list1"/>
    <dgm:cxn modelId="{BE8D1741-5980-4BA0-9749-2F67C8E186AF}" type="presOf" srcId="{0D533655-CA6C-44D4-B233-FF6BEFD28800}" destId="{342BE7B6-26C6-4C5C-B6AF-4D55C9025912}" srcOrd="0" destOrd="0" presId="urn:microsoft.com/office/officeart/2005/8/layout/list1"/>
    <dgm:cxn modelId="{F553CD9C-3DBC-4D7F-A3C7-2EC38C9D855A}" type="presOf" srcId="{AF7A0CE1-9DF6-4F2A-B65E-CDCC2C94A773}" destId="{B30D4713-AFE3-43A1-8149-7EB4BD3ED223}" srcOrd="1" destOrd="0" presId="urn:microsoft.com/office/officeart/2005/8/layout/list1"/>
    <dgm:cxn modelId="{18CDE813-2E1C-44CE-9DA9-CE7E4D3D0972}" type="presOf" srcId="{DE133B5F-B671-452C-ABC5-8F9BD2B41424}" destId="{212057E1-EF78-466D-A0D0-6B090D31AB6F}" srcOrd="1" destOrd="0" presId="urn:microsoft.com/office/officeart/2005/8/layout/list1"/>
    <dgm:cxn modelId="{0E288293-EF19-4487-8217-5306B53DACAF}" srcId="{B3586DE1-C166-45AE-B9ED-C6A5CE29F5A8}" destId="{0D533655-CA6C-44D4-B233-FF6BEFD28800}" srcOrd="0" destOrd="0" parTransId="{156690A7-2AC6-42C8-AADF-0E225B8CC7E6}" sibTransId="{8DCAE75F-7871-4B20-8AE8-D70897175924}"/>
    <dgm:cxn modelId="{FE6464B1-76E5-4564-AE66-EC1213615B53}" type="presOf" srcId="{B3586DE1-C166-45AE-B9ED-C6A5CE29F5A8}" destId="{A4E5F412-3560-4692-AC25-27C6F8F5331C}" srcOrd="0" destOrd="0" presId="urn:microsoft.com/office/officeart/2005/8/layout/list1"/>
    <dgm:cxn modelId="{40B9F1BE-463B-4C9B-8C34-D978E05FBBAC}" srcId="{B3586DE1-C166-45AE-B9ED-C6A5CE29F5A8}" destId="{AF7A0CE1-9DF6-4F2A-B65E-CDCC2C94A773}" srcOrd="1" destOrd="0" parTransId="{181C90D0-2EC5-48E2-B238-DE63501F2360}" sibTransId="{FC270358-74D1-47C0-A55F-897A9AC211A5}"/>
    <dgm:cxn modelId="{A576C033-58F2-4B84-8138-1D07219C3070}" srcId="{B3586DE1-C166-45AE-B9ED-C6A5CE29F5A8}" destId="{DE133B5F-B671-452C-ABC5-8F9BD2B41424}" srcOrd="2" destOrd="0" parTransId="{072365D7-5B41-4C9A-B55A-3E25FA68CC4A}" sibTransId="{5B6C3107-F5AE-4D71-8344-9BA593E96A00}"/>
    <dgm:cxn modelId="{61DA6DE8-F90E-48DA-9E8A-A8A5F8EB936F}" type="presOf" srcId="{0D533655-CA6C-44D4-B233-FF6BEFD28800}" destId="{D0130EEB-5A1E-49CB-87C4-71F9531F5278}" srcOrd="1" destOrd="0" presId="urn:microsoft.com/office/officeart/2005/8/layout/list1"/>
    <dgm:cxn modelId="{A0199356-0BA0-4F33-B9FF-DFC88EDEB62A}" type="presOf" srcId="{DE133B5F-B671-452C-ABC5-8F9BD2B41424}" destId="{89BDC673-1AAA-4390-8AF8-A065150704C2}" srcOrd="0" destOrd="0" presId="urn:microsoft.com/office/officeart/2005/8/layout/list1"/>
    <dgm:cxn modelId="{174295D5-ADA0-43F9-8392-63702A8E1999}" type="presParOf" srcId="{A4E5F412-3560-4692-AC25-27C6F8F5331C}" destId="{0A2A0D47-3E94-4642-9C42-A958B531E7D3}" srcOrd="0" destOrd="0" presId="urn:microsoft.com/office/officeart/2005/8/layout/list1"/>
    <dgm:cxn modelId="{5AB91065-FA0B-41D8-B66D-2F2799986869}" type="presParOf" srcId="{0A2A0D47-3E94-4642-9C42-A958B531E7D3}" destId="{342BE7B6-26C6-4C5C-B6AF-4D55C9025912}" srcOrd="0" destOrd="0" presId="urn:microsoft.com/office/officeart/2005/8/layout/list1"/>
    <dgm:cxn modelId="{AD76E191-0E1B-4BE4-8FFD-A5D5DB19DBEC}" type="presParOf" srcId="{0A2A0D47-3E94-4642-9C42-A958B531E7D3}" destId="{D0130EEB-5A1E-49CB-87C4-71F9531F5278}" srcOrd="1" destOrd="0" presId="urn:microsoft.com/office/officeart/2005/8/layout/list1"/>
    <dgm:cxn modelId="{5AB9DF9A-943D-4BF6-AEE8-33779AD9D80D}" type="presParOf" srcId="{A4E5F412-3560-4692-AC25-27C6F8F5331C}" destId="{E1B14013-7D8E-43B2-A539-D6D8F7B8BB53}" srcOrd="1" destOrd="0" presId="urn:microsoft.com/office/officeart/2005/8/layout/list1"/>
    <dgm:cxn modelId="{6801F233-D8B4-455F-918E-212ED60AED7A}" type="presParOf" srcId="{A4E5F412-3560-4692-AC25-27C6F8F5331C}" destId="{0CE40C24-7AA8-4C61-822B-1669C7A1E8A7}" srcOrd="2" destOrd="0" presId="urn:microsoft.com/office/officeart/2005/8/layout/list1"/>
    <dgm:cxn modelId="{3054D535-793F-42F5-993D-232AC0E965CA}" type="presParOf" srcId="{A4E5F412-3560-4692-AC25-27C6F8F5331C}" destId="{1FF3E5AF-D742-4644-A9B8-BEB2176F87ED}" srcOrd="3" destOrd="0" presId="urn:microsoft.com/office/officeart/2005/8/layout/list1"/>
    <dgm:cxn modelId="{80010D3F-CC7E-4D17-81F6-DA8C993F7480}" type="presParOf" srcId="{A4E5F412-3560-4692-AC25-27C6F8F5331C}" destId="{35B22BD0-6DC1-479F-B642-7A304B48ECD5}" srcOrd="4" destOrd="0" presId="urn:microsoft.com/office/officeart/2005/8/layout/list1"/>
    <dgm:cxn modelId="{31F819FC-AC9B-4DBA-BA80-6B78E52F684A}" type="presParOf" srcId="{35B22BD0-6DC1-479F-B642-7A304B48ECD5}" destId="{248C1436-8ED9-444F-AF28-41EFEE8EAFD8}" srcOrd="0" destOrd="0" presId="urn:microsoft.com/office/officeart/2005/8/layout/list1"/>
    <dgm:cxn modelId="{F41A5039-AE8A-4C05-9A78-63B3FCF1E00D}" type="presParOf" srcId="{35B22BD0-6DC1-479F-B642-7A304B48ECD5}" destId="{B30D4713-AFE3-43A1-8149-7EB4BD3ED223}" srcOrd="1" destOrd="0" presId="urn:microsoft.com/office/officeart/2005/8/layout/list1"/>
    <dgm:cxn modelId="{1D9F6A2D-0A30-4402-803F-AB2BECE830E5}" type="presParOf" srcId="{A4E5F412-3560-4692-AC25-27C6F8F5331C}" destId="{B8A4E530-73DA-4770-96D3-59A56A03CA42}" srcOrd="5" destOrd="0" presId="urn:microsoft.com/office/officeart/2005/8/layout/list1"/>
    <dgm:cxn modelId="{5B95A780-B9A7-4689-9EF6-1DE077C124BD}" type="presParOf" srcId="{A4E5F412-3560-4692-AC25-27C6F8F5331C}" destId="{F1B430F6-726E-4D07-ACAD-D3BF6BE4A59A}" srcOrd="6" destOrd="0" presId="urn:microsoft.com/office/officeart/2005/8/layout/list1"/>
    <dgm:cxn modelId="{0D9347D7-5B88-40B2-85A1-7CAED8ADE966}" type="presParOf" srcId="{A4E5F412-3560-4692-AC25-27C6F8F5331C}" destId="{8D34456D-A45E-491C-B419-BA7A50953BBB}" srcOrd="7" destOrd="0" presId="urn:microsoft.com/office/officeart/2005/8/layout/list1"/>
    <dgm:cxn modelId="{8F038713-0D2D-4FA2-8398-672E6A6FC64A}" type="presParOf" srcId="{A4E5F412-3560-4692-AC25-27C6F8F5331C}" destId="{7308964A-A5B1-4117-8F04-37724F0C9722}" srcOrd="8" destOrd="0" presId="urn:microsoft.com/office/officeart/2005/8/layout/list1"/>
    <dgm:cxn modelId="{8AEAD7BF-3F7D-48EE-8C91-CABF783D9111}" type="presParOf" srcId="{7308964A-A5B1-4117-8F04-37724F0C9722}" destId="{89BDC673-1AAA-4390-8AF8-A065150704C2}" srcOrd="0" destOrd="0" presId="urn:microsoft.com/office/officeart/2005/8/layout/list1"/>
    <dgm:cxn modelId="{DA27C5AB-5890-403B-B5FB-48CB7938699F}" type="presParOf" srcId="{7308964A-A5B1-4117-8F04-37724F0C9722}" destId="{212057E1-EF78-466D-A0D0-6B090D31AB6F}" srcOrd="1" destOrd="0" presId="urn:microsoft.com/office/officeart/2005/8/layout/list1"/>
    <dgm:cxn modelId="{5140970E-BEDE-447C-B8C4-16EEFC4DA785}" type="presParOf" srcId="{A4E5F412-3560-4692-AC25-27C6F8F5331C}" destId="{9D6C0790-EE1D-466A-88DE-70898A635172}" srcOrd="9" destOrd="0" presId="urn:microsoft.com/office/officeart/2005/8/layout/list1"/>
    <dgm:cxn modelId="{5F78DA80-9DAD-45CF-8678-630D35CBD942}" type="presParOf" srcId="{A4E5F412-3560-4692-AC25-27C6F8F5331C}" destId="{19EC397F-77D6-44A1-935A-DB0EF9EFCD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0C24-7AA8-4C61-822B-1669C7A1E8A7}">
      <dsp:nvSpPr>
        <dsp:cNvPr id="0" name=""/>
        <dsp:cNvSpPr/>
      </dsp:nvSpPr>
      <dsp:spPr>
        <a:xfrm>
          <a:off x="0" y="570367"/>
          <a:ext cx="864096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30EEB-5A1E-49CB-87C4-71F9531F5278}">
      <dsp:nvSpPr>
        <dsp:cNvPr id="0" name=""/>
        <dsp:cNvSpPr/>
      </dsp:nvSpPr>
      <dsp:spPr>
        <a:xfrm>
          <a:off x="410951" y="23125"/>
          <a:ext cx="8227084" cy="91624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№1  У подібних трикутників відповідні медіани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відносяться як відповідні сторони</a:t>
          </a:r>
          <a:endParaRPr lang="ru-RU" sz="2800" b="1" kern="1200" dirty="0"/>
        </a:p>
      </dsp:txBody>
      <dsp:txXfrm>
        <a:off x="455678" y="67852"/>
        <a:ext cx="8137630" cy="826787"/>
      </dsp:txXfrm>
    </dsp:sp>
    <dsp:sp modelId="{F1B430F6-726E-4D07-ACAD-D3BF6BE4A59A}">
      <dsp:nvSpPr>
        <dsp:cNvPr id="0" name=""/>
        <dsp:cNvSpPr/>
      </dsp:nvSpPr>
      <dsp:spPr>
        <a:xfrm>
          <a:off x="0" y="1882608"/>
          <a:ext cx="864096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shade val="50000"/>
              <a:hueOff val="-31303"/>
              <a:satOff val="-1672"/>
              <a:lumOff val="267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D4713-AFE3-43A1-8149-7EB4BD3ED223}">
      <dsp:nvSpPr>
        <dsp:cNvPr id="0" name=""/>
        <dsp:cNvSpPr/>
      </dsp:nvSpPr>
      <dsp:spPr>
        <a:xfrm>
          <a:off x="410951" y="1335367"/>
          <a:ext cx="8227084" cy="916241"/>
        </a:xfrm>
        <a:prstGeom prst="roundRect">
          <a:avLst/>
        </a:prstGeom>
        <a:solidFill>
          <a:schemeClr val="accent1">
            <a:shade val="50000"/>
            <a:hueOff val="-31303"/>
            <a:satOff val="-1672"/>
            <a:lumOff val="2679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№2  У подібних трикутників відповідні висоти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відносяться як відповідні сторони</a:t>
          </a:r>
          <a:endParaRPr lang="ru-RU" sz="2800" kern="1200" dirty="0"/>
        </a:p>
      </dsp:txBody>
      <dsp:txXfrm>
        <a:off x="455678" y="1380094"/>
        <a:ext cx="8137630" cy="826787"/>
      </dsp:txXfrm>
    </dsp:sp>
    <dsp:sp modelId="{19EC397F-77D6-44A1-935A-DB0EF9EFCDD2}">
      <dsp:nvSpPr>
        <dsp:cNvPr id="0" name=""/>
        <dsp:cNvSpPr/>
      </dsp:nvSpPr>
      <dsp:spPr>
        <a:xfrm>
          <a:off x="0" y="3194850"/>
          <a:ext cx="864096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shade val="50000"/>
              <a:hueOff val="-31303"/>
              <a:satOff val="-1672"/>
              <a:lumOff val="267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057E1-EF78-466D-A0D0-6B090D31AB6F}">
      <dsp:nvSpPr>
        <dsp:cNvPr id="0" name=""/>
        <dsp:cNvSpPr/>
      </dsp:nvSpPr>
      <dsp:spPr>
        <a:xfrm>
          <a:off x="410951" y="2647608"/>
          <a:ext cx="8227084" cy="916241"/>
        </a:xfrm>
        <a:prstGeom prst="roundRect">
          <a:avLst/>
        </a:prstGeom>
        <a:solidFill>
          <a:schemeClr val="accent1">
            <a:shade val="50000"/>
            <a:hueOff val="-31303"/>
            <a:satOff val="-1672"/>
            <a:lumOff val="2679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№3  У подібних трикутників відповідні середні лінії відносяться як відповідні сторони</a:t>
          </a:r>
          <a:endParaRPr lang="ru-RU" sz="2800" kern="1200" dirty="0"/>
        </a:p>
      </dsp:txBody>
      <dsp:txXfrm>
        <a:off x="455678" y="2692335"/>
        <a:ext cx="8137630" cy="82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4CE3-4DFC-419B-AE20-D1F9FD813B5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DDCC9-84E6-4D3A-AAB1-8D70FF0E1B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DCC9-84E6-4D3A-AAB1-8D70FF0E1B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DCC9-84E6-4D3A-AAB1-8D70FF0E1B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екрані діти бачать лише тексти умов відповідних опорних задач, а необхідні креслення виконуються на дошці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DCC9-84E6-4D3A-AAB1-8D70FF0E1B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DCC9-84E6-4D3A-AAB1-8D70FF0E1B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Відповіді до завдань з'являтимуться після кліка</a:t>
            </a:r>
            <a:r>
              <a:rPr lang="uk-UA" baseline="0" dirty="0" smtClean="0"/>
              <a:t> мишки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DCC9-84E6-4D3A-AAB1-8D70FF0E1B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Після першого</a:t>
            </a:r>
            <a:r>
              <a:rPr lang="uk-UA" baseline="0" dirty="0" smtClean="0"/>
              <a:t> кліку мишки малюнок автоматично перетворюється у математичну модель (малюночки замінюються відповідними позначеннями)</a:t>
            </a:r>
          </a:p>
          <a:p>
            <a:r>
              <a:rPr lang="uk-UA" baseline="0" dirty="0" smtClean="0"/>
              <a:t>Після обговорення розв’язку задачі, вчитель пропонує стисло записати його.</a:t>
            </a:r>
          </a:p>
          <a:p>
            <a:r>
              <a:rPr lang="uk-UA" baseline="0" dirty="0" smtClean="0"/>
              <a:t>Розв’язок з'явиться на екрані покроково, після </a:t>
            </a:r>
            <a:r>
              <a:rPr lang="uk-UA" baseline="0" smtClean="0"/>
              <a:t>кліку мишки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DCC9-84E6-4D3A-AAB1-8D70FF0E1B2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E955E-A037-43A3-93D5-9CA8D3F035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C90622-8588-4764-8159-47DD6EAD575B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7FF14F-8978-4752-9C5B-D756778046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gi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image" Target="../media/image29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wmf"/><Relationship Id="rId4" Type="http://schemas.openxmlformats.org/officeDocument/2006/relationships/image" Target="../media/image28.gif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9.jpeg"/><Relationship Id="rId7" Type="http://schemas.openxmlformats.org/officeDocument/2006/relationships/image" Target="../media/image41.wmf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9.gi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8616" y="568712"/>
            <a:ext cx="7056784" cy="215418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Ознаки подібності трикутників</a:t>
            </a:r>
            <a:br>
              <a:rPr lang="uk-UA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Розв’язування задач</a:t>
            </a:r>
            <a:endParaRPr lang="ru-RU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4572" y="143086"/>
            <a:ext cx="6400800" cy="50405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663300"/>
                </a:solidFill>
              </a:rPr>
              <a:t>Урок геометрії у 8 класі</a:t>
            </a:r>
          </a:p>
        </p:txBody>
      </p:sp>
      <p:pic>
        <p:nvPicPr>
          <p:cNvPr id="14340" name="Picture 4" descr="http://www.yachtcaptains.ru/wp-content/uploads/articles/09-kak-proxodit-parusnaya-regata-na-yaxte.jpg"/>
          <p:cNvPicPr>
            <a:picLocks noChangeAspect="1" noChangeArrowheads="1"/>
          </p:cNvPicPr>
          <p:nvPr/>
        </p:nvPicPr>
        <p:blipFill>
          <a:blip r:embed="rId3" cstate="print"/>
          <a:srcRect b="7179"/>
          <a:stretch>
            <a:fillRect/>
          </a:stretch>
        </p:blipFill>
        <p:spPr bwMode="auto">
          <a:xfrm>
            <a:off x="1784195" y="2711414"/>
            <a:ext cx="5631366" cy="3313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4624"/>
            <a:ext cx="8229600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cmpd="dbl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Створимо математичну модель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8" descr="http://rosmetallica.ru/image/cache/catalog/bus_station/bus_station_13-800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1363305" cy="920231"/>
          </a:xfrm>
          <a:prstGeom prst="rect">
            <a:avLst/>
          </a:prstGeom>
          <a:noFill/>
        </p:spPr>
      </p:pic>
      <p:pic>
        <p:nvPicPr>
          <p:cNvPr id="6" name="Picture 14" descr="http://www.lenagold.ru/fon/clipart/d/dom/domik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1280142" cy="1152128"/>
          </a:xfrm>
          <a:prstGeom prst="rect">
            <a:avLst/>
          </a:prstGeom>
          <a:noFill/>
        </p:spPr>
      </p:pic>
      <p:pic>
        <p:nvPicPr>
          <p:cNvPr id="7" name="Picture 6" descr="http://wikinista.wikispaces.com/file/view/forest.png/320729680/221x159/fores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1484784"/>
            <a:ext cx="2189677" cy="15753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Равнобедренный треугольник 7"/>
          <p:cNvSpPr/>
          <p:nvPr/>
        </p:nvSpPr>
        <p:spPr>
          <a:xfrm rot="5154016">
            <a:off x="3466222" y="-198542"/>
            <a:ext cx="3147660" cy="5766384"/>
          </a:xfrm>
          <a:prstGeom prst="triangle">
            <a:avLst>
              <a:gd name="adj" fmla="val 67735"/>
            </a:avLst>
          </a:prstGeom>
          <a:solidFill>
            <a:srgbClr val="FFFFFF">
              <a:alpha val="0"/>
            </a:srgb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23528" y="1556792"/>
            <a:ext cx="3825085" cy="2664295"/>
          </a:xfrm>
          <a:custGeom>
            <a:avLst/>
            <a:gdLst>
              <a:gd name="connsiteX0" fmla="*/ 414454 w 3399264"/>
              <a:gd name="connsiteY0" fmla="*/ 416312 h 2505307"/>
              <a:gd name="connsiteX1" fmla="*/ 704386 w 3399264"/>
              <a:gd name="connsiteY1" fmla="*/ 204438 h 2505307"/>
              <a:gd name="connsiteX2" fmla="*/ 1050074 w 3399264"/>
              <a:gd name="connsiteY2" fmla="*/ 26019 h 2505307"/>
              <a:gd name="connsiteX3" fmla="*/ 1440366 w 3399264"/>
              <a:gd name="connsiteY3" fmla="*/ 48321 h 2505307"/>
              <a:gd name="connsiteX4" fmla="*/ 1797205 w 3399264"/>
              <a:gd name="connsiteY4" fmla="*/ 126380 h 2505307"/>
              <a:gd name="connsiteX5" fmla="*/ 2287859 w 3399264"/>
              <a:gd name="connsiteY5" fmla="*/ 460917 h 2505307"/>
              <a:gd name="connsiteX6" fmla="*/ 2689303 w 3399264"/>
              <a:gd name="connsiteY6" fmla="*/ 538975 h 2505307"/>
              <a:gd name="connsiteX7" fmla="*/ 3202259 w 3399264"/>
              <a:gd name="connsiteY7" fmla="*/ 639336 h 2505307"/>
              <a:gd name="connsiteX8" fmla="*/ 3391830 w 3399264"/>
              <a:gd name="connsiteY8" fmla="*/ 1274956 h 2505307"/>
              <a:gd name="connsiteX9" fmla="*/ 3246864 w 3399264"/>
              <a:gd name="connsiteY9" fmla="*/ 1676399 h 2505307"/>
              <a:gd name="connsiteX10" fmla="*/ 2800815 w 3399264"/>
              <a:gd name="connsiteY10" fmla="*/ 2111297 h 2505307"/>
              <a:gd name="connsiteX11" fmla="*/ 2555488 w 3399264"/>
              <a:gd name="connsiteY11" fmla="*/ 2200507 h 2505307"/>
              <a:gd name="connsiteX12" fmla="*/ 1942171 w 3399264"/>
              <a:gd name="connsiteY12" fmla="*/ 2501590 h 2505307"/>
              <a:gd name="connsiteX13" fmla="*/ 1005469 w 3399264"/>
              <a:gd name="connsiteY13" fmla="*/ 2178204 h 2505307"/>
              <a:gd name="connsiteX14" fmla="*/ 470210 w 3399264"/>
              <a:gd name="connsiteY14" fmla="*/ 1843668 h 2505307"/>
              <a:gd name="connsiteX15" fmla="*/ 68766 w 3399264"/>
              <a:gd name="connsiteY15" fmla="*/ 1397619 h 2505307"/>
              <a:gd name="connsiteX16" fmla="*/ 57615 w 3399264"/>
              <a:gd name="connsiteY16" fmla="*/ 940419 h 2505307"/>
              <a:gd name="connsiteX17" fmla="*/ 146825 w 3399264"/>
              <a:gd name="connsiteY17" fmla="*/ 661638 h 2505307"/>
              <a:gd name="connsiteX18" fmla="*/ 247186 w 3399264"/>
              <a:gd name="connsiteY18" fmla="*/ 483219 h 2505307"/>
              <a:gd name="connsiteX19" fmla="*/ 347547 w 3399264"/>
              <a:gd name="connsiteY19" fmla="*/ 427463 h 2505307"/>
              <a:gd name="connsiteX20" fmla="*/ 414454 w 3399264"/>
              <a:gd name="connsiteY20" fmla="*/ 416312 h 2505307"/>
              <a:gd name="connsiteX0" fmla="*/ 414454 w 3399264"/>
              <a:gd name="connsiteY0" fmla="*/ 485078 h 2574073"/>
              <a:gd name="connsiteX1" fmla="*/ 704386 w 3399264"/>
              <a:gd name="connsiteY1" fmla="*/ 273204 h 2574073"/>
              <a:gd name="connsiteX2" fmla="*/ 1050074 w 3399264"/>
              <a:gd name="connsiteY2" fmla="*/ 94785 h 2574073"/>
              <a:gd name="connsiteX3" fmla="*/ 1440366 w 3399264"/>
              <a:gd name="connsiteY3" fmla="*/ 117087 h 2574073"/>
              <a:gd name="connsiteX4" fmla="*/ 1792339 w 3399264"/>
              <a:gd name="connsiteY4" fmla="*/ 68766 h 2574073"/>
              <a:gd name="connsiteX5" fmla="*/ 2287859 w 3399264"/>
              <a:gd name="connsiteY5" fmla="*/ 529683 h 2574073"/>
              <a:gd name="connsiteX6" fmla="*/ 2689303 w 3399264"/>
              <a:gd name="connsiteY6" fmla="*/ 607741 h 2574073"/>
              <a:gd name="connsiteX7" fmla="*/ 3202259 w 3399264"/>
              <a:gd name="connsiteY7" fmla="*/ 708102 h 2574073"/>
              <a:gd name="connsiteX8" fmla="*/ 3391830 w 3399264"/>
              <a:gd name="connsiteY8" fmla="*/ 1343722 h 2574073"/>
              <a:gd name="connsiteX9" fmla="*/ 3246864 w 3399264"/>
              <a:gd name="connsiteY9" fmla="*/ 1745165 h 2574073"/>
              <a:gd name="connsiteX10" fmla="*/ 2800815 w 3399264"/>
              <a:gd name="connsiteY10" fmla="*/ 2180063 h 2574073"/>
              <a:gd name="connsiteX11" fmla="*/ 2555488 w 3399264"/>
              <a:gd name="connsiteY11" fmla="*/ 2269273 h 2574073"/>
              <a:gd name="connsiteX12" fmla="*/ 1942171 w 3399264"/>
              <a:gd name="connsiteY12" fmla="*/ 2570356 h 2574073"/>
              <a:gd name="connsiteX13" fmla="*/ 1005469 w 3399264"/>
              <a:gd name="connsiteY13" fmla="*/ 2246970 h 2574073"/>
              <a:gd name="connsiteX14" fmla="*/ 470210 w 3399264"/>
              <a:gd name="connsiteY14" fmla="*/ 1912434 h 2574073"/>
              <a:gd name="connsiteX15" fmla="*/ 68766 w 3399264"/>
              <a:gd name="connsiteY15" fmla="*/ 1466385 h 2574073"/>
              <a:gd name="connsiteX16" fmla="*/ 57615 w 3399264"/>
              <a:gd name="connsiteY16" fmla="*/ 1009185 h 2574073"/>
              <a:gd name="connsiteX17" fmla="*/ 146825 w 3399264"/>
              <a:gd name="connsiteY17" fmla="*/ 730404 h 2574073"/>
              <a:gd name="connsiteX18" fmla="*/ 247186 w 3399264"/>
              <a:gd name="connsiteY18" fmla="*/ 551985 h 2574073"/>
              <a:gd name="connsiteX19" fmla="*/ 347547 w 3399264"/>
              <a:gd name="connsiteY19" fmla="*/ 496229 h 2574073"/>
              <a:gd name="connsiteX20" fmla="*/ 414454 w 3399264"/>
              <a:gd name="connsiteY20" fmla="*/ 485078 h 2574073"/>
              <a:gd name="connsiteX0" fmla="*/ 414454 w 3399264"/>
              <a:gd name="connsiteY0" fmla="*/ 466522 h 2555517"/>
              <a:gd name="connsiteX1" fmla="*/ 704386 w 3399264"/>
              <a:gd name="connsiteY1" fmla="*/ 254648 h 2555517"/>
              <a:gd name="connsiteX2" fmla="*/ 1050074 w 3399264"/>
              <a:gd name="connsiteY2" fmla="*/ 76229 h 2555517"/>
              <a:gd name="connsiteX3" fmla="*/ 1440366 w 3399264"/>
              <a:gd name="connsiteY3" fmla="*/ 98531 h 2555517"/>
              <a:gd name="connsiteX4" fmla="*/ 1792339 w 3399264"/>
              <a:gd name="connsiteY4" fmla="*/ 50210 h 2555517"/>
              <a:gd name="connsiteX5" fmla="*/ 2410387 w 3399264"/>
              <a:gd name="connsiteY5" fmla="*/ 399789 h 2555517"/>
              <a:gd name="connsiteX6" fmla="*/ 2689303 w 3399264"/>
              <a:gd name="connsiteY6" fmla="*/ 589185 h 2555517"/>
              <a:gd name="connsiteX7" fmla="*/ 3202259 w 3399264"/>
              <a:gd name="connsiteY7" fmla="*/ 689546 h 2555517"/>
              <a:gd name="connsiteX8" fmla="*/ 3391830 w 3399264"/>
              <a:gd name="connsiteY8" fmla="*/ 1325166 h 2555517"/>
              <a:gd name="connsiteX9" fmla="*/ 3246864 w 3399264"/>
              <a:gd name="connsiteY9" fmla="*/ 1726609 h 2555517"/>
              <a:gd name="connsiteX10" fmla="*/ 2800815 w 3399264"/>
              <a:gd name="connsiteY10" fmla="*/ 2161507 h 2555517"/>
              <a:gd name="connsiteX11" fmla="*/ 2555488 w 3399264"/>
              <a:gd name="connsiteY11" fmla="*/ 2250717 h 2555517"/>
              <a:gd name="connsiteX12" fmla="*/ 1942171 w 3399264"/>
              <a:gd name="connsiteY12" fmla="*/ 2551800 h 2555517"/>
              <a:gd name="connsiteX13" fmla="*/ 1005469 w 3399264"/>
              <a:gd name="connsiteY13" fmla="*/ 2228414 h 2555517"/>
              <a:gd name="connsiteX14" fmla="*/ 470210 w 3399264"/>
              <a:gd name="connsiteY14" fmla="*/ 1893878 h 2555517"/>
              <a:gd name="connsiteX15" fmla="*/ 68766 w 3399264"/>
              <a:gd name="connsiteY15" fmla="*/ 1447829 h 2555517"/>
              <a:gd name="connsiteX16" fmla="*/ 57615 w 3399264"/>
              <a:gd name="connsiteY16" fmla="*/ 990629 h 2555517"/>
              <a:gd name="connsiteX17" fmla="*/ 146825 w 3399264"/>
              <a:gd name="connsiteY17" fmla="*/ 711848 h 2555517"/>
              <a:gd name="connsiteX18" fmla="*/ 247186 w 3399264"/>
              <a:gd name="connsiteY18" fmla="*/ 533429 h 2555517"/>
              <a:gd name="connsiteX19" fmla="*/ 347547 w 3399264"/>
              <a:gd name="connsiteY19" fmla="*/ 477673 h 2555517"/>
              <a:gd name="connsiteX20" fmla="*/ 414454 w 3399264"/>
              <a:gd name="connsiteY20" fmla="*/ 466522 h 2555517"/>
              <a:gd name="connsiteX0" fmla="*/ 414454 w 3715722"/>
              <a:gd name="connsiteY0" fmla="*/ 466522 h 2555517"/>
              <a:gd name="connsiteX1" fmla="*/ 704386 w 3715722"/>
              <a:gd name="connsiteY1" fmla="*/ 254648 h 2555517"/>
              <a:gd name="connsiteX2" fmla="*/ 1050074 w 3715722"/>
              <a:gd name="connsiteY2" fmla="*/ 76229 h 2555517"/>
              <a:gd name="connsiteX3" fmla="*/ 1440366 w 3715722"/>
              <a:gd name="connsiteY3" fmla="*/ 98531 h 2555517"/>
              <a:gd name="connsiteX4" fmla="*/ 1792339 w 3715722"/>
              <a:gd name="connsiteY4" fmla="*/ 50210 h 2555517"/>
              <a:gd name="connsiteX5" fmla="*/ 2410387 w 3715722"/>
              <a:gd name="connsiteY5" fmla="*/ 399789 h 2555517"/>
              <a:gd name="connsiteX6" fmla="*/ 2689303 w 3715722"/>
              <a:gd name="connsiteY6" fmla="*/ 589185 h 2555517"/>
              <a:gd name="connsiteX7" fmla="*/ 3202259 w 3715722"/>
              <a:gd name="connsiteY7" fmla="*/ 689546 h 2555517"/>
              <a:gd name="connsiteX8" fmla="*/ 3708288 w 3715722"/>
              <a:gd name="connsiteY8" fmla="*/ 1273733 h 2555517"/>
              <a:gd name="connsiteX9" fmla="*/ 3246864 w 3715722"/>
              <a:gd name="connsiteY9" fmla="*/ 1726609 h 2555517"/>
              <a:gd name="connsiteX10" fmla="*/ 2800815 w 3715722"/>
              <a:gd name="connsiteY10" fmla="*/ 2161507 h 2555517"/>
              <a:gd name="connsiteX11" fmla="*/ 2555488 w 3715722"/>
              <a:gd name="connsiteY11" fmla="*/ 2250717 h 2555517"/>
              <a:gd name="connsiteX12" fmla="*/ 1942171 w 3715722"/>
              <a:gd name="connsiteY12" fmla="*/ 2551800 h 2555517"/>
              <a:gd name="connsiteX13" fmla="*/ 1005469 w 3715722"/>
              <a:gd name="connsiteY13" fmla="*/ 2228414 h 2555517"/>
              <a:gd name="connsiteX14" fmla="*/ 470210 w 3715722"/>
              <a:gd name="connsiteY14" fmla="*/ 1893878 h 2555517"/>
              <a:gd name="connsiteX15" fmla="*/ 68766 w 3715722"/>
              <a:gd name="connsiteY15" fmla="*/ 1447829 h 2555517"/>
              <a:gd name="connsiteX16" fmla="*/ 57615 w 3715722"/>
              <a:gd name="connsiteY16" fmla="*/ 990629 h 2555517"/>
              <a:gd name="connsiteX17" fmla="*/ 146825 w 3715722"/>
              <a:gd name="connsiteY17" fmla="*/ 711848 h 2555517"/>
              <a:gd name="connsiteX18" fmla="*/ 247186 w 3715722"/>
              <a:gd name="connsiteY18" fmla="*/ 533429 h 2555517"/>
              <a:gd name="connsiteX19" fmla="*/ 347547 w 3715722"/>
              <a:gd name="connsiteY19" fmla="*/ 477673 h 2555517"/>
              <a:gd name="connsiteX20" fmla="*/ 414454 w 3715722"/>
              <a:gd name="connsiteY20" fmla="*/ 466522 h 25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5722" h="2555517">
                <a:moveTo>
                  <a:pt x="414454" y="466522"/>
                </a:moveTo>
                <a:cubicBezTo>
                  <a:pt x="473927" y="429351"/>
                  <a:pt x="598449" y="319697"/>
                  <a:pt x="704386" y="254648"/>
                </a:cubicBezTo>
                <a:cubicBezTo>
                  <a:pt x="810323" y="189599"/>
                  <a:pt x="927411" y="102248"/>
                  <a:pt x="1050074" y="76229"/>
                </a:cubicBezTo>
                <a:cubicBezTo>
                  <a:pt x="1172737" y="50210"/>
                  <a:pt x="1316655" y="102867"/>
                  <a:pt x="1440366" y="98531"/>
                </a:cubicBezTo>
                <a:cubicBezTo>
                  <a:pt x="1564077" y="94195"/>
                  <a:pt x="1630669" y="0"/>
                  <a:pt x="1792339" y="50210"/>
                </a:cubicBezTo>
                <a:cubicBezTo>
                  <a:pt x="1954009" y="100420"/>
                  <a:pt x="2260893" y="309960"/>
                  <a:pt x="2410387" y="399789"/>
                </a:cubicBezTo>
                <a:cubicBezTo>
                  <a:pt x="2559881" y="489618"/>
                  <a:pt x="2689303" y="589185"/>
                  <a:pt x="2689303" y="589185"/>
                </a:cubicBezTo>
                <a:cubicBezTo>
                  <a:pt x="2841703" y="618921"/>
                  <a:pt x="3032428" y="575455"/>
                  <a:pt x="3202259" y="689546"/>
                </a:cubicBezTo>
                <a:cubicBezTo>
                  <a:pt x="3372090" y="803637"/>
                  <a:pt x="3700854" y="1100889"/>
                  <a:pt x="3708288" y="1273733"/>
                </a:cubicBezTo>
                <a:cubicBezTo>
                  <a:pt x="3715722" y="1446577"/>
                  <a:pt x="3398109" y="1578647"/>
                  <a:pt x="3246864" y="1726609"/>
                </a:cubicBezTo>
                <a:cubicBezTo>
                  <a:pt x="3095619" y="1874571"/>
                  <a:pt x="2916044" y="2074156"/>
                  <a:pt x="2800815" y="2161507"/>
                </a:cubicBezTo>
                <a:cubicBezTo>
                  <a:pt x="2685586" y="2248858"/>
                  <a:pt x="2698595" y="2185668"/>
                  <a:pt x="2555488" y="2250717"/>
                </a:cubicBezTo>
                <a:cubicBezTo>
                  <a:pt x="2412381" y="2315766"/>
                  <a:pt x="2200507" y="2555517"/>
                  <a:pt x="1942171" y="2551800"/>
                </a:cubicBezTo>
                <a:cubicBezTo>
                  <a:pt x="1683835" y="2548083"/>
                  <a:pt x="1250796" y="2338068"/>
                  <a:pt x="1005469" y="2228414"/>
                </a:cubicBezTo>
                <a:cubicBezTo>
                  <a:pt x="760142" y="2118760"/>
                  <a:pt x="626327" y="2023975"/>
                  <a:pt x="470210" y="1893878"/>
                </a:cubicBezTo>
                <a:cubicBezTo>
                  <a:pt x="314093" y="1763781"/>
                  <a:pt x="137532" y="1598371"/>
                  <a:pt x="68766" y="1447829"/>
                </a:cubicBezTo>
                <a:cubicBezTo>
                  <a:pt x="0" y="1297288"/>
                  <a:pt x="44605" y="1113293"/>
                  <a:pt x="57615" y="990629"/>
                </a:cubicBezTo>
                <a:cubicBezTo>
                  <a:pt x="70625" y="867966"/>
                  <a:pt x="115230" y="788048"/>
                  <a:pt x="146825" y="711848"/>
                </a:cubicBezTo>
                <a:cubicBezTo>
                  <a:pt x="178420" y="635648"/>
                  <a:pt x="213732" y="572458"/>
                  <a:pt x="247186" y="533429"/>
                </a:cubicBezTo>
                <a:cubicBezTo>
                  <a:pt x="280640" y="494400"/>
                  <a:pt x="319669" y="486966"/>
                  <a:pt x="347547" y="477673"/>
                </a:cubicBezTo>
                <a:cubicBezTo>
                  <a:pt x="375425" y="468380"/>
                  <a:pt x="354981" y="503693"/>
                  <a:pt x="414454" y="466522"/>
                </a:cubicBezTo>
                <a:close/>
              </a:path>
            </a:pathLst>
          </a:custGeom>
          <a:blipFill>
            <a:blip r:embed="rId6" cstate="print"/>
            <a:tile tx="0" ty="0" sx="100000" sy="100000" flip="none" algn="tl"/>
          </a:blipFill>
          <a:ln w="349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liubavyshka.ru/_ph/31/2/12757949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8360" flipH="1">
            <a:off x="1425094" y="2713376"/>
            <a:ext cx="688011" cy="688011"/>
          </a:xfrm>
          <a:prstGeom prst="rect">
            <a:avLst/>
          </a:prstGeom>
          <a:noFill/>
        </p:spPr>
      </p:pic>
      <p:pic>
        <p:nvPicPr>
          <p:cNvPr id="11" name="Picture 16" descr="http://girafenok.com.ua/wp-content/uploads/2016/04/do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76672"/>
            <a:ext cx="1070248" cy="107024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>
            <a:stCxn id="8" idx="1"/>
            <a:endCxn id="8" idx="5"/>
          </p:cNvCxnSpPr>
          <p:nvPr/>
        </p:nvCxnSpPr>
        <p:spPr>
          <a:xfrm>
            <a:off x="5003748" y="2178153"/>
            <a:ext cx="112518" cy="1569803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24" y="404664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3933056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1916832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1196752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3429000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56490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234888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83671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3768" y="4437112"/>
            <a:ext cx="6408712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555776" y="458112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ACB   DC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за двома кутами, бо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DE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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AB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2483768" y="5517232"/>
            <a:ext cx="6336704" cy="1247006"/>
            <a:chOff x="2483768" y="5517232"/>
            <a:chExt cx="6336704" cy="1247006"/>
          </a:xfrm>
        </p:grpSpPr>
        <p:sp>
          <p:nvSpPr>
            <p:cNvPr id="24" name="TextBox 23"/>
            <p:cNvSpPr txBox="1"/>
            <p:nvPr/>
          </p:nvSpPr>
          <p:spPr>
            <a:xfrm>
              <a:off x="2483768" y="5517232"/>
              <a:ext cx="6336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uk-UA" sz="2800" b="1" i="1" dirty="0" smtClean="0">
                  <a:latin typeface="Times New Roman" pitchFamily="18" charset="0"/>
                  <a:cs typeface="Times New Roman" pitchFamily="18" charset="0"/>
                </a:rPr>
                <a:t>З подібності трикутників випливає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9546" y="6093296"/>
              <a:ext cx="1095333" cy="648072"/>
            </a:xfrm>
            <a:prstGeom prst="rect">
              <a:avLst/>
            </a:prstGeom>
            <a:noFill/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6093296"/>
              <a:ext cx="1066626" cy="67094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444208" y="6165304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AB=20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км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071538" y="285728"/>
            <a:ext cx="6429420" cy="42862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Знайти невідомі величини.</a:t>
            </a:r>
            <a:endParaRPr lang="ru-RU" sz="3200" b="1" kern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50" name="Picture 4" descr="G:\Мои документы\НАТАЛИЯ ИВАНОВНА\GIF рисунки 1\картинки\nature_54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357313"/>
            <a:ext cx="2463800" cy="3286125"/>
          </a:xfr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2248694" y="3893344"/>
            <a:ext cx="12160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79387" y="2963863"/>
            <a:ext cx="2786063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214437" y="1928813"/>
            <a:ext cx="3071813" cy="2357438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71625" y="4286250"/>
            <a:ext cx="2357438" cy="357188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1143000" y="3000375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b="1">
                <a:latin typeface="Arial" charset="0"/>
              </a:rPr>
              <a:t>Н</a:t>
            </a:r>
          </a:p>
        </p:txBody>
      </p: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2857500" y="364331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b="1" i="1">
                <a:latin typeface="Arial" charset="0"/>
              </a:rPr>
              <a:t>h</a:t>
            </a:r>
            <a:endParaRPr lang="ru-RU" altLang="uk-UA" b="1" i="1">
              <a:latin typeface="Arial" charset="0"/>
            </a:endParaRPr>
          </a:p>
        </p:txBody>
      </p:sp>
      <p:pic>
        <p:nvPicPr>
          <p:cNvPr id="6157" name="Picture 5" descr="G:\Мои документы\НАТАЛИЯ ИВАНОВНА\GIF рисунки 1\animaciya-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71563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072063" y="3143250"/>
            <a:ext cx="1714500" cy="7143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72313" y="3143250"/>
            <a:ext cx="571500" cy="2857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72063" y="3143250"/>
            <a:ext cx="3000375" cy="158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858000" y="3143250"/>
            <a:ext cx="1214438" cy="7143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6786563" y="3429000"/>
            <a:ext cx="857250" cy="428625"/>
          </a:xfrm>
          <a:prstGeom prst="curvedConnector3">
            <a:avLst>
              <a:gd name="adj1" fmla="val 199676"/>
            </a:avLst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43875" y="4000500"/>
            <a:ext cx="1000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 i="1">
                <a:solidFill>
                  <a:srgbClr val="4F6228"/>
                </a:solidFill>
                <a:latin typeface="Arial" charset="0"/>
              </a:rPr>
              <a:t>400 м</a:t>
            </a:r>
            <a:endParaRPr lang="ru-RU" altLang="uk-UA" sz="2000" b="1" i="1">
              <a:solidFill>
                <a:srgbClr val="4F6228"/>
              </a:solidFill>
              <a:latin typeface="Arial" charset="0"/>
            </a:endParaRPr>
          </a:p>
        </p:txBody>
      </p:sp>
      <p:cxnSp>
        <p:nvCxnSpPr>
          <p:cNvPr id="30" name="Скругленная соединительная линия 29"/>
          <p:cNvCxnSpPr>
            <a:cxnSpLocks noChangeShapeType="1"/>
          </p:cNvCxnSpPr>
          <p:nvPr/>
        </p:nvCxnSpPr>
        <p:spPr bwMode="auto">
          <a:xfrm flipV="1">
            <a:off x="7596188" y="3141663"/>
            <a:ext cx="428625" cy="285750"/>
          </a:xfrm>
          <a:prstGeom prst="curvedConnector3">
            <a:avLst>
              <a:gd name="adj1" fmla="val 266773"/>
            </a:avLst>
          </a:prstGeom>
          <a:noFill/>
          <a:ln w="44450" algn="ctr">
            <a:solidFill>
              <a:schemeClr val="tx2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8215313" y="2714625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 i="1">
                <a:latin typeface="Arial" charset="0"/>
              </a:rPr>
              <a:t>100 м</a:t>
            </a:r>
            <a:endParaRPr lang="ru-RU" altLang="uk-UA" sz="2000" b="1" i="1">
              <a:latin typeface="Arial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rot="5400000">
            <a:off x="7143751" y="1928812"/>
            <a:ext cx="1714500" cy="100012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TextBox 34"/>
          <p:cNvSpPr txBox="1">
            <a:spLocks noChangeArrowheads="1"/>
          </p:cNvSpPr>
          <p:nvPr/>
        </p:nvSpPr>
        <p:spPr bwMode="auto">
          <a:xfrm>
            <a:off x="8172450" y="11255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 i="1">
                <a:solidFill>
                  <a:srgbClr val="FF0000"/>
                </a:solidFill>
                <a:latin typeface="Arial" charset="0"/>
              </a:rPr>
              <a:t>60 м</a:t>
            </a:r>
            <a:endParaRPr lang="ru-RU" altLang="uk-UA" sz="20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68" name="TextBox 36"/>
          <p:cNvSpPr txBox="1">
            <a:spLocks noChangeArrowheads="1"/>
          </p:cNvSpPr>
          <p:nvPr/>
        </p:nvSpPr>
        <p:spPr bwMode="auto">
          <a:xfrm>
            <a:off x="2411413" y="4941888"/>
            <a:ext cx="29289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>
                <a:latin typeface="Arial" charset="0"/>
              </a:rPr>
              <a:t>h=1,4</a:t>
            </a:r>
            <a:r>
              <a:rPr lang="en-US" altLang="uk-UA" sz="1800" b="1" i="1">
                <a:latin typeface="Arial" charset="0"/>
              </a:rPr>
              <a:t> </a:t>
            </a:r>
            <a:r>
              <a:rPr lang="uk-UA" altLang="uk-UA" sz="1800" b="1" i="1">
                <a:latin typeface="Arial" charset="0"/>
              </a:rPr>
              <a:t>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Arial" charset="0"/>
              </a:rPr>
              <a:t>ОК= 2 </a:t>
            </a:r>
            <a:r>
              <a:rPr lang="uk-UA" altLang="uk-UA" sz="1800" b="1" i="1">
                <a:latin typeface="Arial" charset="0"/>
              </a:rPr>
              <a:t>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Arial" charset="0"/>
              </a:rPr>
              <a:t>ОР = 6 </a:t>
            </a:r>
            <a:r>
              <a:rPr lang="uk-UA" altLang="uk-UA" sz="1800" b="1" i="1">
                <a:latin typeface="Arial" charset="0"/>
              </a:rPr>
              <a:t>м</a:t>
            </a:r>
            <a:endParaRPr lang="en-US" altLang="uk-UA" sz="1800" b="1" i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Arial" charset="0"/>
              </a:rPr>
              <a:t>Н-?</a:t>
            </a:r>
            <a:endParaRPr lang="ru-RU" altLang="uk-UA" sz="1800" b="1" i="1">
              <a:latin typeface="Arial" charset="0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929063" y="4572000"/>
          <a:ext cx="368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5" imgW="152202" imgH="177569" progId="Equation.3">
                  <p:embed/>
                </p:oleObj>
              </mc:Choice>
              <mc:Fallback>
                <p:oleObj name="Формула" r:id="rId5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572000"/>
                        <a:ext cx="3683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2643188" y="4643438"/>
          <a:ext cx="3968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7" imgW="164885" imgH="164885" progId="Equation.3">
                  <p:embed/>
                </p:oleObj>
              </mc:Choice>
              <mc:Fallback>
                <p:oleObj name="Формула" r:id="rId7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643438"/>
                        <a:ext cx="3968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42988" y="4149725"/>
          <a:ext cx="366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9" imgW="152268" imgH="164957" progId="Equation.3">
                  <p:embed/>
                </p:oleObj>
              </mc:Choice>
              <mc:Fallback>
                <p:oleObj name="Формула" r:id="rId9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149725"/>
                        <a:ext cx="3667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Облако 24"/>
          <p:cNvSpPr/>
          <p:nvPr/>
        </p:nvSpPr>
        <p:spPr>
          <a:xfrm>
            <a:off x="3419475" y="4868863"/>
            <a:ext cx="2428875" cy="857250"/>
          </a:xfrm>
          <a:prstGeom prst="cloud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0" name="TextBox 28"/>
          <p:cNvSpPr txBox="1">
            <a:spLocks noChangeArrowheads="1"/>
          </p:cNvSpPr>
          <p:nvPr/>
        </p:nvSpPr>
        <p:spPr bwMode="auto">
          <a:xfrm>
            <a:off x="4140200" y="5084763"/>
            <a:ext cx="1214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Arial" charset="0"/>
              </a:rPr>
              <a:t>Н=4,2 см</a:t>
            </a:r>
            <a:endParaRPr lang="ru-RU" altLang="uk-UA" sz="1800" b="1" i="1">
              <a:latin typeface="Arial" charset="0"/>
            </a:endParaRPr>
          </a:p>
        </p:txBody>
      </p:sp>
      <p:sp>
        <p:nvSpPr>
          <p:cNvPr id="31" name="Облако 30"/>
          <p:cNvSpPr/>
          <p:nvPr/>
        </p:nvSpPr>
        <p:spPr>
          <a:xfrm>
            <a:off x="5929313" y="4429125"/>
            <a:ext cx="2428875" cy="857250"/>
          </a:xfrm>
          <a:prstGeom prst="cloud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6786563" y="471487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Arial" charset="0"/>
              </a:rPr>
              <a:t>300 м</a:t>
            </a:r>
            <a:endParaRPr lang="ru-RU" altLang="uk-UA" sz="1800" b="1" i="1">
              <a:latin typeface="Aria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14438" y="7858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Calibri" pitchFamily="34" charset="0"/>
              </a:rPr>
              <a:t>І варіант</a:t>
            </a:r>
            <a:endParaRPr lang="ru-RU" altLang="uk-UA" sz="1800" b="1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29250" y="714375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Calibri" pitchFamily="34" charset="0"/>
              </a:rPr>
              <a:t>ІІ варіант</a:t>
            </a:r>
            <a:endParaRPr lang="ru-RU" altLang="uk-UA" sz="1800" b="1"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29250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Arial" charset="0"/>
              </a:rPr>
              <a:t>?</a:t>
            </a:r>
            <a:endParaRPr lang="ru-RU" altLang="uk-UA" sz="2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22" grpId="0"/>
      <p:bldP spid="6165" grpId="0"/>
      <p:bldP spid="6167" grpId="0"/>
      <p:bldP spid="6168" grpId="0"/>
      <p:bldP spid="6170" grpId="0"/>
      <p:bldP spid="6172" grpId="0"/>
      <p:bldP spid="32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uk-UA" dirty="0"/>
          </a:p>
        </p:txBody>
      </p:sp>
      <p:pic>
        <p:nvPicPr>
          <p:cNvPr id="4" name="Picture 9" descr="G:\Мои документы\НАТАЛИЯ ИВАНОВНА\GIF рисунки 1\AN0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2" y="3312826"/>
            <a:ext cx="2867410" cy="215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F:\Документы резерв\главное мама 1\GIF рисунки\blestyashki-priroda-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42" y="3522690"/>
            <a:ext cx="3660223" cy="228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1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лако 14"/>
          <p:cNvSpPr/>
          <p:nvPr/>
        </p:nvSpPr>
        <p:spPr>
          <a:xfrm>
            <a:off x="5214938" y="2000250"/>
            <a:ext cx="2714625" cy="928688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428625" y="4857750"/>
            <a:ext cx="2928938" cy="85725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4" name="Содержимое 3" descr="1.bmp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214438"/>
            <a:ext cx="4670425" cy="2000250"/>
          </a:xfrm>
        </p:spPr>
      </p:pic>
      <p:pic>
        <p:nvPicPr>
          <p:cNvPr id="2055" name="Рисунок 4" descr="2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786188"/>
            <a:ext cx="4900612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5"/>
          <p:cNvSpPr txBox="1">
            <a:spLocks noChangeArrowheads="1"/>
          </p:cNvSpPr>
          <p:nvPr/>
        </p:nvSpPr>
        <p:spPr bwMode="auto">
          <a:xfrm>
            <a:off x="928688" y="500063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latin typeface="Arial" charset="0"/>
              </a:rPr>
              <a:t>Дано:</a:t>
            </a:r>
            <a:endParaRPr lang="ru-RU" altLang="uk-UA" sz="3600" b="1">
              <a:latin typeface="Arial" charset="0"/>
            </a:endParaRPr>
          </a:p>
        </p:txBody>
      </p:sp>
      <p:sp>
        <p:nvSpPr>
          <p:cNvPr id="2058" name="TextBox 8"/>
          <p:cNvSpPr txBox="1">
            <a:spLocks noChangeArrowheads="1"/>
          </p:cNvSpPr>
          <p:nvPr/>
        </p:nvSpPr>
        <p:spPr bwMode="auto">
          <a:xfrm>
            <a:off x="5214938" y="1357313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latin typeface="Arial" charset="0"/>
              </a:rPr>
              <a:t>Знайти</a:t>
            </a:r>
            <a:r>
              <a:rPr lang="uk-UA" altLang="uk-UA" sz="3600" i="1">
                <a:latin typeface="Arial" charset="0"/>
              </a:rPr>
              <a:t>: х, у,</a:t>
            </a:r>
            <a:r>
              <a:rPr lang="en-US" altLang="uk-UA" sz="3600" i="1">
                <a:latin typeface="Arial" charset="0"/>
              </a:rPr>
              <a:t>z</a:t>
            </a:r>
            <a:endParaRPr lang="ru-RU" altLang="uk-UA" sz="3600" i="1">
              <a:latin typeface="Arial" charset="0"/>
            </a:endParaRP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5643563" y="2143125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 i="1">
                <a:latin typeface="Arial" charset="0"/>
              </a:rPr>
              <a:t>x=12 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y=14 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z=16 c</a:t>
            </a:r>
            <a:r>
              <a:rPr lang="uk-UA" altLang="uk-UA" sz="1800" b="1" i="1">
                <a:latin typeface="Arial" charset="0"/>
              </a:rPr>
              <a:t>м</a:t>
            </a:r>
            <a:endParaRPr lang="ru-RU" altLang="uk-UA" sz="1800" b="1" i="1">
              <a:latin typeface="Arial" charset="0"/>
            </a:endParaRPr>
          </a:p>
        </p:txBody>
      </p:sp>
      <p:sp>
        <p:nvSpPr>
          <p:cNvPr id="2060" name="Прямоугольник 12"/>
          <p:cNvSpPr>
            <a:spLocks noChangeArrowheads="1"/>
          </p:cNvSpPr>
          <p:nvPr/>
        </p:nvSpPr>
        <p:spPr bwMode="auto">
          <a:xfrm rot="-171732">
            <a:off x="728663" y="4922838"/>
            <a:ext cx="2622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 i="1">
                <a:latin typeface="Arial" charset="0"/>
              </a:rPr>
              <a:t>x=</a:t>
            </a:r>
            <a:r>
              <a:rPr lang="uk-UA" altLang="uk-UA" sz="1800" b="1" i="1">
                <a:latin typeface="Arial" charset="0"/>
              </a:rPr>
              <a:t>9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y=1</a:t>
            </a:r>
            <a:r>
              <a:rPr lang="uk-UA" altLang="uk-UA" sz="1800" b="1" i="1">
                <a:latin typeface="Arial" charset="0"/>
              </a:rPr>
              <a:t>0,5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z=1</a:t>
            </a:r>
            <a:r>
              <a:rPr lang="uk-UA" altLang="uk-UA" sz="1800" b="1" i="1">
                <a:latin typeface="Arial" charset="0"/>
              </a:rPr>
              <a:t>2</a:t>
            </a:r>
            <a:r>
              <a:rPr lang="en-US" altLang="uk-UA" sz="1800" b="1" i="1">
                <a:latin typeface="Arial" charset="0"/>
              </a:rPr>
              <a:t> c</a:t>
            </a:r>
            <a:r>
              <a:rPr lang="uk-UA" altLang="uk-UA" sz="1800" b="1" i="1">
                <a:latin typeface="Arial" charset="0"/>
              </a:rPr>
              <a:t>м</a:t>
            </a:r>
            <a:endParaRPr lang="ru-RU" altLang="uk-UA" sz="1800" b="1" i="1">
              <a:latin typeface="Arial" charset="0"/>
            </a:endParaRP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2838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8" grpId="0"/>
      <p:bldP spid="2059" grpId="0"/>
      <p:bldP spid="20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5786438" y="1714500"/>
            <a:ext cx="2643187" cy="928688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42938" y="4714875"/>
            <a:ext cx="2428875" cy="85725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2" name="Содержимое 3" descr="3.bmp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143000"/>
            <a:ext cx="5043488" cy="2159000"/>
          </a:xfrm>
        </p:spPr>
      </p:pic>
      <p:pic>
        <p:nvPicPr>
          <p:cNvPr id="17413" name="Рисунок 4" descr="4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43313"/>
            <a:ext cx="50434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6215063" y="2000250"/>
            <a:ext cx="196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 i="1">
                <a:latin typeface="Arial" charset="0"/>
              </a:rPr>
              <a:t>x=</a:t>
            </a:r>
            <a:r>
              <a:rPr lang="uk-UA" altLang="uk-UA" sz="1800" b="1" i="1">
                <a:latin typeface="Arial" charset="0"/>
              </a:rPr>
              <a:t>21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y=</a:t>
            </a:r>
            <a:r>
              <a:rPr lang="uk-UA" altLang="uk-UA" sz="1800" b="1" i="1">
                <a:latin typeface="Arial" charset="0"/>
              </a:rPr>
              <a:t>24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</a:t>
            </a:r>
            <a:endParaRPr lang="ru-RU" altLang="uk-UA" sz="1800" b="1" i="1">
              <a:latin typeface="Arial" charset="0"/>
            </a:endParaRP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 rot="-200115">
            <a:off x="1019175" y="4999038"/>
            <a:ext cx="170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 i="1">
                <a:latin typeface="Arial" charset="0"/>
              </a:rPr>
              <a:t>x=</a:t>
            </a:r>
            <a:r>
              <a:rPr lang="uk-UA" altLang="uk-UA" sz="1800" b="1" i="1">
                <a:latin typeface="Arial" charset="0"/>
              </a:rPr>
              <a:t>6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y=</a:t>
            </a:r>
            <a:r>
              <a:rPr lang="uk-UA" altLang="uk-UA" sz="1800" b="1" i="1">
                <a:latin typeface="Arial" charset="0"/>
              </a:rPr>
              <a:t>7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</a:t>
            </a:r>
            <a:endParaRPr lang="ru-RU" altLang="uk-UA" sz="1800" b="1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5786438" y="1857375"/>
            <a:ext cx="2428875" cy="85725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827088" y="3789363"/>
            <a:ext cx="2928937" cy="1071562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6" name="Содержимое 9" descr="5.bmp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5043488" cy="2159000"/>
          </a:xfrm>
        </p:spPr>
      </p:pic>
      <p:pic>
        <p:nvPicPr>
          <p:cNvPr id="18437" name="Рисунок 10" descr="6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50434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6143625" y="200025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 i="1">
                <a:latin typeface="Arial" charset="0"/>
              </a:rPr>
              <a:t>x=</a:t>
            </a:r>
            <a:r>
              <a:rPr lang="uk-UA" altLang="uk-UA" sz="1800" b="1" i="1">
                <a:latin typeface="Arial" charset="0"/>
              </a:rPr>
              <a:t>7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y=</a:t>
            </a:r>
            <a:r>
              <a:rPr lang="uk-UA" altLang="uk-UA" sz="1800" b="1" i="1">
                <a:latin typeface="Arial" charset="0"/>
              </a:rPr>
              <a:t>16</a:t>
            </a:r>
            <a:r>
              <a:rPr lang="en-US" altLang="uk-UA" sz="1800" b="1" i="1">
                <a:latin typeface="Arial" charset="0"/>
              </a:rPr>
              <a:t> c</a:t>
            </a:r>
            <a:r>
              <a:rPr lang="uk-UA" altLang="uk-UA" sz="1800" b="1" i="1">
                <a:latin typeface="Arial" charset="0"/>
              </a:rPr>
              <a:t>м; </a:t>
            </a:r>
            <a:endParaRPr lang="ru-RU" altLang="uk-UA" sz="1800" b="1" i="1">
              <a:latin typeface="Arial" charset="0"/>
            </a:endParaRP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 rot="159759">
            <a:off x="1258888" y="4005263"/>
            <a:ext cx="2516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 i="1">
                <a:latin typeface="Arial" charset="0"/>
              </a:rPr>
              <a:t>x=</a:t>
            </a:r>
            <a:r>
              <a:rPr lang="uk-UA" altLang="uk-UA" sz="1800" b="1" i="1">
                <a:latin typeface="Arial" charset="0"/>
              </a:rPr>
              <a:t>30</a:t>
            </a:r>
            <a:r>
              <a:rPr lang="en-US" altLang="uk-UA" sz="1800" b="1" i="1">
                <a:latin typeface="Arial" charset="0"/>
              </a:rPr>
              <a:t> 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y=</a:t>
            </a:r>
            <a:r>
              <a:rPr lang="uk-UA" altLang="uk-UA" sz="1800" b="1" i="1">
                <a:latin typeface="Arial" charset="0"/>
              </a:rPr>
              <a:t>35</a:t>
            </a:r>
            <a:r>
              <a:rPr lang="en-US" altLang="uk-UA" sz="1800" b="1" i="1">
                <a:latin typeface="Arial" charset="0"/>
              </a:rPr>
              <a:t> c</a:t>
            </a:r>
            <a:r>
              <a:rPr lang="uk-UA" altLang="uk-UA" sz="1800" b="1" i="1">
                <a:latin typeface="Arial" charset="0"/>
              </a:rPr>
              <a:t>м; </a:t>
            </a:r>
            <a:r>
              <a:rPr lang="en-US" altLang="uk-UA" sz="1800" b="1" i="1">
                <a:latin typeface="Arial" charset="0"/>
              </a:rPr>
              <a:t>z=</a:t>
            </a:r>
            <a:r>
              <a:rPr lang="uk-UA" altLang="uk-UA" sz="1800" b="1" i="1">
                <a:latin typeface="Arial" charset="0"/>
              </a:rPr>
              <a:t>40</a:t>
            </a:r>
            <a:r>
              <a:rPr lang="en-US" altLang="uk-UA" sz="1800" b="1" i="1">
                <a:latin typeface="Arial" charset="0"/>
              </a:rPr>
              <a:t>c</a:t>
            </a:r>
            <a:r>
              <a:rPr lang="uk-UA" altLang="uk-UA" sz="1800" b="1" i="1">
                <a:latin typeface="Arial" charset="0"/>
              </a:rPr>
              <a:t>м</a:t>
            </a:r>
            <a:endParaRPr lang="ru-RU" altLang="uk-UA" sz="1800" b="1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нутый угол 14"/>
          <p:cNvSpPr/>
          <p:nvPr/>
        </p:nvSpPr>
        <p:spPr>
          <a:xfrm>
            <a:off x="500063" y="2000250"/>
            <a:ext cx="5286375" cy="121443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6072188" y="1714500"/>
            <a:ext cx="2428875" cy="1071563"/>
          </a:xfrm>
          <a:prstGeom prst="cloudCallout">
            <a:avLst>
              <a:gd name="adj1" fmla="val -72740"/>
              <a:gd name="adj2" fmla="val 4827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728" y="500042"/>
            <a:ext cx="664373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Поміркуйте</a:t>
            </a:r>
            <a:endParaRPr lang="ru-RU" sz="4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500063" y="2071688"/>
            <a:ext cx="528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Georgia" pitchFamily="18" charset="0"/>
              </a:rPr>
              <a:t>1) Які трикутники можна розрізати на два подібні між собою трикутники?</a:t>
            </a:r>
            <a:endParaRPr lang="ru-RU" altLang="uk-UA" sz="1800" b="1" i="1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charset="0"/>
            </a:endParaRP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6357938" y="1857375"/>
            <a:ext cx="22145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>
                <a:latin typeface="Georgia" pitchFamily="18" charset="0"/>
              </a:rPr>
              <a:t>Рівносторонні</a:t>
            </a:r>
            <a:r>
              <a:rPr lang="uk-UA" altLang="uk-UA" sz="1400" b="1" i="1">
                <a:latin typeface="Arial" charset="0"/>
              </a:rPr>
              <a:t>, </a:t>
            </a:r>
            <a:r>
              <a:rPr lang="uk-UA" altLang="uk-UA" sz="1400" b="1" i="1">
                <a:latin typeface="Georgia" pitchFamily="18" charset="0"/>
              </a:rPr>
              <a:t>рівнобедрені</a:t>
            </a:r>
            <a:r>
              <a:rPr lang="uk-UA" altLang="uk-UA" sz="1400" b="1" i="1">
                <a:latin typeface="Arial" charset="0"/>
              </a:rPr>
              <a:t>, </a:t>
            </a:r>
            <a:r>
              <a:rPr lang="uk-UA" altLang="uk-UA" sz="1400" b="1" i="1">
                <a:latin typeface="Georgia" pitchFamily="18" charset="0"/>
              </a:rPr>
              <a:t>прямокутні</a:t>
            </a:r>
            <a:endParaRPr lang="ru-RU" altLang="uk-UA" sz="1400" b="1" i="1">
              <a:latin typeface="Georgia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755650" y="3357563"/>
            <a:ext cx="5143500" cy="1285875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2</a:t>
            </a:r>
            <a:endParaRPr lang="ru-RU" dirty="0"/>
          </a:p>
        </p:txBody>
      </p:sp>
      <p:sp>
        <p:nvSpPr>
          <p:cNvPr id="6152" name="TextBox 18"/>
          <p:cNvSpPr txBox="1">
            <a:spLocks noChangeArrowheads="1"/>
          </p:cNvSpPr>
          <p:nvPr/>
        </p:nvSpPr>
        <p:spPr bwMode="auto">
          <a:xfrm>
            <a:off x="714375" y="3643313"/>
            <a:ext cx="4786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Georgia" pitchFamily="18" charset="0"/>
              </a:rPr>
              <a:t>2) У трикутнику проведено середні лінії. Скільки утворилося трикутників, подібних даному?</a:t>
            </a:r>
            <a:endParaRPr lang="ru-RU" altLang="uk-UA" sz="1800" b="1" i="1">
              <a:latin typeface="Georgia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929313" y="3429000"/>
            <a:ext cx="2428875" cy="1071563"/>
          </a:xfrm>
          <a:prstGeom prst="cloudCallout">
            <a:avLst>
              <a:gd name="adj1" fmla="val -72740"/>
              <a:gd name="adj2" fmla="val 4827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4" name="TextBox 20"/>
          <p:cNvSpPr txBox="1">
            <a:spLocks noChangeArrowheads="1"/>
          </p:cNvSpPr>
          <p:nvPr/>
        </p:nvSpPr>
        <p:spPr bwMode="auto">
          <a:xfrm>
            <a:off x="6786563" y="3643313"/>
            <a:ext cx="928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>
                <a:latin typeface="Georgia" pitchFamily="18" charset="0"/>
              </a:rPr>
              <a:t>4</a:t>
            </a:r>
            <a:endParaRPr lang="ru-RU" altLang="uk-UA" sz="3600" b="1">
              <a:latin typeface="Georgia" pitchFamily="18" charset="0"/>
            </a:endParaRPr>
          </a:p>
        </p:txBody>
      </p:sp>
      <p:pic>
        <p:nvPicPr>
          <p:cNvPr id="22" name="Picture 5" descr="F:\Документы резерв\главное мама 1\GIF рисунки\blestyashki-priroda-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4313"/>
            <a:ext cx="142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>
            <a:off x="5143500" y="4714875"/>
            <a:ext cx="3000375" cy="1785938"/>
          </a:xfrm>
          <a:prstGeom prst="triangle">
            <a:avLst>
              <a:gd name="adj" fmla="val 843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357950" y="5643578"/>
            <a:ext cx="1571636" cy="857256"/>
          </a:xfrm>
          <a:prstGeom prst="triangle">
            <a:avLst>
              <a:gd name="adj" fmla="val 68963"/>
            </a:avLst>
          </a:prstGeom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149" grpId="0"/>
      <p:bldP spid="6150" grpId="0"/>
      <p:bldP spid="18" grpId="0" animBg="1"/>
      <p:bldP spid="6152" grpId="0"/>
      <p:bldP spid="20" grpId="0" animBg="1"/>
      <p:bldP spid="6154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F:\Документы резерв\главное мама 1\GIF рисунки\blestyashki-priroda-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142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28596" y="428604"/>
            <a:ext cx="7772400" cy="71438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uk-UA" sz="4000" b="1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Поміркуйте</a:t>
            </a:r>
            <a:endParaRPr lang="ru-RU" sz="4000" b="1" kern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71500" y="1857375"/>
            <a:ext cx="5715000" cy="1285875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uk-UA" altLang="uk-UA" b="1" i="1" smtClean="0">
                <a:latin typeface="Georgia" pitchFamily="18" charset="0"/>
              </a:rPr>
              <a:t>3) Знайти відношення відрізків, якщо їх довжини дорівнюють 15 см і 20 см. Чи зміниться  відношення сторін, якщо їх довжини виразити в міліметрах?</a:t>
            </a:r>
            <a:endParaRPr lang="ru-RU" altLang="uk-UA" b="1" i="1" smtClean="0">
              <a:latin typeface="Georgia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429375" y="1714500"/>
            <a:ext cx="2428875" cy="1071563"/>
          </a:xfrm>
          <a:prstGeom prst="cloudCallout">
            <a:avLst>
              <a:gd name="adj1" fmla="val -72740"/>
              <a:gd name="adj2" fmla="val 4827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6929438" y="200025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Georgia" pitchFamily="18" charset="0"/>
              </a:rPr>
              <a:t>3:4, ні</a:t>
            </a:r>
            <a:endParaRPr lang="ru-RU" altLang="uk-UA" sz="1800" b="1" i="1">
              <a:latin typeface="Georgia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571500" y="3714750"/>
            <a:ext cx="5715000" cy="1285875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uk-UA" altLang="uk-UA" b="1" i="1" smtClean="0">
                <a:latin typeface="Georgia" pitchFamily="18" charset="0"/>
              </a:rPr>
              <a:t>4) Сторони трикутника відносяться як 2:3:4. Знайти сторони подібного  йому трикутника, якщо його більша сторона дорівнює 8см?</a:t>
            </a:r>
            <a:endParaRPr lang="ru-RU" altLang="uk-UA" b="1" i="1" smtClean="0">
              <a:latin typeface="Georgia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500813" y="3571875"/>
            <a:ext cx="2428875" cy="1071563"/>
          </a:xfrm>
          <a:prstGeom prst="cloudCallout">
            <a:avLst>
              <a:gd name="adj1" fmla="val -72740"/>
              <a:gd name="adj2" fmla="val 4827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6715125" y="3857625"/>
            <a:ext cx="207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Georgia" pitchFamily="18" charset="0"/>
              </a:rPr>
              <a:t>4см, 6 см, 8 см</a:t>
            </a:r>
            <a:endParaRPr lang="ru-RU" altLang="uk-UA" sz="1800" b="1" i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174" grpId="0"/>
      <p:bldP spid="11" grpId="0" animBg="1"/>
      <p:bldP spid="12" grpId="0" animBg="1"/>
      <p:bldP spid="71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428596" y="357167"/>
            <a:ext cx="7772400" cy="71438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uk-UA" sz="4000" b="1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Поміркуйте</a:t>
            </a:r>
            <a:endParaRPr lang="ru-RU" sz="4000" b="1" kern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571500" y="1357313"/>
            <a:ext cx="5786438" cy="2143125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uk-UA" altLang="uk-UA" b="1" i="1" smtClean="0">
                <a:latin typeface="Georgia" pitchFamily="18" charset="0"/>
              </a:rPr>
              <a:t>5)Яке твердження неправильне?</a:t>
            </a:r>
          </a:p>
          <a:p>
            <a:pPr>
              <a:defRPr/>
            </a:pPr>
            <a:r>
              <a:rPr lang="uk-UA" altLang="uk-UA" b="1" i="1" smtClean="0">
                <a:latin typeface="Georgia" pitchFamily="18" charset="0"/>
              </a:rPr>
              <a:t>а) Всі рівносторонні трикутники подібні.</a:t>
            </a:r>
          </a:p>
          <a:p>
            <a:pPr>
              <a:defRPr/>
            </a:pPr>
            <a:r>
              <a:rPr lang="uk-UA" altLang="uk-UA" b="1" i="1" smtClean="0">
                <a:latin typeface="Georgia" pitchFamily="18" charset="0"/>
              </a:rPr>
              <a:t>б) Рівнобедрені прямокутні трикутники подібні.</a:t>
            </a:r>
          </a:p>
          <a:p>
            <a:pPr>
              <a:defRPr/>
            </a:pPr>
            <a:r>
              <a:rPr lang="uk-UA" altLang="uk-UA" b="1" i="1" smtClean="0">
                <a:latin typeface="Georgia" pitchFamily="18" charset="0"/>
              </a:rPr>
              <a:t>в) Всі рівнобедрені трикутники подібні.</a:t>
            </a:r>
          </a:p>
          <a:p>
            <a:pPr>
              <a:defRPr/>
            </a:pPr>
            <a:r>
              <a:rPr lang="uk-UA" altLang="uk-UA" b="1" i="1" smtClean="0">
                <a:latin typeface="Georgia" pitchFamily="18" charset="0"/>
              </a:rPr>
              <a:t>г) Два рівнобедрені трикутники подібні, якщо в них рівні кути при вершині.</a:t>
            </a:r>
            <a:endParaRPr lang="ru-RU" altLang="uk-UA" b="1" i="1" smtClean="0">
              <a:latin typeface="Georgia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357938" y="1500188"/>
            <a:ext cx="2428875" cy="1071562"/>
          </a:xfrm>
          <a:prstGeom prst="cloudCallout">
            <a:avLst>
              <a:gd name="adj1" fmla="val -72740"/>
              <a:gd name="adj2" fmla="val 4827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9" name="TextBox 5"/>
          <p:cNvSpPr txBox="1">
            <a:spLocks noChangeArrowheads="1"/>
          </p:cNvSpPr>
          <p:nvPr/>
        </p:nvSpPr>
        <p:spPr bwMode="auto">
          <a:xfrm>
            <a:off x="7286625" y="1714500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600" b="1" i="1">
                <a:latin typeface="Georgia" pitchFamily="18" charset="0"/>
              </a:rPr>
              <a:t>в</a:t>
            </a:r>
            <a:endParaRPr lang="ru-RU" altLang="uk-UA" sz="3600" b="1" i="1">
              <a:latin typeface="Georgia" pitchFamily="18" charset="0"/>
            </a:endParaRPr>
          </a:p>
        </p:txBody>
      </p:sp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0" y="457200"/>
          <a:ext cx="1619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3"/>
          <p:cNvGraphicFramePr>
            <a:graphicFrameLocks noChangeAspect="1"/>
          </p:cNvGraphicFramePr>
          <p:nvPr/>
        </p:nvGraphicFramePr>
        <p:xfrm>
          <a:off x="0" y="609600"/>
          <a:ext cx="1619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Формула" r:id="rId6" imgW="164957" imgH="152268" progId="Equation.3">
                  <p:embed/>
                </p:oleObj>
              </mc:Choice>
              <mc:Fallback>
                <p:oleObj name="Формула" r:id="rId6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161925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2"/>
          <p:cNvGraphicFramePr>
            <a:graphicFrameLocks noChangeAspect="1"/>
          </p:cNvGraphicFramePr>
          <p:nvPr/>
        </p:nvGraphicFramePr>
        <p:xfrm>
          <a:off x="0" y="762000"/>
          <a:ext cx="1619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Формула" r:id="rId8" imgW="164957" imgH="152268" progId="Equation.3">
                  <p:embed/>
                </p:oleObj>
              </mc:Choice>
              <mc:Fallback>
                <p:oleObj name="Формула" r:id="rId8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161925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"/>
          <p:cNvGraphicFramePr>
            <a:graphicFrameLocks noChangeAspect="1"/>
          </p:cNvGraphicFramePr>
          <p:nvPr/>
        </p:nvGraphicFramePr>
        <p:xfrm>
          <a:off x="0" y="914400"/>
          <a:ext cx="1619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Формула" r:id="rId9" imgW="164957" imgH="152268" progId="Equation.3">
                  <p:embed/>
                </p:oleObj>
              </mc:Choice>
              <mc:Fallback>
                <p:oleObj name="Формула" r:id="rId9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161925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1066800"/>
            <a:ext cx="273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400" b="1" i="1">
                <a:latin typeface="Georgia" pitchFamily="18" charset="0"/>
              </a:rPr>
              <a:t>.</a:t>
            </a:r>
            <a:r>
              <a:rPr lang="ru-RU" altLang="uk-UA" sz="800">
                <a:latin typeface="Arial" charset="0"/>
              </a:rPr>
              <a:t> </a:t>
            </a:r>
            <a:endParaRPr lang="ru-RU" altLang="uk-UA" sz="1800">
              <a:latin typeface="Arial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714375" y="4214813"/>
            <a:ext cx="5786438" cy="1500187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42" name="TextBox 25"/>
          <p:cNvSpPr txBox="1">
            <a:spLocks noChangeArrowheads="1"/>
          </p:cNvSpPr>
          <p:nvPr/>
        </p:nvSpPr>
        <p:spPr bwMode="auto">
          <a:xfrm>
            <a:off x="785813" y="4286250"/>
            <a:ext cx="5286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Georgia" pitchFamily="18" charset="0"/>
              </a:rPr>
              <a:t>6) Чи подібні трикутники АВС і КРХ, якщо    А = 106</a:t>
            </a:r>
            <a:r>
              <a:rPr lang="uk-UA" altLang="uk-UA" sz="1800" b="1" i="1">
                <a:latin typeface="Arial" charset="0"/>
              </a:rPr>
              <a:t>º</a:t>
            </a:r>
            <a:r>
              <a:rPr lang="uk-UA" altLang="uk-UA" sz="1800" b="1" i="1">
                <a:latin typeface="Georgia" pitchFamily="18" charset="0"/>
              </a:rPr>
              <a:t>,   В = 34</a:t>
            </a:r>
            <a:r>
              <a:rPr lang="uk-UA" altLang="uk-UA" sz="1800" b="1" i="1">
                <a:latin typeface="Arial" charset="0"/>
              </a:rPr>
              <a:t>º</a:t>
            </a:r>
            <a:r>
              <a:rPr lang="uk-UA" altLang="uk-UA" sz="1800" b="1" i="1">
                <a:latin typeface="Georgia" pitchFamily="18" charset="0"/>
              </a:rPr>
              <a:t>, АС = 4,4 см, АВ = 5,2 см, ВС = 7,6см;    К =40</a:t>
            </a:r>
            <a:r>
              <a:rPr lang="uk-UA" altLang="uk-UA" sz="1800" b="1" i="1">
                <a:latin typeface="Arial" charset="0"/>
              </a:rPr>
              <a:t>º</a:t>
            </a:r>
            <a:r>
              <a:rPr lang="uk-UA" altLang="uk-UA" sz="1800" b="1" i="1">
                <a:latin typeface="Georgia" pitchFamily="18" charset="0"/>
              </a:rPr>
              <a:t>,    Р = 106</a:t>
            </a:r>
            <a:r>
              <a:rPr lang="uk-UA" altLang="uk-UA" sz="1800" b="1" i="1">
                <a:latin typeface="Arial" charset="0"/>
              </a:rPr>
              <a:t>º</a:t>
            </a:r>
            <a:r>
              <a:rPr lang="uk-UA" altLang="uk-UA" sz="1800" b="1" i="1">
                <a:latin typeface="Georgia" pitchFamily="18" charset="0"/>
              </a:rPr>
              <a:t>, РХ = 15,6 см, ХК = 22, 8 см, РК = 13, 2см.</a:t>
            </a:r>
            <a:endParaRPr lang="ru-RU" altLang="uk-UA" sz="1800" b="1" i="1">
              <a:latin typeface="Georgia" pitchFamily="18" charset="0"/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6429375" y="4000500"/>
            <a:ext cx="2428875" cy="1071563"/>
          </a:xfrm>
          <a:prstGeom prst="cloudCallout">
            <a:avLst>
              <a:gd name="adj1" fmla="val -72740"/>
              <a:gd name="adj2" fmla="val 4827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4" name="TextBox 27"/>
          <p:cNvSpPr txBox="1">
            <a:spLocks noChangeArrowheads="1"/>
          </p:cNvSpPr>
          <p:nvPr/>
        </p:nvSpPr>
        <p:spPr bwMode="auto">
          <a:xfrm>
            <a:off x="7000875" y="4071938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>
                <a:latin typeface="Georgia" pitchFamily="18" charset="0"/>
              </a:rPr>
              <a:t>С=40º, Х=34º, так</a:t>
            </a:r>
            <a:endParaRPr lang="ru-RU" altLang="uk-UA" sz="1800" b="1" i="1">
              <a:latin typeface="Georgia" pitchFamily="18" charset="0"/>
            </a:endParaRPr>
          </a:p>
        </p:txBody>
      </p:sp>
      <p:pic>
        <p:nvPicPr>
          <p:cNvPr id="29" name="Picture 5" descr="F:\Документы резерв\главное мама 1\GIF рисунки\blestyashki-priroda-18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500188" y="4572000"/>
          <a:ext cx="4048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Формула" r:id="rId11" imgW="164957" imgH="152268" progId="Equation.3">
                  <p:embed/>
                </p:oleObj>
              </mc:Choice>
              <mc:Fallback>
                <p:oleObj name="Формула" r:id="rId11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572000"/>
                        <a:ext cx="4048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2714625" y="4500563"/>
          <a:ext cx="404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Формула" r:id="rId13" imgW="164957" imgH="152268" progId="Equation.3">
                  <p:embed/>
                </p:oleObj>
              </mc:Choice>
              <mc:Fallback>
                <p:oleObj name="Формула" r:id="rId13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500563"/>
                        <a:ext cx="404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3286125" y="4857750"/>
          <a:ext cx="404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Формула" r:id="rId14" imgW="164957" imgH="152268" progId="Equation.3">
                  <p:embed/>
                </p:oleObj>
              </mc:Choice>
              <mc:Fallback>
                <p:oleObj name="Формула" r:id="rId14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857750"/>
                        <a:ext cx="404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/>
        </p:nvGraphicFramePr>
        <p:xfrm>
          <a:off x="4357688" y="4857750"/>
          <a:ext cx="4048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Формула" r:id="rId15" imgW="164957" imgH="152268" progId="Equation.3">
                  <p:embed/>
                </p:oleObj>
              </mc:Choice>
              <mc:Fallback>
                <p:oleObj name="Формула" r:id="rId15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857750"/>
                        <a:ext cx="4048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/>
        </p:nvGraphicFramePr>
        <p:xfrm>
          <a:off x="6786563" y="4071938"/>
          <a:ext cx="4048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Формула" r:id="rId16" imgW="164957" imgH="152268" progId="Equation.3">
                  <p:embed/>
                </p:oleObj>
              </mc:Choice>
              <mc:Fallback>
                <p:oleObj name="Формула" r:id="rId16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071938"/>
                        <a:ext cx="4048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/>
        </p:nvGraphicFramePr>
        <p:xfrm>
          <a:off x="6715125" y="4357688"/>
          <a:ext cx="404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Формула" r:id="rId17" imgW="164957" imgH="152268" progId="Equation.3">
                  <p:embed/>
                </p:oleObj>
              </mc:Choice>
              <mc:Fallback>
                <p:oleObj name="Формула" r:id="rId17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4357688"/>
                        <a:ext cx="404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39" grpId="0"/>
      <p:bldP spid="16" grpId="0" animBg="1"/>
      <p:bldP spid="1042" grpId="0"/>
      <p:bldP spid="27" grpId="0" animBg="1"/>
      <p:bldP spid="10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47268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</a:rPr>
              <a:t>Інтерактивна вправа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</a:rPr>
              <a:t>«</a:t>
            </a: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</a:rPr>
              <a:t>Не хочу хвалитися, але я…»</a:t>
            </a:r>
            <a:r>
              <a:rPr lang="uk-UA" sz="4400" dirty="0" smtClean="0">
                <a:solidFill>
                  <a:srgbClr val="FFFF00"/>
                </a:solidFill>
              </a:rPr>
              <a:t> </a:t>
            </a:r>
            <a:endParaRPr lang="ru-RU" sz="4400" dirty="0" smtClean="0">
              <a:solidFill>
                <a:srgbClr val="FFFF00"/>
              </a:solidFill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903288" y="2133600"/>
            <a:ext cx="73374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uk-UA" altLang="uk-UA" sz="4000" b="1" dirty="0">
                <a:solidFill>
                  <a:srgbClr val="003300"/>
                </a:solidFill>
              </a:rPr>
              <a:t>Найкраще засвоїв …</a:t>
            </a:r>
          </a:p>
          <a:p>
            <a:pPr eaLnBrk="1" hangingPunct="1">
              <a:buFont typeface="Arial" charset="0"/>
              <a:buChar char="•"/>
            </a:pPr>
            <a:r>
              <a:rPr lang="uk-UA" altLang="uk-UA" sz="4000" b="1">
                <a:solidFill>
                  <a:srgbClr val="003300"/>
                </a:solidFill>
              </a:rPr>
              <a:t>Добре знаю …</a:t>
            </a:r>
          </a:p>
          <a:p>
            <a:pPr eaLnBrk="1" hangingPunct="1">
              <a:buFont typeface="Arial" charset="0"/>
              <a:buChar char="•"/>
            </a:pPr>
            <a:r>
              <a:rPr lang="uk-UA" altLang="uk-UA" sz="4000" b="1" dirty="0">
                <a:solidFill>
                  <a:srgbClr val="003300"/>
                </a:solidFill>
              </a:rPr>
              <a:t>Добре вмію …</a:t>
            </a:r>
          </a:p>
          <a:p>
            <a:pPr eaLnBrk="1" hangingPunct="1">
              <a:buFont typeface="Arial" charset="0"/>
              <a:buChar char="•"/>
            </a:pPr>
            <a:r>
              <a:rPr lang="uk-UA" altLang="uk-UA" sz="4000" b="1" dirty="0">
                <a:solidFill>
                  <a:srgbClr val="003300"/>
                </a:solidFill>
              </a:rPr>
              <a:t>Вмію розв'язувати …</a:t>
            </a:r>
          </a:p>
          <a:p>
            <a:pPr eaLnBrk="1" hangingPunct="1">
              <a:buFont typeface="Arial" charset="0"/>
              <a:buChar char="•"/>
            </a:pPr>
            <a:r>
              <a:rPr lang="uk-UA" altLang="uk-UA" sz="4000" b="1" dirty="0">
                <a:solidFill>
                  <a:srgbClr val="003300"/>
                </a:solidFill>
              </a:rPr>
              <a:t>Вмію знаходити …</a:t>
            </a:r>
          </a:p>
          <a:p>
            <a:pPr eaLnBrk="1" hangingPunct="1">
              <a:buFont typeface="Arial" charset="0"/>
              <a:buChar char="•"/>
            </a:pPr>
            <a:r>
              <a:rPr lang="uk-UA" altLang="uk-UA" sz="4000" b="1" dirty="0">
                <a:solidFill>
                  <a:srgbClr val="003300"/>
                </a:solidFill>
              </a:rPr>
              <a:t>Найкраще мені вдається…</a:t>
            </a:r>
          </a:p>
        </p:txBody>
      </p:sp>
    </p:spTree>
    <p:extLst>
      <p:ext uri="{BB962C8B-B14F-4D97-AF65-F5344CB8AC3E}">
        <p14:creationId xmlns:p14="http://schemas.microsoft.com/office/powerpoint/2010/main" val="8138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72684" y="5486400"/>
            <a:ext cx="7242716" cy="1204332"/>
          </a:xfrm>
        </p:spPr>
        <p:txBody>
          <a:bodyPr>
            <a:normAutofit fontScale="925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uk-UA" dirty="0" smtClean="0"/>
              <a:t> формувати уміння і навички використовувати ознаки подібності трикутників при </a:t>
            </a:r>
            <a:r>
              <a:rPr lang="uk-UA" dirty="0" err="1" smtClean="0"/>
              <a:t>розвязуванні</a:t>
            </a:r>
            <a:r>
              <a:rPr lang="uk-UA" dirty="0" smtClean="0"/>
              <a:t> геометричних задач, </a:t>
            </a:r>
            <a:r>
              <a:rPr lang="uk-UA" dirty="0" err="1" smtClean="0"/>
              <a:t>задач</a:t>
            </a:r>
            <a:r>
              <a:rPr lang="uk-UA" dirty="0" smtClean="0"/>
              <a:t> практичного змісту;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uk-UA" dirty="0" smtClean="0"/>
              <a:t> розвивати логічне і конструктивне мислення, уяву; формувати культуру  математичного мовлення; розвивати навички роботи в команді.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уроку</a:t>
            </a:r>
            <a:endParaRPr lang="ru-RU" dirty="0"/>
          </a:p>
        </p:txBody>
      </p:sp>
      <p:pic>
        <p:nvPicPr>
          <p:cNvPr id="8" name="Picture 8" descr="https://i.ytimg.com/vi/uOS1E1n7_Yc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317" r="331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61531" y="178418"/>
            <a:ext cx="7315200" cy="869796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Домашня робота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7002" y="4506204"/>
            <a:ext cx="53849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776" y="1527717"/>
            <a:ext cx="7348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Повторити ознаки подібності трикутників та опорні задачі (параграфи 11-13)</a:t>
            </a:r>
          </a:p>
          <a:p>
            <a:pPr>
              <a:buFont typeface="Wingdings" pitchFamily="2" charset="2"/>
              <a:buChar char="q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Розв’язати задачі №478, 579, 597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17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500063"/>
            <a:ext cx="3929063" cy="2868612"/>
          </a:xfrm>
          <a:noFill/>
        </p:spPr>
      </p:pic>
      <p:pic>
        <p:nvPicPr>
          <p:cNvPr id="10244" name="Picture 10" descr="pic_2005527_18mn10s23mls8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3558">
            <a:off x="5703888" y="3552825"/>
            <a:ext cx="30114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50647582_705602_1253465910_popug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7188"/>
            <a:ext cx="24336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9663"/>
            <a:ext cx="235743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101">
            <a:off x="6381750" y="174625"/>
            <a:ext cx="25431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13" y="3857625"/>
            <a:ext cx="26431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 i="1">
                <a:latin typeface="Georgia" pitchFamily="18" charset="0"/>
              </a:rPr>
              <a:t>Математика – це те, за допомогою чого люди керують природою і собою.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uk-UA" sz="2000" i="1">
                <a:latin typeface="Georgia" pitchFamily="18" charset="0"/>
              </a:rPr>
              <a:t>А. М. Колмогоров</a:t>
            </a:r>
            <a:endParaRPr lang="ru-RU" altLang="uk-UA" sz="2000" i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208912" cy="2592288"/>
          </a:xfrm>
          <a:prstGeom prst="round2DiagRect">
            <a:avLst/>
          </a:prstGeom>
          <a:solidFill>
            <a:srgbClr val="F9B08F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Девіз уроку:</a:t>
            </a:r>
          </a:p>
          <a:p>
            <a:r>
              <a:rPr lang="uk-UA" sz="32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великому саду геометрії кожен </a:t>
            </a:r>
            <a:endParaRPr lang="ru-RU" sz="32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 підібрати собі букет за смаком» </a:t>
            </a:r>
            <a:endParaRPr lang="ru-RU" sz="32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2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uk-UA" sz="32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Гільберт</a:t>
            </a:r>
            <a:endParaRPr lang="ru-RU" sz="32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2852936"/>
          <a:ext cx="864096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4868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Перевірка домашнього завдання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Повторимо опорні задачі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90066"/>
          </a:xfrm>
          <a:solidFill>
            <a:schemeClr val="accent3">
              <a:lumMod val="60000"/>
              <a:lumOff val="40000"/>
            </a:schemeClr>
          </a:solidFill>
          <a:ln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Математичний диктант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620688"/>
            <a:ext cx="4392488" cy="61206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 Варіант</a:t>
            </a:r>
          </a:p>
          <a:p>
            <a:r>
              <a:rPr lang="uk-UA" sz="2400" b="1" dirty="0" smtClean="0"/>
              <a:t>1. Сформулювати умови, при яких 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ABC</a:t>
            </a:r>
            <a:r>
              <a:rPr lang="en-US" sz="2400" b="1" dirty="0">
                <a:sym typeface="Symbol"/>
              </a:rPr>
              <a:t>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A</a:t>
            </a:r>
            <a:r>
              <a:rPr lang="ru-RU" sz="2400" b="1" baseline="-25000" dirty="0"/>
              <a:t>1</a:t>
            </a:r>
            <a:r>
              <a:rPr lang="en-US" sz="2400" b="1" dirty="0"/>
              <a:t>B</a:t>
            </a:r>
            <a:r>
              <a:rPr lang="ru-RU" sz="2400" b="1" baseline="-25000" dirty="0"/>
              <a:t>1</a:t>
            </a:r>
            <a:r>
              <a:rPr lang="en-US" sz="2400" b="1" dirty="0"/>
              <a:t>C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 за ІІІ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/>
          </a:p>
          <a:p>
            <a:pPr algn="just"/>
            <a:r>
              <a:rPr lang="uk-UA" sz="2400" b="1" dirty="0" smtClean="0"/>
              <a:t>2. </a:t>
            </a:r>
            <a:r>
              <a:rPr lang="uk-UA" sz="2400" b="1" dirty="0"/>
              <a:t>Сформулювати </a:t>
            </a:r>
            <a:r>
              <a:rPr lang="uk-UA" sz="2400" b="1" dirty="0" smtClean="0"/>
              <a:t>умови, </a:t>
            </a:r>
            <a:r>
              <a:rPr lang="uk-UA" sz="2400" b="1" dirty="0"/>
              <a:t>при яких 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BCD</a:t>
            </a:r>
            <a:r>
              <a:rPr lang="en-US" sz="2400" b="1" dirty="0">
                <a:sym typeface="Symbol"/>
              </a:rPr>
              <a:t>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B</a:t>
            </a:r>
            <a:r>
              <a:rPr lang="ru-RU" sz="2400" b="1" baseline="-25000" dirty="0"/>
              <a:t>1</a:t>
            </a:r>
            <a:r>
              <a:rPr lang="en-US" sz="2400" b="1" dirty="0"/>
              <a:t>C</a:t>
            </a:r>
            <a:r>
              <a:rPr lang="ru-RU" sz="2400" b="1" baseline="-25000" dirty="0"/>
              <a:t>1</a:t>
            </a:r>
            <a:r>
              <a:rPr lang="en-US" sz="2400" b="1" dirty="0"/>
              <a:t>D</a:t>
            </a:r>
            <a:r>
              <a:rPr lang="ru-RU" sz="2400" b="1" baseline="-25000" dirty="0" smtClean="0"/>
              <a:t>1 </a:t>
            </a:r>
            <a:r>
              <a:rPr lang="ru-RU" sz="2400" b="1" baseline="-25000" dirty="0"/>
              <a:t> </a:t>
            </a:r>
            <a:r>
              <a:rPr lang="ru-RU" sz="2400" b="1" dirty="0" smtClean="0"/>
              <a:t>за ІІ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/>
          </a:p>
          <a:p>
            <a:pPr algn="just"/>
            <a:r>
              <a:rPr lang="uk-UA" sz="2400" b="1" dirty="0" smtClean="0"/>
              <a:t>3. </a:t>
            </a:r>
            <a:r>
              <a:rPr lang="uk-UA" sz="2400" b="1" dirty="0"/>
              <a:t>У трикутників АВС і </a:t>
            </a:r>
            <a:r>
              <a:rPr lang="en-US" sz="2400" b="1" dirty="0"/>
              <a:t>DEF</a:t>
            </a:r>
            <a:r>
              <a:rPr lang="uk-UA" sz="2400" b="1" dirty="0"/>
              <a:t> рівні кути А і </a:t>
            </a:r>
            <a:r>
              <a:rPr lang="en-US" sz="2400" b="1" dirty="0"/>
              <a:t>D</a:t>
            </a:r>
            <a:r>
              <a:rPr lang="uk-UA" sz="2400" b="1" dirty="0"/>
              <a:t>, якої умови не вистачає, щоби стверджувати, що ці трикутники подібні </a:t>
            </a:r>
            <a:r>
              <a:rPr lang="uk-UA" sz="2400" b="1" dirty="0" smtClean="0"/>
              <a:t>за І ознакою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0" y="620688"/>
            <a:ext cx="4464496" cy="61206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ІІ Варіант</a:t>
            </a:r>
          </a:p>
          <a:p>
            <a:r>
              <a:rPr lang="uk-UA" sz="2400" b="1" dirty="0" smtClean="0"/>
              <a:t>1. Сформулювати умови, при яких 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ABC</a:t>
            </a:r>
            <a:r>
              <a:rPr lang="en-US" sz="2400" b="1" dirty="0" smtClean="0">
                <a:sym typeface="Symbol"/>
              </a:rPr>
              <a:t>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A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B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C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 за 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 smtClean="0"/>
          </a:p>
          <a:p>
            <a:pPr algn="just"/>
            <a:r>
              <a:rPr lang="uk-UA" sz="2400" b="1" dirty="0" smtClean="0"/>
              <a:t>2. Сформулювати умови, при яких 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BCD</a:t>
            </a:r>
            <a:r>
              <a:rPr lang="en-US" sz="2400" b="1" dirty="0" smtClean="0">
                <a:sym typeface="Symbol"/>
              </a:rPr>
              <a:t>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B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C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D</a:t>
            </a:r>
            <a:r>
              <a:rPr lang="ru-RU" sz="2400" b="1" baseline="-25000" dirty="0" smtClean="0"/>
              <a:t>1  </a:t>
            </a:r>
            <a:r>
              <a:rPr lang="ru-RU" sz="2400" b="1" dirty="0" smtClean="0"/>
              <a:t>за ІІІ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 smtClean="0"/>
          </a:p>
          <a:p>
            <a:pPr algn="just"/>
            <a:r>
              <a:rPr lang="uk-UA" sz="2400" b="1" dirty="0" smtClean="0"/>
              <a:t>3. У трикутників АВС і </a:t>
            </a:r>
            <a:r>
              <a:rPr lang="en-US" sz="2400" b="1" dirty="0" smtClean="0"/>
              <a:t>DEF</a:t>
            </a:r>
            <a:r>
              <a:rPr lang="uk-UA" sz="2400" b="1" dirty="0" smtClean="0"/>
              <a:t> рівні кути А і </a:t>
            </a:r>
            <a:r>
              <a:rPr lang="en-US" sz="2400" b="1" dirty="0" smtClean="0"/>
              <a:t>D</a:t>
            </a:r>
            <a:r>
              <a:rPr lang="uk-UA" sz="2400" b="1" dirty="0" smtClean="0"/>
              <a:t>, якої умови не вистачає, щоби стверджувати, що ці трикутники подібні за ІІ ознакою</a:t>
            </a:r>
            <a:endParaRPr lang="ru-RU" sz="24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4" y="620688"/>
            <a:ext cx="4392488" cy="61206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/>
              <a:t>І Варіант</a:t>
            </a:r>
          </a:p>
          <a:p>
            <a:pPr algn="ctr"/>
            <a:endParaRPr lang="uk-UA" sz="2400" b="1" dirty="0" smtClean="0"/>
          </a:p>
          <a:p>
            <a:pPr algn="just"/>
            <a:r>
              <a:rPr lang="uk-UA" sz="2400" b="1" dirty="0">
                <a:solidFill>
                  <a:schemeClr val="tx1"/>
                </a:solidFill>
              </a:rPr>
              <a:t>4. Сторони одного </a:t>
            </a:r>
            <a:r>
              <a:rPr lang="uk-UA" sz="2400" b="1" dirty="0" err="1" smtClean="0">
                <a:solidFill>
                  <a:schemeClr val="tx1"/>
                </a:solidFill>
              </a:rPr>
              <a:t>три-кутника</a:t>
            </a:r>
            <a:r>
              <a:rPr lang="uk-UA" sz="2400" b="1" dirty="0" smtClean="0">
                <a:solidFill>
                  <a:schemeClr val="tx1"/>
                </a:solidFill>
              </a:rPr>
              <a:t>  дорівнюють 3см</a:t>
            </a:r>
            <a:r>
              <a:rPr lang="uk-UA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 smtClean="0">
                <a:solidFill>
                  <a:schemeClr val="tx1"/>
                </a:solidFill>
              </a:rPr>
              <a:t>6см </a:t>
            </a:r>
            <a:r>
              <a:rPr lang="uk-UA" sz="2400" b="1" dirty="0">
                <a:solidFill>
                  <a:schemeClr val="tx1"/>
                </a:solidFill>
              </a:rPr>
              <a:t>і </a:t>
            </a:r>
            <a:r>
              <a:rPr lang="uk-UA" sz="2400" b="1" dirty="0" smtClean="0">
                <a:solidFill>
                  <a:schemeClr val="tx1"/>
                </a:solidFill>
              </a:rPr>
              <a:t>7см, </a:t>
            </a:r>
            <a:r>
              <a:rPr lang="uk-UA" sz="2400" b="1" dirty="0">
                <a:solidFill>
                  <a:schemeClr val="tx1"/>
                </a:solidFill>
              </a:rPr>
              <a:t>а дві сторони подібного йому трикутника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uk-UA" sz="2400" b="1" dirty="0">
                <a:solidFill>
                  <a:schemeClr val="tx1"/>
                </a:solidFill>
              </a:rPr>
              <a:t>15см і </a:t>
            </a:r>
            <a:r>
              <a:rPr lang="uk-UA" sz="2400" b="1" dirty="0" smtClean="0">
                <a:solidFill>
                  <a:schemeClr val="tx1"/>
                </a:solidFill>
              </a:rPr>
              <a:t>35см. </a:t>
            </a:r>
            <a:r>
              <a:rPr lang="uk-UA" sz="2400" b="1" dirty="0"/>
              <a:t>Обчисліть довжину третьої </a:t>
            </a:r>
            <a:r>
              <a:rPr lang="uk-UA" sz="2400" b="1" dirty="0" smtClean="0"/>
              <a:t>сторони.</a:t>
            </a:r>
          </a:p>
          <a:p>
            <a:pPr algn="just"/>
            <a:endParaRPr lang="uk-UA" sz="2400" b="1" dirty="0"/>
          </a:p>
          <a:p>
            <a:pPr algn="just"/>
            <a:r>
              <a:rPr lang="uk-UA" sz="2400" b="1" dirty="0" smtClean="0"/>
              <a:t>5. </a:t>
            </a:r>
            <a:r>
              <a:rPr lang="uk-UA" sz="2400" b="1" dirty="0"/>
              <a:t>Визначте, чи подібні трикутники, якщо сторони</a:t>
            </a:r>
            <a:r>
              <a:rPr lang="uk-UA" sz="2400" b="1" dirty="0" smtClean="0"/>
              <a:t>:</a:t>
            </a:r>
          </a:p>
          <a:p>
            <a:pPr algn="just"/>
            <a:r>
              <a:rPr lang="uk-UA" sz="2400" b="1" dirty="0"/>
              <a:t>2см, 5см, 6см і 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8см</a:t>
            </a:r>
            <a:r>
              <a:rPr lang="uk-UA" sz="2400" b="1" dirty="0"/>
              <a:t>, 18см, </a:t>
            </a:r>
            <a:r>
              <a:rPr lang="uk-UA" sz="2400" b="1" dirty="0" smtClean="0"/>
              <a:t>20см.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400" dirty="0"/>
          </a:p>
          <a:p>
            <a:r>
              <a:rPr lang="ru-RU" sz="2400" dirty="0"/>
              <a:t> </a:t>
            </a:r>
          </a:p>
          <a:p>
            <a:pPr algn="ctr"/>
            <a:endParaRPr lang="uk-UA" sz="2400" b="1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9504" y="548680"/>
            <a:ext cx="4464496" cy="61206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uk-UA" sz="2400" b="1" dirty="0" smtClean="0"/>
              <a:t>ІІ Варіант</a:t>
            </a:r>
          </a:p>
          <a:p>
            <a:pPr algn="ctr"/>
            <a:endParaRPr lang="uk-UA" sz="2400" b="1" dirty="0" smtClean="0"/>
          </a:p>
          <a:p>
            <a:pPr algn="just"/>
            <a:r>
              <a:rPr lang="uk-UA" sz="2400" b="1" dirty="0" smtClean="0"/>
              <a:t>4. Сторони одного </a:t>
            </a:r>
            <a:r>
              <a:rPr lang="uk-UA" sz="2400" b="1" dirty="0" err="1" smtClean="0"/>
              <a:t>три-кутника</a:t>
            </a:r>
            <a:r>
              <a:rPr lang="uk-UA" sz="2400" b="1" dirty="0" smtClean="0"/>
              <a:t>  дорівнюють </a:t>
            </a:r>
            <a:r>
              <a:rPr lang="uk-UA" sz="2400" b="1" dirty="0"/>
              <a:t>5м, 35м і 30м</a:t>
            </a:r>
            <a:r>
              <a:rPr lang="uk-UA" sz="2400" b="1" dirty="0" smtClean="0"/>
              <a:t>, а дві сторони подібного йому трикутника</a:t>
            </a:r>
            <a:endParaRPr lang="ru-RU" sz="2400" dirty="0" smtClean="0"/>
          </a:p>
          <a:p>
            <a:pPr algn="just"/>
            <a:r>
              <a:rPr lang="uk-UA" sz="2400" b="1" dirty="0"/>
              <a:t>7м і 6м</a:t>
            </a:r>
            <a:r>
              <a:rPr lang="uk-UA" sz="2400" b="1" dirty="0" smtClean="0"/>
              <a:t>. Обчисліть довжину третьої сторони.</a:t>
            </a:r>
          </a:p>
          <a:p>
            <a:pPr algn="just"/>
            <a:endParaRPr lang="uk-UA" sz="2400" b="1" dirty="0" smtClean="0"/>
          </a:p>
          <a:p>
            <a:pPr algn="just"/>
            <a:r>
              <a:rPr lang="uk-UA" sz="2400" b="1" dirty="0" smtClean="0"/>
              <a:t>5. Визначте, чи подібні трикутники, якщо сторони:</a:t>
            </a:r>
          </a:p>
          <a:p>
            <a:pPr algn="just"/>
            <a:r>
              <a:rPr lang="uk-UA" sz="2400" b="1" dirty="0"/>
              <a:t>5см, 8см, 9см і 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15см,  </a:t>
            </a:r>
            <a:r>
              <a:rPr lang="uk-UA" sz="2400" b="1" dirty="0"/>
              <a:t>24см, 27см</a:t>
            </a:r>
            <a:r>
              <a:rPr lang="uk-UA" sz="2400" b="1" dirty="0" smtClean="0"/>
              <a:t>.</a:t>
            </a:r>
            <a:endParaRPr lang="ru-RU" sz="2400" dirty="0" smtClean="0"/>
          </a:p>
          <a:p>
            <a:pPr algn="ctr"/>
            <a:endParaRPr lang="uk-UA" sz="2400" b="1" dirty="0" smtClean="0"/>
          </a:p>
          <a:p>
            <a:pPr algn="ctr"/>
            <a:endParaRPr lang="uk-UA" sz="2400" b="1" dirty="0" smtClean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90066"/>
          </a:xfrm>
          <a:solidFill>
            <a:schemeClr val="accent3">
              <a:lumMod val="60000"/>
              <a:lumOff val="40000"/>
            </a:schemeClr>
          </a:solidFill>
          <a:ln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Перевірка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620688"/>
            <a:ext cx="4392488" cy="61206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 Варіант</a:t>
            </a:r>
          </a:p>
          <a:p>
            <a:r>
              <a:rPr lang="uk-UA" sz="2400" b="1" dirty="0" smtClean="0"/>
              <a:t>1. Сформулювати умови, при яких 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ABC</a:t>
            </a:r>
            <a:r>
              <a:rPr lang="en-US" sz="2400" b="1" dirty="0">
                <a:sym typeface="Symbol"/>
              </a:rPr>
              <a:t>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A</a:t>
            </a:r>
            <a:r>
              <a:rPr lang="ru-RU" sz="2400" b="1" baseline="-25000" dirty="0"/>
              <a:t>1</a:t>
            </a:r>
            <a:r>
              <a:rPr lang="en-US" sz="2400" b="1" dirty="0"/>
              <a:t>B</a:t>
            </a:r>
            <a:r>
              <a:rPr lang="ru-RU" sz="2400" b="1" baseline="-25000" dirty="0"/>
              <a:t>1</a:t>
            </a:r>
            <a:r>
              <a:rPr lang="en-US" sz="2400" b="1" dirty="0"/>
              <a:t>C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 за ІІІ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/>
          </a:p>
          <a:p>
            <a:pPr algn="just"/>
            <a:r>
              <a:rPr lang="uk-UA" sz="2400" b="1" dirty="0" smtClean="0"/>
              <a:t>2. </a:t>
            </a:r>
            <a:r>
              <a:rPr lang="uk-UA" sz="2400" b="1" dirty="0"/>
              <a:t>Сформулювати </a:t>
            </a:r>
            <a:r>
              <a:rPr lang="uk-UA" sz="2400" b="1" dirty="0" smtClean="0"/>
              <a:t>умови, </a:t>
            </a:r>
            <a:r>
              <a:rPr lang="uk-UA" sz="2400" b="1" dirty="0"/>
              <a:t>при яких 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BCD</a:t>
            </a:r>
            <a:r>
              <a:rPr lang="en-US" sz="2400" b="1" dirty="0">
                <a:sym typeface="Symbol"/>
              </a:rPr>
              <a:t></a:t>
            </a:r>
            <a:r>
              <a:rPr lang="uk-UA" sz="2400" b="1" dirty="0">
                <a:sym typeface="Symbol"/>
              </a:rPr>
              <a:t></a:t>
            </a:r>
            <a:r>
              <a:rPr lang="en-US" sz="2400" b="1" dirty="0"/>
              <a:t>B</a:t>
            </a:r>
            <a:r>
              <a:rPr lang="ru-RU" sz="2400" b="1" baseline="-25000" dirty="0"/>
              <a:t>1</a:t>
            </a:r>
            <a:r>
              <a:rPr lang="en-US" sz="2400" b="1" dirty="0"/>
              <a:t>C</a:t>
            </a:r>
            <a:r>
              <a:rPr lang="ru-RU" sz="2400" b="1" baseline="-25000" dirty="0"/>
              <a:t>1</a:t>
            </a:r>
            <a:r>
              <a:rPr lang="en-US" sz="2400" b="1" dirty="0"/>
              <a:t>D</a:t>
            </a:r>
            <a:r>
              <a:rPr lang="ru-RU" sz="2400" b="1" baseline="-25000" dirty="0" smtClean="0"/>
              <a:t>1 </a:t>
            </a:r>
            <a:r>
              <a:rPr lang="ru-RU" sz="2400" b="1" baseline="-25000" dirty="0"/>
              <a:t> </a:t>
            </a:r>
            <a:r>
              <a:rPr lang="ru-RU" sz="2400" b="1" dirty="0" smtClean="0"/>
              <a:t>за ІІ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/>
          </a:p>
          <a:p>
            <a:pPr algn="just"/>
            <a:r>
              <a:rPr lang="uk-UA" sz="2400" b="1" dirty="0" smtClean="0"/>
              <a:t>3. </a:t>
            </a:r>
            <a:r>
              <a:rPr lang="uk-UA" sz="2400" b="1" dirty="0"/>
              <a:t>У трикутників АВС і </a:t>
            </a:r>
            <a:r>
              <a:rPr lang="en-US" sz="2400" b="1" dirty="0"/>
              <a:t>DEF</a:t>
            </a:r>
            <a:r>
              <a:rPr lang="uk-UA" sz="2400" b="1" dirty="0"/>
              <a:t> рівні кути А і </a:t>
            </a:r>
            <a:r>
              <a:rPr lang="en-US" sz="2400" b="1" dirty="0"/>
              <a:t>D</a:t>
            </a:r>
            <a:r>
              <a:rPr lang="uk-UA" sz="2400" b="1" dirty="0"/>
              <a:t>, якої умови не вистачає, щоби стверджувати, що ці трикутники подібні </a:t>
            </a:r>
            <a:r>
              <a:rPr lang="uk-UA" sz="2400" b="1" dirty="0" smtClean="0"/>
              <a:t>за І ознакою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0" y="620688"/>
            <a:ext cx="4464496" cy="61206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ІІ Варіант</a:t>
            </a:r>
          </a:p>
          <a:p>
            <a:r>
              <a:rPr lang="uk-UA" sz="2400" b="1" dirty="0" smtClean="0"/>
              <a:t>1. Сформулювати умови, при яких 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ABC</a:t>
            </a:r>
            <a:r>
              <a:rPr lang="en-US" sz="2400" b="1" dirty="0" smtClean="0">
                <a:sym typeface="Symbol"/>
              </a:rPr>
              <a:t>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A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B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C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 за 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 smtClean="0"/>
          </a:p>
          <a:p>
            <a:pPr algn="just"/>
            <a:r>
              <a:rPr lang="uk-UA" sz="2400" b="1" dirty="0" smtClean="0"/>
              <a:t>2. Сформулювати умови, при яких 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BCD</a:t>
            </a:r>
            <a:r>
              <a:rPr lang="en-US" sz="2400" b="1" dirty="0" smtClean="0">
                <a:sym typeface="Symbol"/>
              </a:rPr>
              <a:t></a:t>
            </a:r>
            <a:r>
              <a:rPr lang="uk-UA" sz="2400" b="1" dirty="0" smtClean="0">
                <a:sym typeface="Symbol"/>
              </a:rPr>
              <a:t></a:t>
            </a:r>
            <a:r>
              <a:rPr lang="en-US" sz="2400" b="1" dirty="0" smtClean="0"/>
              <a:t>B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C</a:t>
            </a:r>
            <a:r>
              <a:rPr lang="ru-RU" sz="2400" b="1" baseline="-25000" dirty="0" smtClean="0"/>
              <a:t>1</a:t>
            </a:r>
            <a:r>
              <a:rPr lang="en-US" sz="2400" b="1" dirty="0" smtClean="0"/>
              <a:t>D</a:t>
            </a:r>
            <a:r>
              <a:rPr lang="ru-RU" sz="2400" b="1" baseline="-25000" dirty="0" smtClean="0"/>
              <a:t>1  </a:t>
            </a:r>
            <a:r>
              <a:rPr lang="ru-RU" sz="2400" b="1" dirty="0" smtClean="0"/>
              <a:t>за ІІІ </a:t>
            </a:r>
            <a:r>
              <a:rPr lang="ru-RU" sz="2400" b="1" dirty="0" err="1" smtClean="0"/>
              <a:t>ознакою</a:t>
            </a:r>
            <a:endParaRPr lang="ru-RU" sz="2400" b="1" dirty="0" smtClean="0"/>
          </a:p>
          <a:p>
            <a:endParaRPr lang="uk-UA" sz="2400" b="1" dirty="0" smtClean="0"/>
          </a:p>
          <a:p>
            <a:pPr algn="just"/>
            <a:r>
              <a:rPr lang="uk-UA" sz="2400" b="1" dirty="0" smtClean="0"/>
              <a:t>3. У трикутників АВС і </a:t>
            </a:r>
            <a:r>
              <a:rPr lang="en-US" sz="2400" b="1" dirty="0" smtClean="0"/>
              <a:t>DEF</a:t>
            </a:r>
            <a:r>
              <a:rPr lang="uk-UA" sz="2400" b="1" dirty="0" smtClean="0"/>
              <a:t> рівні кути А і </a:t>
            </a:r>
            <a:r>
              <a:rPr lang="en-US" sz="2400" b="1" dirty="0" smtClean="0"/>
              <a:t>D</a:t>
            </a:r>
            <a:r>
              <a:rPr lang="uk-UA" sz="2400" b="1" dirty="0" smtClean="0"/>
              <a:t>, якої умови не вистачає, щоби стверджувати, що ці трикутники подібні за ІІ ознакою</a:t>
            </a:r>
            <a:endParaRPr lang="ru-RU" sz="24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1268760"/>
            <a:ext cx="3960440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А=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А</a:t>
            </a:r>
            <a:r>
              <a:rPr lang="uk-UA" sz="2400" b="1" baseline="-25000" dirty="0">
                <a:solidFill>
                  <a:schemeClr val="tx1"/>
                </a:solidFill>
              </a:rPr>
              <a:t>1  </a:t>
            </a:r>
            <a:r>
              <a:rPr lang="uk-UA" sz="2400" b="1" dirty="0">
                <a:solidFill>
                  <a:schemeClr val="tx1"/>
                </a:solidFill>
              </a:rPr>
              <a:t>і 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В=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В</a:t>
            </a:r>
            <a:r>
              <a:rPr lang="uk-UA" sz="2400" b="1" baseline="-25000" dirty="0">
                <a:solidFill>
                  <a:schemeClr val="tx1"/>
                </a:solidFill>
              </a:rPr>
              <a:t>1</a:t>
            </a:r>
            <a:r>
              <a:rPr lang="uk-UA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 smtClean="0">
                <a:solidFill>
                  <a:schemeClr val="tx1"/>
                </a:solidFill>
              </a:rPr>
              <a:t>або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А=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А</a:t>
            </a:r>
            <a:r>
              <a:rPr lang="uk-UA" sz="2400" b="1" baseline="-25000" dirty="0">
                <a:solidFill>
                  <a:schemeClr val="tx1"/>
                </a:solidFill>
              </a:rPr>
              <a:t>1 </a:t>
            </a:r>
            <a:r>
              <a:rPr lang="uk-UA" sz="2400" b="1" dirty="0">
                <a:solidFill>
                  <a:schemeClr val="tx1"/>
                </a:solidFill>
              </a:rPr>
              <a:t> і </a:t>
            </a:r>
            <a:r>
              <a:rPr lang="uk-UA" sz="2400" b="1" dirty="0" smtClean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С=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С</a:t>
            </a:r>
            <a:r>
              <a:rPr lang="uk-UA" sz="2400" b="1" baseline="-25000" dirty="0">
                <a:solidFill>
                  <a:schemeClr val="tx1"/>
                </a:solidFill>
              </a:rPr>
              <a:t>1</a:t>
            </a:r>
            <a:r>
              <a:rPr lang="uk-UA" sz="2400" b="1" dirty="0">
                <a:solidFill>
                  <a:schemeClr val="tx1"/>
                </a:solidFill>
              </a:rPr>
              <a:t> ,  або </a:t>
            </a:r>
            <a:endParaRPr lang="uk-UA" sz="2400" b="1" dirty="0" smtClean="0">
              <a:solidFill>
                <a:schemeClr val="tx1"/>
              </a:solidFill>
            </a:endParaRPr>
          </a:p>
          <a:p>
            <a:r>
              <a:rPr lang="uk-UA" sz="2400" b="1" dirty="0" smtClean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В=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В</a:t>
            </a:r>
            <a:r>
              <a:rPr lang="uk-UA" sz="2400" b="1" baseline="-25000" dirty="0">
                <a:solidFill>
                  <a:schemeClr val="tx1"/>
                </a:solidFill>
              </a:rPr>
              <a:t>1 </a:t>
            </a:r>
            <a:r>
              <a:rPr lang="uk-UA" sz="2400" b="1" dirty="0">
                <a:solidFill>
                  <a:schemeClr val="tx1"/>
                </a:solidFill>
              </a:rPr>
              <a:t>і 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С=</a:t>
            </a:r>
            <a:r>
              <a:rPr lang="uk-UA" sz="24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2400" b="1" dirty="0">
                <a:solidFill>
                  <a:schemeClr val="tx1"/>
                </a:solidFill>
              </a:rPr>
              <a:t>С</a:t>
            </a:r>
            <a:r>
              <a:rPr lang="uk-UA" sz="2400" b="1" baseline="-25000" dirty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 rot="10800000" flipV="1">
            <a:off x="467544" y="2924944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В=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uk-UA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Группа 28"/>
          <p:cNvGrpSpPr/>
          <p:nvPr/>
        </p:nvGrpSpPr>
        <p:grpSpPr>
          <a:xfrm>
            <a:off x="4716016" y="4221088"/>
            <a:ext cx="4176464" cy="2376264"/>
            <a:chOff x="4716016" y="4221088"/>
            <a:chExt cx="4176464" cy="23762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716016" y="4221088"/>
              <a:ext cx="4176464" cy="23762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b="1" dirty="0"/>
            </a:p>
          </p:txBody>
        </p:sp>
        <p:pic>
          <p:nvPicPr>
            <p:cNvPr id="2970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56176" y="4941168"/>
              <a:ext cx="1550422" cy="936104"/>
            </a:xfrm>
            <a:prstGeom prst="rect">
              <a:avLst/>
            </a:prstGeom>
            <a:noFill/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323528" y="4221088"/>
            <a:ext cx="403244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en-US" sz="3200" b="1" dirty="0">
                <a:solidFill>
                  <a:schemeClr val="tx1"/>
                </a:solidFill>
              </a:rPr>
              <a:t>B</a:t>
            </a:r>
            <a:r>
              <a:rPr lang="uk-UA" sz="3200" b="1" dirty="0">
                <a:solidFill>
                  <a:schemeClr val="tx1"/>
                </a:solidFill>
              </a:rPr>
              <a:t>=</a:t>
            </a:r>
            <a:r>
              <a:rPr lang="uk-UA" sz="32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en-US" sz="3200" b="1" dirty="0">
                <a:solidFill>
                  <a:schemeClr val="tx1"/>
                </a:solidFill>
              </a:rPr>
              <a:t>E</a:t>
            </a:r>
            <a:r>
              <a:rPr lang="uk-UA" sz="3200" b="1" dirty="0">
                <a:solidFill>
                  <a:schemeClr val="tx1"/>
                </a:solidFill>
              </a:rPr>
              <a:t>, або </a:t>
            </a:r>
            <a:r>
              <a:rPr lang="uk-UA" sz="3200" b="1" baseline="-25000" dirty="0">
                <a:solidFill>
                  <a:schemeClr val="tx1"/>
                </a:solidFill>
              </a:rPr>
              <a:t>  </a:t>
            </a:r>
            <a:r>
              <a:rPr lang="uk-UA" sz="32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uk-UA" sz="3200" b="1" dirty="0">
                <a:solidFill>
                  <a:schemeClr val="tx1"/>
                </a:solidFill>
              </a:rPr>
              <a:t>С=</a:t>
            </a:r>
            <a:r>
              <a:rPr lang="uk-UA" sz="3200" b="1" dirty="0">
                <a:solidFill>
                  <a:schemeClr val="tx1"/>
                </a:solidFill>
                <a:sym typeface="Symbol"/>
              </a:rPr>
              <a:t></a:t>
            </a:r>
            <a:r>
              <a:rPr lang="en-US" sz="3200" b="1" dirty="0">
                <a:solidFill>
                  <a:schemeClr val="tx1"/>
                </a:solidFill>
              </a:rPr>
              <a:t>F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23528" y="1340768"/>
            <a:ext cx="3816424" cy="1152128"/>
            <a:chOff x="323528" y="1340768"/>
            <a:chExt cx="3816424" cy="115212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3528" y="1340768"/>
              <a:ext cx="3816424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1560" y="1484784"/>
              <a:ext cx="3384376" cy="939276"/>
            </a:xfrm>
            <a:prstGeom prst="rect">
              <a:avLst/>
            </a:prstGeom>
            <a:noFill/>
          </p:spPr>
        </p:pic>
      </p:grp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4860032" y="2708920"/>
            <a:ext cx="3960440" cy="1224136"/>
            <a:chOff x="4860032" y="2708920"/>
            <a:chExt cx="3960440" cy="122413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860032" y="2708920"/>
              <a:ext cx="3960440" cy="12241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292080" y="2852936"/>
              <a:ext cx="3168352" cy="936104"/>
            </a:xfrm>
            <a:prstGeom prst="rect">
              <a:avLst/>
            </a:prstGeom>
            <a:noFill/>
          </p:spPr>
        </p:pic>
      </p:grp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67629" y="2780928"/>
            <a:ext cx="3944331" cy="1152128"/>
            <a:chOff x="267629" y="2780928"/>
            <a:chExt cx="3944331" cy="115212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23528" y="2780928"/>
              <a:ext cx="3888432" cy="1152128"/>
              <a:chOff x="323528" y="2780928"/>
              <a:chExt cx="3888432" cy="1152128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23528" y="2780928"/>
                <a:ext cx="3888432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775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835696" y="2852936"/>
                <a:ext cx="2154525" cy="936104"/>
              </a:xfrm>
              <a:prstGeom prst="rect">
                <a:avLst/>
              </a:prstGeom>
              <a:noFill/>
            </p:spPr>
          </p:pic>
        </p:grpSp>
        <p:sp>
          <p:nvSpPr>
            <p:cNvPr id="29" name="Прямоугольник 28"/>
            <p:cNvSpPr/>
            <p:nvPr/>
          </p:nvSpPr>
          <p:spPr>
            <a:xfrm>
              <a:off x="267629" y="3166274"/>
              <a:ext cx="15500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b="1" dirty="0" smtClean="0">
                  <a:sym typeface="Symbol"/>
                </a:rPr>
                <a:t></a:t>
              </a:r>
              <a:r>
                <a:rPr lang="uk-UA" sz="2800" b="1" dirty="0" smtClean="0"/>
                <a:t>В=</a:t>
              </a:r>
              <a:r>
                <a:rPr lang="uk-UA" sz="2800" b="1" dirty="0" smtClean="0">
                  <a:sym typeface="Symbol"/>
                </a:rPr>
                <a:t></a:t>
              </a:r>
              <a:r>
                <a:rPr lang="uk-UA" sz="2800" b="1" dirty="0" smtClean="0"/>
                <a:t>В</a:t>
              </a:r>
              <a:r>
                <a:rPr lang="uk-UA" sz="2800" b="1" baseline="-25000" dirty="0" smtClean="0"/>
                <a:t>1</a:t>
              </a:r>
              <a:endParaRPr lang="ru-RU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4" y="620688"/>
            <a:ext cx="4392488" cy="61206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/>
              <a:t>І Варіант</a:t>
            </a:r>
          </a:p>
          <a:p>
            <a:pPr algn="ctr"/>
            <a:endParaRPr lang="uk-UA" sz="2400" b="1" dirty="0" smtClean="0"/>
          </a:p>
          <a:p>
            <a:pPr algn="just"/>
            <a:r>
              <a:rPr lang="uk-UA" sz="2400" b="1" dirty="0">
                <a:solidFill>
                  <a:schemeClr val="tx1"/>
                </a:solidFill>
              </a:rPr>
              <a:t>4. Сторони одного </a:t>
            </a:r>
            <a:r>
              <a:rPr lang="uk-UA" sz="2400" b="1" dirty="0" err="1" smtClean="0">
                <a:solidFill>
                  <a:schemeClr val="tx1"/>
                </a:solidFill>
              </a:rPr>
              <a:t>три-кутника</a:t>
            </a:r>
            <a:r>
              <a:rPr lang="uk-UA" sz="2400" b="1" dirty="0" smtClean="0">
                <a:solidFill>
                  <a:schemeClr val="tx1"/>
                </a:solidFill>
              </a:rPr>
              <a:t>  дорівнюють 3см</a:t>
            </a:r>
            <a:r>
              <a:rPr lang="uk-UA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 smtClean="0">
                <a:solidFill>
                  <a:schemeClr val="tx1"/>
                </a:solidFill>
              </a:rPr>
              <a:t>6см </a:t>
            </a:r>
            <a:r>
              <a:rPr lang="uk-UA" sz="2400" b="1" dirty="0">
                <a:solidFill>
                  <a:schemeClr val="tx1"/>
                </a:solidFill>
              </a:rPr>
              <a:t>і </a:t>
            </a:r>
            <a:r>
              <a:rPr lang="uk-UA" sz="2400" b="1" dirty="0" smtClean="0">
                <a:solidFill>
                  <a:schemeClr val="tx1"/>
                </a:solidFill>
              </a:rPr>
              <a:t>7см, </a:t>
            </a:r>
            <a:r>
              <a:rPr lang="uk-UA" sz="2400" b="1" dirty="0">
                <a:solidFill>
                  <a:schemeClr val="tx1"/>
                </a:solidFill>
              </a:rPr>
              <a:t>а дві сторони подібного йому трикутника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uk-UA" sz="2400" b="1" dirty="0">
                <a:solidFill>
                  <a:schemeClr val="tx1"/>
                </a:solidFill>
              </a:rPr>
              <a:t>15см і </a:t>
            </a:r>
            <a:r>
              <a:rPr lang="uk-UA" sz="2400" b="1" dirty="0" smtClean="0">
                <a:solidFill>
                  <a:schemeClr val="tx1"/>
                </a:solidFill>
              </a:rPr>
              <a:t>35см. </a:t>
            </a:r>
            <a:r>
              <a:rPr lang="uk-UA" sz="2400" b="1" dirty="0"/>
              <a:t>Обчисліть довжину третьої </a:t>
            </a:r>
            <a:r>
              <a:rPr lang="uk-UA" sz="2400" b="1" dirty="0" smtClean="0"/>
              <a:t>сторони.</a:t>
            </a:r>
          </a:p>
          <a:p>
            <a:pPr algn="just"/>
            <a:endParaRPr lang="uk-UA" sz="2400" b="1" dirty="0"/>
          </a:p>
          <a:p>
            <a:pPr algn="just"/>
            <a:r>
              <a:rPr lang="uk-UA" sz="2400" b="1" dirty="0" smtClean="0"/>
              <a:t>5. </a:t>
            </a:r>
            <a:r>
              <a:rPr lang="uk-UA" sz="2400" b="1" dirty="0"/>
              <a:t>Визначте, чи подібні трикутники, якщо сторони</a:t>
            </a:r>
            <a:r>
              <a:rPr lang="uk-UA" sz="2400" b="1" dirty="0" smtClean="0"/>
              <a:t>:</a:t>
            </a:r>
          </a:p>
          <a:p>
            <a:pPr algn="just"/>
            <a:r>
              <a:rPr lang="uk-UA" sz="2400" b="1" dirty="0"/>
              <a:t>2см, 5см, 6см і 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8см</a:t>
            </a:r>
            <a:r>
              <a:rPr lang="uk-UA" sz="2400" b="1" dirty="0"/>
              <a:t>, 18см, </a:t>
            </a:r>
            <a:r>
              <a:rPr lang="uk-UA" sz="2400" b="1" dirty="0" smtClean="0"/>
              <a:t>20см.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400" dirty="0"/>
          </a:p>
          <a:p>
            <a:r>
              <a:rPr lang="ru-RU" sz="2400" dirty="0"/>
              <a:t> </a:t>
            </a:r>
          </a:p>
          <a:p>
            <a:pPr algn="ctr"/>
            <a:endParaRPr lang="uk-UA" sz="2400" b="1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9504" y="548680"/>
            <a:ext cx="4464496" cy="61206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uk-UA" sz="2400" b="1" dirty="0" smtClean="0"/>
              <a:t>ІІ Варіант</a:t>
            </a:r>
          </a:p>
          <a:p>
            <a:pPr algn="ctr"/>
            <a:endParaRPr lang="uk-UA" sz="2400" b="1" dirty="0" smtClean="0"/>
          </a:p>
          <a:p>
            <a:pPr algn="just"/>
            <a:r>
              <a:rPr lang="uk-UA" sz="2400" b="1" dirty="0" smtClean="0"/>
              <a:t>4. Сторони одного </a:t>
            </a:r>
            <a:r>
              <a:rPr lang="uk-UA" sz="2400" b="1" dirty="0" err="1" smtClean="0"/>
              <a:t>три-кутника</a:t>
            </a:r>
            <a:r>
              <a:rPr lang="uk-UA" sz="2400" b="1" dirty="0" smtClean="0"/>
              <a:t>  дорівнюють </a:t>
            </a:r>
            <a:r>
              <a:rPr lang="uk-UA" sz="2400" b="1" dirty="0"/>
              <a:t>5м, 35м і 30м</a:t>
            </a:r>
            <a:r>
              <a:rPr lang="uk-UA" sz="2400" b="1" dirty="0" smtClean="0"/>
              <a:t>, а дві сторони подібного йому трикутника</a:t>
            </a:r>
            <a:endParaRPr lang="ru-RU" sz="2400" dirty="0" smtClean="0"/>
          </a:p>
          <a:p>
            <a:pPr algn="just"/>
            <a:r>
              <a:rPr lang="uk-UA" sz="2400" b="1" dirty="0"/>
              <a:t>7м і 6м</a:t>
            </a:r>
            <a:r>
              <a:rPr lang="uk-UA" sz="2400" b="1" dirty="0" smtClean="0"/>
              <a:t>. Обчисліть довжину третьої сторони.</a:t>
            </a:r>
          </a:p>
          <a:p>
            <a:pPr algn="just"/>
            <a:endParaRPr lang="uk-UA" sz="2400" b="1" dirty="0" smtClean="0"/>
          </a:p>
          <a:p>
            <a:pPr algn="just"/>
            <a:r>
              <a:rPr lang="uk-UA" sz="2400" b="1" dirty="0" smtClean="0"/>
              <a:t>5. Визначте, чи подібні трикутники, якщо сторони:</a:t>
            </a:r>
          </a:p>
          <a:p>
            <a:pPr algn="just"/>
            <a:r>
              <a:rPr lang="uk-UA" sz="2400" b="1" dirty="0"/>
              <a:t>5см, 8см, 9см і 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15см,  </a:t>
            </a:r>
            <a:r>
              <a:rPr lang="uk-UA" sz="2400" b="1" dirty="0"/>
              <a:t>24см, 27см</a:t>
            </a:r>
            <a:r>
              <a:rPr lang="uk-UA" sz="2400" b="1" dirty="0" smtClean="0"/>
              <a:t>.</a:t>
            </a:r>
            <a:endParaRPr lang="ru-RU" sz="2400" dirty="0" smtClean="0"/>
          </a:p>
          <a:p>
            <a:pPr algn="ctr"/>
            <a:endParaRPr lang="uk-UA" sz="2400" b="1" dirty="0" smtClean="0"/>
          </a:p>
          <a:p>
            <a:pPr algn="ctr"/>
            <a:endParaRPr lang="uk-UA" sz="2400" b="1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84784"/>
            <a:ext cx="410445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30см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1556792"/>
            <a:ext cx="4032448" cy="23042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1м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251520" y="4005064"/>
            <a:ext cx="4104456" cy="2232248"/>
            <a:chOff x="251520" y="4005064"/>
            <a:chExt cx="4104456" cy="223224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1520" y="4005064"/>
              <a:ext cx="4104456" cy="22322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400" b="1" dirty="0" smtClean="0">
                  <a:solidFill>
                    <a:schemeClr val="tx1"/>
                  </a:solidFill>
                </a:rPr>
                <a:t>Ні</a:t>
              </a:r>
              <a:r>
                <a:rPr lang="uk-UA" sz="4400" b="1" dirty="0">
                  <a:solidFill>
                    <a:schemeClr val="tx1"/>
                  </a:solidFill>
                </a:rPr>
                <a:t>, так </a:t>
              </a:r>
              <a:r>
                <a:rPr lang="uk-UA" sz="4400" b="1" dirty="0" smtClean="0">
                  <a:solidFill>
                    <a:schemeClr val="tx1"/>
                  </a:solidFill>
                </a:rPr>
                <a:t>як</a:t>
              </a:r>
            </a:p>
            <a:p>
              <a:pPr algn="ctr"/>
              <a:r>
                <a:rPr lang="uk-UA" sz="4400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uk-UA" sz="4400" dirty="0"/>
                <a:t> </a:t>
              </a:r>
              <a:endParaRPr lang="ru-RU" sz="4400" b="1" dirty="0">
                <a:solidFill>
                  <a:schemeClr val="tx1"/>
                </a:solidFill>
              </a:endParaRPr>
            </a:p>
          </p:txBody>
        </p:sp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115616" y="4829806"/>
              <a:ext cx="2786156" cy="1263489"/>
            </a:xfrm>
            <a:prstGeom prst="rect">
              <a:avLst/>
            </a:prstGeom>
            <a:noFill/>
          </p:spPr>
        </p:pic>
      </p:grp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1"/>
          <p:cNvGrpSpPr/>
          <p:nvPr/>
        </p:nvGrpSpPr>
        <p:grpSpPr>
          <a:xfrm>
            <a:off x="4860032" y="4077072"/>
            <a:ext cx="4032448" cy="2304256"/>
            <a:chOff x="4860032" y="4077072"/>
            <a:chExt cx="4032448" cy="230425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860032" y="4077072"/>
              <a:ext cx="4032448" cy="230425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 smtClean="0">
                  <a:solidFill>
                    <a:schemeClr val="tx1"/>
                  </a:solidFill>
                </a:rPr>
                <a:t>Так, оскільки</a:t>
              </a:r>
            </a:p>
            <a:p>
              <a:pPr algn="ctr"/>
              <a:endParaRPr lang="uk-UA" sz="4000" b="1" dirty="0">
                <a:solidFill>
                  <a:schemeClr val="tx1"/>
                </a:solidFill>
              </a:endParaRPr>
            </a:p>
            <a:p>
              <a:pPr algn="ctr"/>
              <a:endParaRPr lang="ru-RU" sz="4000" b="1" dirty="0">
                <a:solidFill>
                  <a:schemeClr val="tx1"/>
                </a:solidFill>
              </a:endParaRPr>
            </a:p>
          </p:txBody>
        </p:sp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580112" y="4941168"/>
              <a:ext cx="2559054" cy="1008112"/>
            </a:xfrm>
            <a:prstGeom prst="rect">
              <a:avLst/>
            </a:prstGeom>
            <a:noFill/>
          </p:spPr>
        </p:pic>
      </p:grp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4624"/>
            <a:ext cx="8229600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cmpd="dbl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Застосуємо знання практично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4293096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Знайти недосяжну відстань між будиночками, якщо відстань від одного з них до лісу – 10 км, довжина ділянки дороги, що проходить паралельно – 4км, а відстань від автобусної зупинки до лісу – 2 км.</a:t>
            </a:r>
            <a:endParaRPr lang="ru-RU" sz="2400" b="1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23528" y="476672"/>
            <a:ext cx="8526381" cy="4752528"/>
            <a:chOff x="323528" y="476672"/>
            <a:chExt cx="8526381" cy="4752528"/>
          </a:xfrm>
        </p:grpSpPr>
        <p:pic>
          <p:nvPicPr>
            <p:cNvPr id="34834" name="Picture 18" descr="http://rosmetallica.ru/image/cache/catalog/bus_station/bus_station_13-800x54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1340768"/>
              <a:ext cx="1363305" cy="920231"/>
            </a:xfrm>
            <a:prstGeom prst="rect">
              <a:avLst/>
            </a:prstGeom>
            <a:noFill/>
          </p:spPr>
        </p:pic>
        <p:pic>
          <p:nvPicPr>
            <p:cNvPr id="34830" name="Picture 14" descr="http://www.lenagold.ru/fon/clipart/d/dom/domik8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4077072"/>
              <a:ext cx="1280142" cy="1152128"/>
            </a:xfrm>
            <a:prstGeom prst="rect">
              <a:avLst/>
            </a:prstGeom>
            <a:noFill/>
          </p:spPr>
        </p:pic>
        <p:pic>
          <p:nvPicPr>
            <p:cNvPr id="34822" name="Picture 6" descr="http://wikinista.wikispaces.com/file/view/forest.png/320729680/221x159/forest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660232" y="1484784"/>
              <a:ext cx="2189677" cy="1575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Равнобедренный треугольник 4"/>
            <p:cNvSpPr/>
            <p:nvPr/>
          </p:nvSpPr>
          <p:spPr>
            <a:xfrm rot="5154016">
              <a:off x="3466222" y="-198542"/>
              <a:ext cx="3147660" cy="5766384"/>
            </a:xfrm>
            <a:prstGeom prst="triangle">
              <a:avLst>
                <a:gd name="adj" fmla="val 67735"/>
              </a:avLst>
            </a:prstGeom>
            <a:solidFill>
              <a:srgbClr val="FFFFFF">
                <a:alpha val="0"/>
              </a:srgbClr>
            </a:solidFill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3528" y="1556792"/>
              <a:ext cx="3825085" cy="2664295"/>
            </a:xfrm>
            <a:custGeom>
              <a:avLst/>
              <a:gdLst>
                <a:gd name="connsiteX0" fmla="*/ 414454 w 3399264"/>
                <a:gd name="connsiteY0" fmla="*/ 416312 h 2505307"/>
                <a:gd name="connsiteX1" fmla="*/ 704386 w 3399264"/>
                <a:gd name="connsiteY1" fmla="*/ 204438 h 2505307"/>
                <a:gd name="connsiteX2" fmla="*/ 1050074 w 3399264"/>
                <a:gd name="connsiteY2" fmla="*/ 26019 h 2505307"/>
                <a:gd name="connsiteX3" fmla="*/ 1440366 w 3399264"/>
                <a:gd name="connsiteY3" fmla="*/ 48321 h 2505307"/>
                <a:gd name="connsiteX4" fmla="*/ 1797205 w 3399264"/>
                <a:gd name="connsiteY4" fmla="*/ 126380 h 2505307"/>
                <a:gd name="connsiteX5" fmla="*/ 2287859 w 3399264"/>
                <a:gd name="connsiteY5" fmla="*/ 460917 h 2505307"/>
                <a:gd name="connsiteX6" fmla="*/ 2689303 w 3399264"/>
                <a:gd name="connsiteY6" fmla="*/ 538975 h 2505307"/>
                <a:gd name="connsiteX7" fmla="*/ 3202259 w 3399264"/>
                <a:gd name="connsiteY7" fmla="*/ 639336 h 2505307"/>
                <a:gd name="connsiteX8" fmla="*/ 3391830 w 3399264"/>
                <a:gd name="connsiteY8" fmla="*/ 1274956 h 2505307"/>
                <a:gd name="connsiteX9" fmla="*/ 3246864 w 3399264"/>
                <a:gd name="connsiteY9" fmla="*/ 1676399 h 2505307"/>
                <a:gd name="connsiteX10" fmla="*/ 2800815 w 3399264"/>
                <a:gd name="connsiteY10" fmla="*/ 2111297 h 2505307"/>
                <a:gd name="connsiteX11" fmla="*/ 2555488 w 3399264"/>
                <a:gd name="connsiteY11" fmla="*/ 2200507 h 2505307"/>
                <a:gd name="connsiteX12" fmla="*/ 1942171 w 3399264"/>
                <a:gd name="connsiteY12" fmla="*/ 2501590 h 2505307"/>
                <a:gd name="connsiteX13" fmla="*/ 1005469 w 3399264"/>
                <a:gd name="connsiteY13" fmla="*/ 2178204 h 2505307"/>
                <a:gd name="connsiteX14" fmla="*/ 470210 w 3399264"/>
                <a:gd name="connsiteY14" fmla="*/ 1843668 h 2505307"/>
                <a:gd name="connsiteX15" fmla="*/ 68766 w 3399264"/>
                <a:gd name="connsiteY15" fmla="*/ 1397619 h 2505307"/>
                <a:gd name="connsiteX16" fmla="*/ 57615 w 3399264"/>
                <a:gd name="connsiteY16" fmla="*/ 940419 h 2505307"/>
                <a:gd name="connsiteX17" fmla="*/ 146825 w 3399264"/>
                <a:gd name="connsiteY17" fmla="*/ 661638 h 2505307"/>
                <a:gd name="connsiteX18" fmla="*/ 247186 w 3399264"/>
                <a:gd name="connsiteY18" fmla="*/ 483219 h 2505307"/>
                <a:gd name="connsiteX19" fmla="*/ 347547 w 3399264"/>
                <a:gd name="connsiteY19" fmla="*/ 427463 h 2505307"/>
                <a:gd name="connsiteX20" fmla="*/ 414454 w 3399264"/>
                <a:gd name="connsiteY20" fmla="*/ 416312 h 2505307"/>
                <a:gd name="connsiteX0" fmla="*/ 414454 w 3399264"/>
                <a:gd name="connsiteY0" fmla="*/ 485078 h 2574073"/>
                <a:gd name="connsiteX1" fmla="*/ 704386 w 3399264"/>
                <a:gd name="connsiteY1" fmla="*/ 273204 h 2574073"/>
                <a:gd name="connsiteX2" fmla="*/ 1050074 w 3399264"/>
                <a:gd name="connsiteY2" fmla="*/ 94785 h 2574073"/>
                <a:gd name="connsiteX3" fmla="*/ 1440366 w 3399264"/>
                <a:gd name="connsiteY3" fmla="*/ 117087 h 2574073"/>
                <a:gd name="connsiteX4" fmla="*/ 1792339 w 3399264"/>
                <a:gd name="connsiteY4" fmla="*/ 68766 h 2574073"/>
                <a:gd name="connsiteX5" fmla="*/ 2287859 w 3399264"/>
                <a:gd name="connsiteY5" fmla="*/ 529683 h 2574073"/>
                <a:gd name="connsiteX6" fmla="*/ 2689303 w 3399264"/>
                <a:gd name="connsiteY6" fmla="*/ 607741 h 2574073"/>
                <a:gd name="connsiteX7" fmla="*/ 3202259 w 3399264"/>
                <a:gd name="connsiteY7" fmla="*/ 708102 h 2574073"/>
                <a:gd name="connsiteX8" fmla="*/ 3391830 w 3399264"/>
                <a:gd name="connsiteY8" fmla="*/ 1343722 h 2574073"/>
                <a:gd name="connsiteX9" fmla="*/ 3246864 w 3399264"/>
                <a:gd name="connsiteY9" fmla="*/ 1745165 h 2574073"/>
                <a:gd name="connsiteX10" fmla="*/ 2800815 w 3399264"/>
                <a:gd name="connsiteY10" fmla="*/ 2180063 h 2574073"/>
                <a:gd name="connsiteX11" fmla="*/ 2555488 w 3399264"/>
                <a:gd name="connsiteY11" fmla="*/ 2269273 h 2574073"/>
                <a:gd name="connsiteX12" fmla="*/ 1942171 w 3399264"/>
                <a:gd name="connsiteY12" fmla="*/ 2570356 h 2574073"/>
                <a:gd name="connsiteX13" fmla="*/ 1005469 w 3399264"/>
                <a:gd name="connsiteY13" fmla="*/ 2246970 h 2574073"/>
                <a:gd name="connsiteX14" fmla="*/ 470210 w 3399264"/>
                <a:gd name="connsiteY14" fmla="*/ 1912434 h 2574073"/>
                <a:gd name="connsiteX15" fmla="*/ 68766 w 3399264"/>
                <a:gd name="connsiteY15" fmla="*/ 1466385 h 2574073"/>
                <a:gd name="connsiteX16" fmla="*/ 57615 w 3399264"/>
                <a:gd name="connsiteY16" fmla="*/ 1009185 h 2574073"/>
                <a:gd name="connsiteX17" fmla="*/ 146825 w 3399264"/>
                <a:gd name="connsiteY17" fmla="*/ 730404 h 2574073"/>
                <a:gd name="connsiteX18" fmla="*/ 247186 w 3399264"/>
                <a:gd name="connsiteY18" fmla="*/ 551985 h 2574073"/>
                <a:gd name="connsiteX19" fmla="*/ 347547 w 3399264"/>
                <a:gd name="connsiteY19" fmla="*/ 496229 h 2574073"/>
                <a:gd name="connsiteX20" fmla="*/ 414454 w 3399264"/>
                <a:gd name="connsiteY20" fmla="*/ 485078 h 2574073"/>
                <a:gd name="connsiteX0" fmla="*/ 414454 w 3399264"/>
                <a:gd name="connsiteY0" fmla="*/ 466522 h 2555517"/>
                <a:gd name="connsiteX1" fmla="*/ 704386 w 3399264"/>
                <a:gd name="connsiteY1" fmla="*/ 254648 h 2555517"/>
                <a:gd name="connsiteX2" fmla="*/ 1050074 w 3399264"/>
                <a:gd name="connsiteY2" fmla="*/ 76229 h 2555517"/>
                <a:gd name="connsiteX3" fmla="*/ 1440366 w 3399264"/>
                <a:gd name="connsiteY3" fmla="*/ 98531 h 2555517"/>
                <a:gd name="connsiteX4" fmla="*/ 1792339 w 3399264"/>
                <a:gd name="connsiteY4" fmla="*/ 50210 h 2555517"/>
                <a:gd name="connsiteX5" fmla="*/ 2410387 w 3399264"/>
                <a:gd name="connsiteY5" fmla="*/ 399789 h 2555517"/>
                <a:gd name="connsiteX6" fmla="*/ 2689303 w 3399264"/>
                <a:gd name="connsiteY6" fmla="*/ 589185 h 2555517"/>
                <a:gd name="connsiteX7" fmla="*/ 3202259 w 3399264"/>
                <a:gd name="connsiteY7" fmla="*/ 689546 h 2555517"/>
                <a:gd name="connsiteX8" fmla="*/ 3391830 w 3399264"/>
                <a:gd name="connsiteY8" fmla="*/ 1325166 h 2555517"/>
                <a:gd name="connsiteX9" fmla="*/ 3246864 w 3399264"/>
                <a:gd name="connsiteY9" fmla="*/ 1726609 h 2555517"/>
                <a:gd name="connsiteX10" fmla="*/ 2800815 w 3399264"/>
                <a:gd name="connsiteY10" fmla="*/ 2161507 h 2555517"/>
                <a:gd name="connsiteX11" fmla="*/ 2555488 w 3399264"/>
                <a:gd name="connsiteY11" fmla="*/ 2250717 h 2555517"/>
                <a:gd name="connsiteX12" fmla="*/ 1942171 w 3399264"/>
                <a:gd name="connsiteY12" fmla="*/ 2551800 h 2555517"/>
                <a:gd name="connsiteX13" fmla="*/ 1005469 w 3399264"/>
                <a:gd name="connsiteY13" fmla="*/ 2228414 h 2555517"/>
                <a:gd name="connsiteX14" fmla="*/ 470210 w 3399264"/>
                <a:gd name="connsiteY14" fmla="*/ 1893878 h 2555517"/>
                <a:gd name="connsiteX15" fmla="*/ 68766 w 3399264"/>
                <a:gd name="connsiteY15" fmla="*/ 1447829 h 2555517"/>
                <a:gd name="connsiteX16" fmla="*/ 57615 w 3399264"/>
                <a:gd name="connsiteY16" fmla="*/ 990629 h 2555517"/>
                <a:gd name="connsiteX17" fmla="*/ 146825 w 3399264"/>
                <a:gd name="connsiteY17" fmla="*/ 711848 h 2555517"/>
                <a:gd name="connsiteX18" fmla="*/ 247186 w 3399264"/>
                <a:gd name="connsiteY18" fmla="*/ 533429 h 2555517"/>
                <a:gd name="connsiteX19" fmla="*/ 347547 w 3399264"/>
                <a:gd name="connsiteY19" fmla="*/ 477673 h 2555517"/>
                <a:gd name="connsiteX20" fmla="*/ 414454 w 3399264"/>
                <a:gd name="connsiteY20" fmla="*/ 466522 h 2555517"/>
                <a:gd name="connsiteX0" fmla="*/ 414454 w 3715722"/>
                <a:gd name="connsiteY0" fmla="*/ 466522 h 2555517"/>
                <a:gd name="connsiteX1" fmla="*/ 704386 w 3715722"/>
                <a:gd name="connsiteY1" fmla="*/ 254648 h 2555517"/>
                <a:gd name="connsiteX2" fmla="*/ 1050074 w 3715722"/>
                <a:gd name="connsiteY2" fmla="*/ 76229 h 2555517"/>
                <a:gd name="connsiteX3" fmla="*/ 1440366 w 3715722"/>
                <a:gd name="connsiteY3" fmla="*/ 98531 h 2555517"/>
                <a:gd name="connsiteX4" fmla="*/ 1792339 w 3715722"/>
                <a:gd name="connsiteY4" fmla="*/ 50210 h 2555517"/>
                <a:gd name="connsiteX5" fmla="*/ 2410387 w 3715722"/>
                <a:gd name="connsiteY5" fmla="*/ 399789 h 2555517"/>
                <a:gd name="connsiteX6" fmla="*/ 2689303 w 3715722"/>
                <a:gd name="connsiteY6" fmla="*/ 589185 h 2555517"/>
                <a:gd name="connsiteX7" fmla="*/ 3202259 w 3715722"/>
                <a:gd name="connsiteY7" fmla="*/ 689546 h 2555517"/>
                <a:gd name="connsiteX8" fmla="*/ 3708288 w 3715722"/>
                <a:gd name="connsiteY8" fmla="*/ 1273733 h 2555517"/>
                <a:gd name="connsiteX9" fmla="*/ 3246864 w 3715722"/>
                <a:gd name="connsiteY9" fmla="*/ 1726609 h 2555517"/>
                <a:gd name="connsiteX10" fmla="*/ 2800815 w 3715722"/>
                <a:gd name="connsiteY10" fmla="*/ 2161507 h 2555517"/>
                <a:gd name="connsiteX11" fmla="*/ 2555488 w 3715722"/>
                <a:gd name="connsiteY11" fmla="*/ 2250717 h 2555517"/>
                <a:gd name="connsiteX12" fmla="*/ 1942171 w 3715722"/>
                <a:gd name="connsiteY12" fmla="*/ 2551800 h 2555517"/>
                <a:gd name="connsiteX13" fmla="*/ 1005469 w 3715722"/>
                <a:gd name="connsiteY13" fmla="*/ 2228414 h 2555517"/>
                <a:gd name="connsiteX14" fmla="*/ 470210 w 3715722"/>
                <a:gd name="connsiteY14" fmla="*/ 1893878 h 2555517"/>
                <a:gd name="connsiteX15" fmla="*/ 68766 w 3715722"/>
                <a:gd name="connsiteY15" fmla="*/ 1447829 h 2555517"/>
                <a:gd name="connsiteX16" fmla="*/ 57615 w 3715722"/>
                <a:gd name="connsiteY16" fmla="*/ 990629 h 2555517"/>
                <a:gd name="connsiteX17" fmla="*/ 146825 w 3715722"/>
                <a:gd name="connsiteY17" fmla="*/ 711848 h 2555517"/>
                <a:gd name="connsiteX18" fmla="*/ 247186 w 3715722"/>
                <a:gd name="connsiteY18" fmla="*/ 533429 h 2555517"/>
                <a:gd name="connsiteX19" fmla="*/ 347547 w 3715722"/>
                <a:gd name="connsiteY19" fmla="*/ 477673 h 2555517"/>
                <a:gd name="connsiteX20" fmla="*/ 414454 w 3715722"/>
                <a:gd name="connsiteY20" fmla="*/ 466522 h 255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15722" h="2555517">
                  <a:moveTo>
                    <a:pt x="414454" y="466522"/>
                  </a:moveTo>
                  <a:cubicBezTo>
                    <a:pt x="473927" y="429351"/>
                    <a:pt x="598449" y="319697"/>
                    <a:pt x="704386" y="254648"/>
                  </a:cubicBezTo>
                  <a:cubicBezTo>
                    <a:pt x="810323" y="189599"/>
                    <a:pt x="927411" y="102248"/>
                    <a:pt x="1050074" y="76229"/>
                  </a:cubicBezTo>
                  <a:cubicBezTo>
                    <a:pt x="1172737" y="50210"/>
                    <a:pt x="1316655" y="102867"/>
                    <a:pt x="1440366" y="98531"/>
                  </a:cubicBezTo>
                  <a:cubicBezTo>
                    <a:pt x="1564077" y="94195"/>
                    <a:pt x="1630669" y="0"/>
                    <a:pt x="1792339" y="50210"/>
                  </a:cubicBezTo>
                  <a:cubicBezTo>
                    <a:pt x="1954009" y="100420"/>
                    <a:pt x="2260893" y="309960"/>
                    <a:pt x="2410387" y="399789"/>
                  </a:cubicBezTo>
                  <a:cubicBezTo>
                    <a:pt x="2559881" y="489618"/>
                    <a:pt x="2689303" y="589185"/>
                    <a:pt x="2689303" y="589185"/>
                  </a:cubicBezTo>
                  <a:cubicBezTo>
                    <a:pt x="2841703" y="618921"/>
                    <a:pt x="3032428" y="575455"/>
                    <a:pt x="3202259" y="689546"/>
                  </a:cubicBezTo>
                  <a:cubicBezTo>
                    <a:pt x="3372090" y="803637"/>
                    <a:pt x="3700854" y="1100889"/>
                    <a:pt x="3708288" y="1273733"/>
                  </a:cubicBezTo>
                  <a:cubicBezTo>
                    <a:pt x="3715722" y="1446577"/>
                    <a:pt x="3398109" y="1578647"/>
                    <a:pt x="3246864" y="1726609"/>
                  </a:cubicBezTo>
                  <a:cubicBezTo>
                    <a:pt x="3095619" y="1874571"/>
                    <a:pt x="2916044" y="2074156"/>
                    <a:pt x="2800815" y="2161507"/>
                  </a:cubicBezTo>
                  <a:cubicBezTo>
                    <a:pt x="2685586" y="2248858"/>
                    <a:pt x="2698595" y="2185668"/>
                    <a:pt x="2555488" y="2250717"/>
                  </a:cubicBezTo>
                  <a:cubicBezTo>
                    <a:pt x="2412381" y="2315766"/>
                    <a:pt x="2200507" y="2555517"/>
                    <a:pt x="1942171" y="2551800"/>
                  </a:cubicBezTo>
                  <a:cubicBezTo>
                    <a:pt x="1683835" y="2548083"/>
                    <a:pt x="1250796" y="2338068"/>
                    <a:pt x="1005469" y="2228414"/>
                  </a:cubicBezTo>
                  <a:cubicBezTo>
                    <a:pt x="760142" y="2118760"/>
                    <a:pt x="626327" y="2023975"/>
                    <a:pt x="470210" y="1893878"/>
                  </a:cubicBezTo>
                  <a:cubicBezTo>
                    <a:pt x="314093" y="1763781"/>
                    <a:pt x="137532" y="1598371"/>
                    <a:pt x="68766" y="1447829"/>
                  </a:cubicBezTo>
                  <a:cubicBezTo>
                    <a:pt x="0" y="1297288"/>
                    <a:pt x="44605" y="1113293"/>
                    <a:pt x="57615" y="990629"/>
                  </a:cubicBezTo>
                  <a:cubicBezTo>
                    <a:pt x="70625" y="867966"/>
                    <a:pt x="115230" y="788048"/>
                    <a:pt x="146825" y="711848"/>
                  </a:cubicBezTo>
                  <a:cubicBezTo>
                    <a:pt x="178420" y="635648"/>
                    <a:pt x="213732" y="572458"/>
                    <a:pt x="247186" y="533429"/>
                  </a:cubicBezTo>
                  <a:cubicBezTo>
                    <a:pt x="280640" y="494400"/>
                    <a:pt x="319669" y="486966"/>
                    <a:pt x="347547" y="477673"/>
                  </a:cubicBezTo>
                  <a:cubicBezTo>
                    <a:pt x="375425" y="468380"/>
                    <a:pt x="354981" y="503693"/>
                    <a:pt x="414454" y="466522"/>
                  </a:cubicBez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349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12" descr="http://liubavyshka.ru/_ph/31/2/127579496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88360" flipH="1">
              <a:off x="1425094" y="2713376"/>
              <a:ext cx="688011" cy="688011"/>
            </a:xfrm>
            <a:prstGeom prst="rect">
              <a:avLst/>
            </a:prstGeom>
            <a:noFill/>
          </p:spPr>
        </p:pic>
        <p:pic>
          <p:nvPicPr>
            <p:cNvPr id="34832" name="Picture 16" descr="http://girafenok.com.ua/wp-content/uploads/2016/04/do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5616" y="476672"/>
              <a:ext cx="1070248" cy="1070248"/>
            </a:xfrm>
            <a:prstGeom prst="rect">
              <a:avLst/>
            </a:prstGeom>
            <a:noFill/>
          </p:spPr>
        </p:pic>
        <p:cxnSp>
          <p:nvCxnSpPr>
            <p:cNvPr id="22" name="Прямая соединительная линия 21"/>
            <p:cNvCxnSpPr>
              <a:stCxn id="5" idx="1"/>
              <a:endCxn id="5" idx="5"/>
            </p:cNvCxnSpPr>
            <p:nvPr/>
          </p:nvCxnSpPr>
          <p:spPr>
            <a:xfrm>
              <a:off x="5003748" y="2178153"/>
              <a:ext cx="112518" cy="1569803"/>
            </a:xfrm>
            <a:prstGeom prst="lin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2034436" y="692696"/>
            <a:ext cx="6209972" cy="1440160"/>
            <a:chOff x="2034436" y="692696"/>
            <a:chExt cx="5868830" cy="1236944"/>
          </a:xfrm>
        </p:grpSpPr>
        <p:sp>
          <p:nvSpPr>
            <p:cNvPr id="24" name="Правая фигурная скобка 23"/>
            <p:cNvSpPr/>
            <p:nvPr/>
          </p:nvSpPr>
          <p:spPr>
            <a:xfrm rot="17096266">
              <a:off x="4651205" y="-1322420"/>
              <a:ext cx="635291" cy="5868830"/>
            </a:xfrm>
            <a:prstGeom prst="rightBrace">
              <a:avLst>
                <a:gd name="adj1" fmla="val 8333"/>
                <a:gd name="adj2" fmla="val 49397"/>
              </a:avLst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60032" y="69269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latin typeface="Times New Roman" pitchFamily="18" charset="0"/>
                  <a:cs typeface="Times New Roman" pitchFamily="18" charset="0"/>
                </a:rPr>
                <a:t>10 км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921269" y="2648615"/>
            <a:ext cx="2968787" cy="593978"/>
            <a:chOff x="4921269" y="2648615"/>
            <a:chExt cx="2968787" cy="593978"/>
          </a:xfrm>
        </p:grpSpPr>
        <p:sp>
          <p:nvSpPr>
            <p:cNvPr id="27" name="Левая фигурная скобка 26"/>
            <p:cNvSpPr/>
            <p:nvPr/>
          </p:nvSpPr>
          <p:spPr>
            <a:xfrm rot="17079796">
              <a:off x="6257223" y="1312661"/>
              <a:ext cx="296879" cy="2968787"/>
            </a:xfrm>
            <a:prstGeom prst="leftBrace">
              <a:avLst>
                <a:gd name="adj1" fmla="val 8333"/>
                <a:gd name="adj2" fmla="val 49033"/>
              </a:avLst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24128" y="278092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2 км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995936" y="2211190"/>
            <a:ext cx="938009" cy="1512923"/>
            <a:chOff x="3995936" y="2211190"/>
            <a:chExt cx="938009" cy="1512923"/>
          </a:xfrm>
        </p:grpSpPr>
        <p:sp>
          <p:nvSpPr>
            <p:cNvPr id="30" name="Левая фигурная скобка 29"/>
            <p:cNvSpPr/>
            <p:nvPr/>
          </p:nvSpPr>
          <p:spPr>
            <a:xfrm rot="21400498">
              <a:off x="4671920" y="2211190"/>
              <a:ext cx="262025" cy="1512923"/>
            </a:xfrm>
            <a:prstGeom prst="leftBrac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95936" y="285293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Times New Roman" pitchFamily="18" charset="0"/>
                  <a:cs typeface="Times New Roman" pitchFamily="18" charset="0"/>
                </a:rPr>
                <a:t>4 км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">
      <a:dk1>
        <a:sysClr val="windowText" lastClr="000000"/>
      </a:dk1>
      <a:lt1>
        <a:sysClr val="window" lastClr="FFFFFF"/>
      </a:lt1>
      <a:dk2>
        <a:srgbClr val="C4C6B8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705</TotalTime>
  <Words>1211</Words>
  <Application>Microsoft Office PowerPoint</Application>
  <PresentationFormat>Екран (4:3)</PresentationFormat>
  <Paragraphs>185</Paragraphs>
  <Slides>20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2" baseType="lpstr">
      <vt:lpstr>Обычная</vt:lpstr>
      <vt:lpstr>Формула</vt:lpstr>
      <vt:lpstr>Ознаки подібності трикутників Розв’язування задач</vt:lpstr>
      <vt:lpstr>Мета уроку</vt:lpstr>
      <vt:lpstr>Презентація PowerPoint</vt:lpstr>
      <vt:lpstr>Презентація PowerPoint</vt:lpstr>
      <vt:lpstr>Математичний диктант</vt:lpstr>
      <vt:lpstr>Презентація PowerPoint</vt:lpstr>
      <vt:lpstr>Перевірка</vt:lpstr>
      <vt:lpstr>Презентація PowerPoint</vt:lpstr>
      <vt:lpstr>Презентація PowerPoint</vt:lpstr>
      <vt:lpstr>Презентація PowerPoint</vt:lpstr>
      <vt:lpstr>Знайти невідомі величини.</vt:lpstr>
      <vt:lpstr>Робота в групах</vt:lpstr>
      <vt:lpstr>Презентація PowerPoint</vt:lpstr>
      <vt:lpstr>Презентація PowerPoint</vt:lpstr>
      <vt:lpstr>Презентація PowerPoint</vt:lpstr>
      <vt:lpstr>Презентація PowerPoint</vt:lpstr>
      <vt:lpstr>Поміркуйте</vt:lpstr>
      <vt:lpstr>Поміркуйте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Ознаки подібності трикутників Розв’язування задач</dc:title>
  <dc:creator>Pavel</dc:creator>
  <cp:lastModifiedBy>Василь</cp:lastModifiedBy>
  <cp:revision>54</cp:revision>
  <dcterms:created xsi:type="dcterms:W3CDTF">2016-08-20T13:37:17Z</dcterms:created>
  <dcterms:modified xsi:type="dcterms:W3CDTF">2021-12-05T18:06:04Z</dcterms:modified>
</cp:coreProperties>
</file>