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27" r:id="rId3"/>
    <p:sldId id="341" r:id="rId4"/>
    <p:sldId id="342" r:id="rId5"/>
    <p:sldId id="343" r:id="rId6"/>
    <p:sldId id="344" r:id="rId7"/>
    <p:sldId id="34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6600"/>
    <a:srgbClr val="CC9900"/>
    <a:srgbClr val="663300"/>
    <a:srgbClr val="0033CC"/>
    <a:srgbClr val="996633"/>
    <a:srgbClr val="FF5050"/>
    <a:srgbClr val="990099"/>
    <a:srgbClr val="33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1A447-4904-4094-B5BF-DC83FD1FBD24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D5634-8452-4B5B-B195-3E93057F1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9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A594DEC-0C6C-1323-7B6B-C1C43CEF0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772400" cy="1470025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Методичне об'єднання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вчителів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природничо-математичного циклу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КЗ «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Ширмівський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ліцей» </a:t>
            </a:r>
            <a:endParaRPr lang="ru-UA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8564E1-C4C1-BB75-F054-327B728B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996953"/>
            <a:ext cx="2388465" cy="3024336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6048DAB-6194-A14C-3182-1A70F35C7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88" y="3544224"/>
            <a:ext cx="2952328" cy="1698328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Керівник МО -  Мельник Леонід Петрович</a:t>
            </a:r>
            <a:endParaRPr lang="ru-UA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440668"/>
            <a:ext cx="8280920" cy="3528392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Проблемна тема: </a:t>
            </a:r>
            <a:br>
              <a:rPr lang="uk-UA" sz="4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Впровадження нових підходів до викладання предметів природничо – математичного в умовах оновлення змісту і технологій навчання, що дозволять  реалізувати Державні стандарти загальної середньої освіти та НУШ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42E3A-A0B8-8596-D9CA-01623555AAFA}"/>
              </a:ext>
            </a:extLst>
          </p:cNvPr>
          <p:cNvSpPr txBox="1"/>
          <p:nvPr/>
        </p:nvSpPr>
        <p:spPr>
          <a:xfrm>
            <a:off x="2051720" y="4653136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Педагогічне кредо:</a:t>
            </a:r>
          </a:p>
          <a:p>
            <a:pPr algn="ctr"/>
            <a:r>
              <a:rPr lang="uk-UA" sz="20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"Щоб мати право вчити інших, потрібно постійно вчитися самому"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5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B7704D7-7EBF-37CF-C26D-21F63543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rgbClr val="996600"/>
                </a:solidFill>
                <a:latin typeface="+mn-lt"/>
              </a:rPr>
              <a:t>Члени методичного  об'єднання</a:t>
            </a:r>
            <a:endParaRPr lang="ru-UA" sz="3600" b="1" dirty="0">
              <a:solidFill>
                <a:srgbClr val="996600"/>
              </a:solidFill>
              <a:latin typeface="+mn-lt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4D11304-8FBB-856E-3B1C-00B59D40C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5328592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/>
              <a:t>1. </a:t>
            </a:r>
            <a:r>
              <a:rPr lang="uk-UA" sz="2400" b="1" dirty="0" err="1"/>
              <a:t>Аврамчук</a:t>
            </a:r>
            <a:r>
              <a:rPr lang="uk-UA" sz="2400" b="1" dirty="0"/>
              <a:t> Ірина Іванівна </a:t>
            </a:r>
          </a:p>
          <a:p>
            <a:pPr marL="0" indent="0">
              <a:buNone/>
            </a:pPr>
            <a:r>
              <a:rPr lang="uk-UA" sz="2400" b="1" dirty="0"/>
              <a:t>2. Бондар Юрій Миколайович</a:t>
            </a:r>
          </a:p>
          <a:p>
            <a:pPr marL="0" indent="0">
              <a:buNone/>
            </a:pPr>
            <a:r>
              <a:rPr lang="uk-UA" sz="2400" b="1" dirty="0"/>
              <a:t>3. </a:t>
            </a:r>
            <a:r>
              <a:rPr lang="uk-UA" sz="2400" b="1" dirty="0" err="1"/>
              <a:t>Зінов</a:t>
            </a:r>
            <a:r>
              <a:rPr lang="en-US" sz="2400" b="1" dirty="0"/>
              <a:t>’</a:t>
            </a:r>
            <a:r>
              <a:rPr lang="uk-UA" sz="2400" b="1" dirty="0" err="1"/>
              <a:t>єв</a:t>
            </a:r>
            <a:r>
              <a:rPr lang="uk-UA" sz="2400" b="1" dirty="0"/>
              <a:t> Сергій </a:t>
            </a:r>
            <a:r>
              <a:rPr lang="uk-UA" sz="2400" b="1" dirty="0" err="1"/>
              <a:t>Григорійович</a:t>
            </a:r>
            <a:endParaRPr lang="uk-UA" sz="2400" b="1" dirty="0"/>
          </a:p>
          <a:p>
            <a:pPr marL="0" indent="0">
              <a:buNone/>
            </a:pPr>
            <a:r>
              <a:rPr lang="uk-UA" sz="2400" b="1" dirty="0"/>
              <a:t>4. Заєць Тетяна Олександрівна</a:t>
            </a:r>
          </a:p>
          <a:p>
            <a:pPr marL="0" indent="0">
              <a:buNone/>
            </a:pPr>
            <a:r>
              <a:rPr lang="uk-UA" sz="2400" b="1" dirty="0"/>
              <a:t>5. Мельник Леонід Петрович</a:t>
            </a:r>
          </a:p>
          <a:p>
            <a:pPr marL="0" indent="0">
              <a:buNone/>
            </a:pPr>
            <a:r>
              <a:rPr lang="uk-UA" sz="2400" b="1" dirty="0"/>
              <a:t>6. </a:t>
            </a:r>
            <a:r>
              <a:rPr lang="uk-UA" sz="2400" b="1" dirty="0" err="1"/>
              <a:t>Чонка</a:t>
            </a:r>
            <a:r>
              <a:rPr lang="uk-UA" sz="2400" b="1" dirty="0"/>
              <a:t> Василь Іванович</a:t>
            </a:r>
          </a:p>
          <a:p>
            <a:pPr marL="0" indent="0">
              <a:buNone/>
            </a:pPr>
            <a:r>
              <a:rPr lang="uk-UA" sz="2400" b="1" dirty="0"/>
              <a:t>7. </a:t>
            </a:r>
            <a:r>
              <a:rPr lang="uk-UA" sz="2400" b="1" dirty="0" err="1"/>
              <a:t>Чонка</a:t>
            </a:r>
            <a:r>
              <a:rPr lang="uk-UA" sz="2400" b="1" dirty="0"/>
              <a:t> Віра Іванівна</a:t>
            </a:r>
            <a:endParaRPr lang="ru-UA" sz="24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679E80-3DE2-86DC-D4BD-ED6CBEF0D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43994"/>
            <a:ext cx="4546848" cy="27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2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C7223-419F-2C6D-5004-AF9A4A93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28" y="0"/>
            <a:ext cx="7211144" cy="1143000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+mn-lt"/>
              </a:rPr>
              <a:t>План </a:t>
            </a:r>
            <a:r>
              <a:rPr lang="ru-RU" sz="1600" b="1" dirty="0" err="1">
                <a:latin typeface="+mn-lt"/>
              </a:rPr>
              <a:t>роботи</a:t>
            </a:r>
            <a:r>
              <a:rPr lang="ru-RU" sz="1600" b="1" dirty="0">
                <a:latin typeface="+mn-lt"/>
              </a:rPr>
              <a:t> методичного </a:t>
            </a:r>
            <a:r>
              <a:rPr lang="ru-RU" sz="1600" b="1" dirty="0" err="1">
                <a:latin typeface="+mn-lt"/>
              </a:rPr>
              <a:t>об’єднання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b="1" dirty="0" err="1">
                <a:latin typeface="+mn-lt"/>
              </a:rPr>
              <a:t>вчителів</a:t>
            </a:r>
            <a:r>
              <a:rPr lang="ru-RU" sz="1600" b="1" dirty="0">
                <a:latin typeface="+mn-lt"/>
              </a:rPr>
              <a:t> </a:t>
            </a:r>
            <a:br>
              <a:rPr lang="ru-RU" sz="1600" b="1" dirty="0">
                <a:latin typeface="+mn-lt"/>
              </a:rPr>
            </a:br>
            <a:r>
              <a:rPr lang="ru-RU" sz="1600" b="1" dirty="0" err="1">
                <a:latin typeface="+mn-lt"/>
              </a:rPr>
              <a:t>природничо-математичного</a:t>
            </a:r>
            <a:r>
              <a:rPr lang="ru-RU" sz="1600" b="1" dirty="0">
                <a:latin typeface="+mn-lt"/>
              </a:rPr>
              <a:t> циклу на 2022 – 2023 </a:t>
            </a:r>
            <a:r>
              <a:rPr lang="ru-RU" sz="1600" b="1" dirty="0" err="1">
                <a:latin typeface="+mn-lt"/>
              </a:rPr>
              <a:t>н.р</a:t>
            </a:r>
            <a:r>
              <a:rPr lang="ru-RU" sz="1600" b="1" dirty="0">
                <a:latin typeface="+mn-lt"/>
              </a:rPr>
              <a:t>.</a:t>
            </a:r>
            <a:endParaRPr lang="ru-UA" sz="16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91AC8D-17F1-8EA4-3F35-1E1200A10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4400" b="1" dirty="0"/>
              <a:t>І засідання. </a:t>
            </a:r>
            <a:r>
              <a:rPr lang="uk-UA" sz="4400" dirty="0"/>
              <a:t>Серпень.</a:t>
            </a:r>
          </a:p>
          <a:p>
            <a:pPr marL="0" indent="0">
              <a:buNone/>
            </a:pPr>
            <a:r>
              <a:rPr lang="uk-UA" sz="4000" dirty="0"/>
              <a:t>1. Затвердження: плану роботи шкільного методичного об’єднання на 2022-2023 </a:t>
            </a:r>
            <a:r>
              <a:rPr lang="uk-UA" sz="4000" dirty="0" err="1"/>
              <a:t>н.р</a:t>
            </a:r>
            <a:r>
              <a:rPr lang="uk-UA" sz="4000" dirty="0"/>
              <a:t>., та завдань ШМО на 2022-2023 </a:t>
            </a:r>
            <a:r>
              <a:rPr lang="uk-UA" sz="4000" dirty="0" err="1"/>
              <a:t>н.р</a:t>
            </a:r>
            <a:r>
              <a:rPr lang="uk-UA" sz="4000" dirty="0"/>
              <a:t>.</a:t>
            </a:r>
          </a:p>
          <a:p>
            <a:pPr marL="0" indent="0">
              <a:buNone/>
            </a:pPr>
            <a:r>
              <a:rPr lang="uk-UA" sz="4000" dirty="0"/>
              <a:t>2. Про особливості викладання навчальних предметів у 2022/2023 навчальному році та програмно-методичне забезпечення викладення предметів природничо-математичного  циклу</a:t>
            </a:r>
          </a:p>
          <a:p>
            <a:pPr marL="0" indent="0">
              <a:buNone/>
            </a:pPr>
            <a:r>
              <a:rPr lang="uk-UA" sz="4000" dirty="0"/>
              <a:t>3. Як організувати викладання навчальних предметів в умовах воєнного стану</a:t>
            </a:r>
          </a:p>
          <a:p>
            <a:pPr marL="0" indent="0">
              <a:buNone/>
            </a:pPr>
            <a:r>
              <a:rPr lang="uk-UA" sz="4000" dirty="0"/>
              <a:t>4. Про підготовку матеріалів І етапу. Всеукраїнських предметних олімпіад.</a:t>
            </a:r>
          </a:p>
          <a:p>
            <a:pPr marL="0" indent="0">
              <a:buNone/>
            </a:pPr>
            <a:r>
              <a:rPr lang="uk-UA" sz="4000" dirty="0"/>
              <a:t>5. Рекомендації щодо оцінювання навчальних досягнень учнів 5-6 класів, які здобувають освіту відповідно до нового Державного стандарту базової середньої освіти. Наказ від 01 квітня 2022 р. № 289.</a:t>
            </a:r>
          </a:p>
          <a:p>
            <a:pPr marL="0" indent="0">
              <a:buNone/>
            </a:pPr>
            <a:endParaRPr lang="uk-UA" sz="4400" b="1" dirty="0"/>
          </a:p>
          <a:p>
            <a:pPr marL="0" indent="0">
              <a:buNone/>
            </a:pPr>
            <a:r>
              <a:rPr lang="uk-UA" sz="4400" b="1" dirty="0"/>
              <a:t>ІІ засідання.</a:t>
            </a:r>
            <a:r>
              <a:rPr lang="uk-UA" sz="4400" dirty="0"/>
              <a:t> Жовтень. </a:t>
            </a:r>
          </a:p>
          <a:p>
            <a:pPr marL="0" indent="0">
              <a:buNone/>
            </a:pPr>
            <a:r>
              <a:rPr lang="uk-UA" sz="4000" i="1" dirty="0"/>
              <a:t>Тема. Нова Українська школа: від теорії до практики</a:t>
            </a:r>
          </a:p>
          <a:p>
            <a:pPr marL="0" indent="0">
              <a:buNone/>
            </a:pPr>
            <a:r>
              <a:rPr lang="uk-UA" sz="4000" dirty="0"/>
              <a:t>1. Обговорення результатів І етапу Всеукраїнських предметних олімпіад</a:t>
            </a:r>
          </a:p>
          <a:p>
            <a:pPr marL="0" indent="0">
              <a:buNone/>
            </a:pPr>
            <a:r>
              <a:rPr lang="uk-UA" sz="4000" dirty="0"/>
              <a:t>2. Учитель нової української школи Мельник Л.П.</a:t>
            </a:r>
          </a:p>
          <a:p>
            <a:pPr marL="0" indent="0">
              <a:buNone/>
            </a:pPr>
            <a:r>
              <a:rPr lang="uk-UA" sz="4000" dirty="0"/>
              <a:t>3. Психолого-фізіологічні особливості розвитку учнів 5–6 класів </a:t>
            </a:r>
            <a:r>
              <a:rPr lang="uk-UA" sz="4000" dirty="0" err="1"/>
              <a:t>Аврамчук</a:t>
            </a:r>
            <a:r>
              <a:rPr lang="uk-UA" sz="4000" dirty="0"/>
              <a:t> І.І.</a:t>
            </a:r>
          </a:p>
          <a:p>
            <a:pPr marL="0" indent="0">
              <a:buNone/>
            </a:pPr>
            <a:r>
              <a:rPr lang="uk-UA" sz="4000" dirty="0"/>
              <a:t>4. Діяльнісний підхід – основа організації освітнього процесу закладу загальної середньої школи  </a:t>
            </a:r>
            <a:r>
              <a:rPr lang="uk-UA" sz="4000" dirty="0" err="1"/>
              <a:t>Зінов’єв</a:t>
            </a:r>
            <a:r>
              <a:rPr lang="uk-UA" sz="4000" dirty="0"/>
              <a:t> С.Г.</a:t>
            </a:r>
          </a:p>
          <a:p>
            <a:pPr marL="0" indent="0">
              <a:buNone/>
            </a:pPr>
            <a:r>
              <a:rPr lang="uk-UA" sz="4000" dirty="0"/>
              <a:t>5. Оцінювання в новій українській школі – ресурс для розвитку Бондар Ю.М.</a:t>
            </a:r>
          </a:p>
          <a:p>
            <a:pPr marL="0" indent="0">
              <a:buNone/>
            </a:pPr>
            <a:r>
              <a:rPr lang="uk-UA" sz="4000" dirty="0"/>
              <a:t>6. Організація освітнього середовища Заєць Т.О.</a:t>
            </a:r>
          </a:p>
          <a:p>
            <a:pPr marL="0" indent="0">
              <a:buNone/>
            </a:pPr>
            <a:r>
              <a:rPr lang="uk-UA" sz="4000" dirty="0"/>
              <a:t>7. Педагогіка партнерства як основа успішної взаємодії з батьками здобувачів освіти </a:t>
            </a:r>
            <a:r>
              <a:rPr lang="uk-UA" sz="4000" dirty="0" err="1"/>
              <a:t>Чонка</a:t>
            </a:r>
            <a:r>
              <a:rPr lang="uk-UA" sz="4000" dirty="0"/>
              <a:t> В.І.</a:t>
            </a:r>
          </a:p>
          <a:p>
            <a:pPr marL="0" indent="0">
              <a:buNone/>
            </a:pPr>
            <a:r>
              <a:rPr lang="uk-UA" sz="4400" b="1" dirty="0"/>
              <a:t>	</a:t>
            </a:r>
          </a:p>
          <a:p>
            <a:pPr marL="0" indent="0">
              <a:buNone/>
            </a:pPr>
            <a:r>
              <a:rPr lang="uk-UA" sz="4400" b="1" dirty="0"/>
              <a:t>ІІІ засідання. </a:t>
            </a:r>
            <a:r>
              <a:rPr lang="uk-UA" sz="4400" dirty="0"/>
              <a:t>Січень </a:t>
            </a:r>
          </a:p>
          <a:p>
            <a:pPr marL="0" indent="0">
              <a:buNone/>
            </a:pPr>
            <a:r>
              <a:rPr lang="uk-UA" sz="4000" i="1" dirty="0"/>
              <a:t>	Тема. Впровадження </a:t>
            </a:r>
            <a:r>
              <a:rPr lang="en-US" sz="4000" i="1" dirty="0"/>
              <a:t>STEM-</a:t>
            </a:r>
            <a:r>
              <a:rPr lang="uk-UA" sz="4000" i="1" dirty="0"/>
              <a:t>освіти в навчальний процес.</a:t>
            </a:r>
          </a:p>
          <a:p>
            <a:pPr marL="0" indent="0">
              <a:buNone/>
            </a:pPr>
            <a:r>
              <a:rPr lang="uk-UA" sz="4000" dirty="0"/>
              <a:t>	1. Аналіз семестрових контрольних робіт, навчальних досягнень учнів 5-11 класів з дисциплін природничо-математичного циклу 	за результатами  І семестру</a:t>
            </a:r>
          </a:p>
          <a:p>
            <a:pPr marL="0" indent="0">
              <a:buNone/>
            </a:pPr>
            <a:r>
              <a:rPr lang="uk-UA" sz="4000" dirty="0"/>
              <a:t>	 2. Про підготовку до ЗНО та ДПА</a:t>
            </a:r>
          </a:p>
          <a:p>
            <a:pPr marL="0" indent="0">
              <a:buNone/>
            </a:pPr>
            <a:r>
              <a:rPr lang="uk-UA" sz="4000" dirty="0"/>
              <a:t>	3. </a:t>
            </a:r>
            <a:r>
              <a:rPr lang="en-US" sz="4000" dirty="0"/>
              <a:t>STEM-</a:t>
            </a:r>
            <a:r>
              <a:rPr lang="uk-UA" sz="4000" dirty="0"/>
              <a:t>освіта НУШ: особливості навчання у ХХІ столітті. </a:t>
            </a:r>
            <a:r>
              <a:rPr lang="uk-UA" sz="4000" dirty="0" err="1"/>
              <a:t>Чонка</a:t>
            </a:r>
            <a:r>
              <a:rPr lang="uk-UA" sz="4000" dirty="0"/>
              <a:t> В.І.</a:t>
            </a:r>
          </a:p>
          <a:p>
            <a:pPr marL="0" indent="0">
              <a:buNone/>
            </a:pPr>
            <a:r>
              <a:rPr lang="uk-UA" sz="4000" dirty="0"/>
              <a:t>	4. Педагогічна майстерність вчителя як умова впровадження </a:t>
            </a:r>
            <a:r>
              <a:rPr lang="en-US" sz="4000" dirty="0"/>
              <a:t>STEM-</a:t>
            </a:r>
            <a:r>
              <a:rPr lang="uk-UA" sz="4000" dirty="0"/>
              <a:t>освіти </a:t>
            </a:r>
            <a:r>
              <a:rPr lang="uk-UA" sz="4000" dirty="0" err="1"/>
              <a:t>Зінов’єв</a:t>
            </a:r>
            <a:r>
              <a:rPr lang="uk-UA" sz="4000" dirty="0"/>
              <a:t> С.Г.</a:t>
            </a:r>
          </a:p>
          <a:p>
            <a:pPr marL="0" indent="0">
              <a:buNone/>
            </a:pPr>
            <a:r>
              <a:rPr lang="uk-UA" sz="4000" dirty="0"/>
              <a:t>	5. Впровадження </a:t>
            </a:r>
            <a:r>
              <a:rPr lang="en-US" sz="4000" dirty="0"/>
              <a:t>STEM-</a:t>
            </a:r>
            <a:r>
              <a:rPr lang="uk-UA" sz="4000" dirty="0"/>
              <a:t>технологій як ефективного інструментарію розвитку обдарованого випускника НУШ.</a:t>
            </a:r>
          </a:p>
          <a:p>
            <a:pPr marL="0" indent="0">
              <a:buNone/>
            </a:pPr>
            <a:r>
              <a:rPr lang="uk-UA" sz="4000" dirty="0"/>
              <a:t>	6. </a:t>
            </a:r>
            <a:r>
              <a:rPr lang="en-US" sz="4000" dirty="0"/>
              <a:t>STEM-</a:t>
            </a:r>
            <a:r>
              <a:rPr lang="uk-UA" sz="4000" dirty="0"/>
              <a:t>орієнтований підхід як основа розвитку </a:t>
            </a:r>
            <a:r>
              <a:rPr lang="uk-UA" sz="4000" dirty="0" err="1"/>
              <a:t>здоров’язбережувальної</a:t>
            </a:r>
            <a:r>
              <a:rPr lang="uk-UA" sz="4000" dirty="0"/>
              <a:t> компетентності. Мельник Л.П.</a:t>
            </a:r>
          </a:p>
          <a:p>
            <a:pPr marL="0" indent="0">
              <a:buNone/>
            </a:pPr>
            <a:r>
              <a:rPr lang="uk-UA" sz="4400" b="1" dirty="0"/>
              <a:t>		</a:t>
            </a:r>
          </a:p>
          <a:p>
            <a:pPr marL="0" indent="0">
              <a:buNone/>
            </a:pPr>
            <a:r>
              <a:rPr lang="uk-UA" sz="4400" b="1" dirty="0"/>
              <a:t>		І</a:t>
            </a:r>
            <a:r>
              <a:rPr lang="en-US" sz="4400" b="1" dirty="0"/>
              <a:t>V </a:t>
            </a:r>
            <a:r>
              <a:rPr lang="uk-UA" sz="4400" b="1" dirty="0"/>
              <a:t>засідання. </a:t>
            </a:r>
            <a:r>
              <a:rPr lang="uk-UA" sz="4400" dirty="0"/>
              <a:t>Березень </a:t>
            </a:r>
          </a:p>
          <a:p>
            <a:pPr marL="0" indent="0">
              <a:buNone/>
            </a:pPr>
            <a:r>
              <a:rPr lang="uk-UA" sz="4000" i="1" dirty="0"/>
              <a:t>		Тема. Креативний вчитель – запорука успішного навчання.</a:t>
            </a:r>
          </a:p>
          <a:p>
            <a:pPr marL="0" indent="0">
              <a:buNone/>
            </a:pPr>
            <a:r>
              <a:rPr lang="uk-UA" sz="4000" dirty="0"/>
              <a:t>		1. Обговорення вибору підручників для 6 класу НУШ</a:t>
            </a:r>
          </a:p>
          <a:p>
            <a:pPr marL="0" indent="0">
              <a:buNone/>
            </a:pPr>
            <a:r>
              <a:rPr lang="uk-UA" sz="4000" dirty="0"/>
              <a:t>		2. Креативний вчитель </a:t>
            </a:r>
            <a:r>
              <a:rPr lang="uk-UA" sz="4000" dirty="0" err="1"/>
              <a:t>Аврамчук</a:t>
            </a:r>
            <a:r>
              <a:rPr lang="uk-UA" sz="4000" dirty="0"/>
              <a:t> І.І.</a:t>
            </a:r>
          </a:p>
          <a:p>
            <a:pPr marL="0" indent="0">
              <a:buNone/>
            </a:pPr>
            <a:r>
              <a:rPr lang="uk-UA" sz="4000" dirty="0"/>
              <a:t>		3. Фішки крутого вчителя НУШ, або як привернути увагу учнів Заєць Т.О.</a:t>
            </a:r>
          </a:p>
          <a:p>
            <a:pPr marL="0" indent="0">
              <a:buNone/>
            </a:pPr>
            <a:r>
              <a:rPr lang="uk-UA" sz="4000" dirty="0"/>
              <a:t>		4. 5 кроків до створення навчального квесту Бондар Ю.М.</a:t>
            </a:r>
          </a:p>
          <a:p>
            <a:pPr marL="0" indent="0">
              <a:buNone/>
            </a:pPr>
            <a:r>
              <a:rPr lang="uk-UA" sz="4000" dirty="0"/>
              <a:t>		5. ТОП-7 нестандартних способів перевірки знань учнів Мельник Л.П.</a:t>
            </a:r>
          </a:p>
          <a:p>
            <a:pPr marL="0" indent="0">
              <a:buNone/>
            </a:pPr>
            <a:endParaRPr lang="ru-UA" sz="1200" dirty="0"/>
          </a:p>
        </p:txBody>
      </p:sp>
    </p:spTree>
    <p:extLst>
      <p:ext uri="{BB962C8B-B14F-4D97-AF65-F5344CB8AC3E}">
        <p14:creationId xmlns:p14="http://schemas.microsoft.com/office/powerpoint/2010/main" val="192916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8970B-D25E-A5D5-802D-581E06FC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+mn-lt"/>
              </a:rPr>
              <a:t>Найактуальніші питання</a:t>
            </a:r>
            <a:endParaRPr lang="ru-UA" sz="32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B055A3-83E7-CA89-5B16-B56C285E9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600201"/>
            <a:ext cx="7715200" cy="427707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Нова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Українська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школа: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теорії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до практики</a:t>
            </a:r>
          </a:p>
          <a:p>
            <a:r>
              <a:rPr lang="ru-RU" sz="2800" dirty="0" err="1">
                <a:solidFill>
                  <a:srgbClr val="00B050"/>
                </a:solidFill>
              </a:rPr>
              <a:t>Впровадження</a:t>
            </a:r>
            <a:r>
              <a:rPr lang="ru-RU" sz="2800" dirty="0">
                <a:solidFill>
                  <a:srgbClr val="00B050"/>
                </a:solidFill>
              </a:rPr>
              <a:t> STEM-</a:t>
            </a:r>
            <a:r>
              <a:rPr lang="ru-RU" sz="2800" dirty="0" err="1">
                <a:solidFill>
                  <a:srgbClr val="00B050"/>
                </a:solidFill>
              </a:rPr>
              <a:t>освіти</a:t>
            </a:r>
            <a:r>
              <a:rPr lang="ru-RU" sz="2800" dirty="0">
                <a:solidFill>
                  <a:srgbClr val="00B050"/>
                </a:solidFill>
              </a:rPr>
              <a:t> в </a:t>
            </a:r>
            <a:r>
              <a:rPr lang="ru-RU" sz="2800" dirty="0" err="1">
                <a:solidFill>
                  <a:srgbClr val="00B050"/>
                </a:solidFill>
              </a:rPr>
              <a:t>навчальний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процес</a:t>
            </a:r>
            <a:r>
              <a:rPr lang="ru-RU" sz="2800" dirty="0">
                <a:solidFill>
                  <a:srgbClr val="00B050"/>
                </a:solidFill>
              </a:rPr>
              <a:t>.</a:t>
            </a:r>
          </a:p>
          <a:p>
            <a:r>
              <a:rPr lang="ru-RU" sz="2800" dirty="0" err="1">
                <a:solidFill>
                  <a:srgbClr val="FF0000"/>
                </a:solidFill>
              </a:rPr>
              <a:t>Креативний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вчитель</a:t>
            </a:r>
            <a:r>
              <a:rPr lang="ru-RU" sz="2800" dirty="0">
                <a:solidFill>
                  <a:srgbClr val="FF0000"/>
                </a:solidFill>
              </a:rPr>
              <a:t> – </a:t>
            </a:r>
            <a:r>
              <a:rPr lang="ru-RU" sz="2800" dirty="0" err="1">
                <a:solidFill>
                  <a:srgbClr val="FF0000"/>
                </a:solidFill>
              </a:rPr>
              <a:t>запорука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успішного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навчання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endParaRPr lang="ru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Объект 22">
            <a:extLst>
              <a:ext uri="{FF2B5EF4-FFF2-40B4-BE49-F238E27FC236}">
                <a16:creationId xmlns:a16="http://schemas.microsoft.com/office/drawing/2014/main" id="{1F4CC86E-E40B-1A40-F0D8-CC8D79392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4277" y="3061487"/>
            <a:ext cx="975445" cy="8779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C7375B51-1637-353E-3903-32750DE3DFBE}"/>
              </a:ext>
            </a:extLst>
          </p:cNvPr>
          <p:cNvSpPr/>
          <p:nvPr/>
        </p:nvSpPr>
        <p:spPr>
          <a:xfrm>
            <a:off x="3167844" y="2420888"/>
            <a:ext cx="2808312" cy="23021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Форми проведення  </a:t>
            </a:r>
            <a:endParaRPr lang="ru-UA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CCE8C09-82D2-E0B2-C57B-6F95E0FE1C18}"/>
              </a:ext>
            </a:extLst>
          </p:cNvPr>
          <p:cNvSpPr/>
          <p:nvPr/>
        </p:nvSpPr>
        <p:spPr>
          <a:xfrm>
            <a:off x="539552" y="728700"/>
            <a:ext cx="2520280" cy="15121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Педагогічні обговорення</a:t>
            </a:r>
            <a:endParaRPr lang="ru-UA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53E8B3E-0DA0-313A-22CD-AC40E9418488}"/>
              </a:ext>
            </a:extLst>
          </p:cNvPr>
          <p:cNvSpPr/>
          <p:nvPr/>
        </p:nvSpPr>
        <p:spPr>
          <a:xfrm>
            <a:off x="5494085" y="698775"/>
            <a:ext cx="2520280" cy="1368152"/>
          </a:xfrm>
          <a:prstGeom prst="roundRect">
            <a:avLst/>
          </a:prstGeom>
          <a:solidFill>
            <a:srgbClr val="CC0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Інструктивно</a:t>
            </a:r>
            <a:r>
              <a:rPr lang="uk-UA" dirty="0"/>
              <a:t> – методична нарада</a:t>
            </a:r>
            <a:endParaRPr lang="ru-UA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5A20F-F6BA-B17F-C0FE-1D893196EE90}"/>
              </a:ext>
            </a:extLst>
          </p:cNvPr>
          <p:cNvSpPr/>
          <p:nvPr/>
        </p:nvSpPr>
        <p:spPr>
          <a:xfrm>
            <a:off x="5982586" y="4419403"/>
            <a:ext cx="2376262" cy="151216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Круглий </a:t>
            </a:r>
            <a:r>
              <a:rPr lang="uk-UA" dirty="0"/>
              <a:t>стіл</a:t>
            </a:r>
            <a:endParaRPr lang="ru-UA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AB76351-A20B-B9E2-3B3F-0952096C3AE2}"/>
              </a:ext>
            </a:extLst>
          </p:cNvPr>
          <p:cNvSpPr/>
          <p:nvPr/>
        </p:nvSpPr>
        <p:spPr>
          <a:xfrm>
            <a:off x="963441" y="4723011"/>
            <a:ext cx="2376262" cy="16004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Педагогічна майстерня</a:t>
            </a:r>
            <a:endParaRPr lang="ru-UA" dirty="0"/>
          </a:p>
        </p:txBody>
      </p:sp>
      <p:sp>
        <p:nvSpPr>
          <p:cNvPr id="22" name="Стрелка: вверх 21">
            <a:extLst>
              <a:ext uri="{FF2B5EF4-FFF2-40B4-BE49-F238E27FC236}">
                <a16:creationId xmlns:a16="http://schemas.microsoft.com/office/drawing/2014/main" id="{5F35A41B-6831-9382-309E-D3B3FAE8A2AD}"/>
              </a:ext>
            </a:extLst>
          </p:cNvPr>
          <p:cNvSpPr/>
          <p:nvPr/>
        </p:nvSpPr>
        <p:spPr>
          <a:xfrm rot="7816558">
            <a:off x="2603803" y="2131789"/>
            <a:ext cx="360040" cy="115212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E4E26064-3207-6411-7790-DB4593340940}"/>
              </a:ext>
            </a:extLst>
          </p:cNvPr>
          <p:cNvSpPr/>
          <p:nvPr/>
        </p:nvSpPr>
        <p:spPr>
          <a:xfrm rot="8478685">
            <a:off x="5816459" y="2512857"/>
            <a:ext cx="999949" cy="3694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ED679ACE-1744-F559-624E-E82194202C92}"/>
              </a:ext>
            </a:extLst>
          </p:cNvPr>
          <p:cNvSpPr/>
          <p:nvPr/>
        </p:nvSpPr>
        <p:spPr>
          <a:xfrm rot="18443219">
            <a:off x="3284705" y="4881898"/>
            <a:ext cx="946946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CC671043-F968-940A-0207-8FDDD13893C1}"/>
              </a:ext>
            </a:extLst>
          </p:cNvPr>
          <p:cNvSpPr/>
          <p:nvPr/>
        </p:nvSpPr>
        <p:spPr>
          <a:xfrm rot="13526298">
            <a:off x="4990029" y="4857745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872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C5679B-F52E-DCCC-8264-91C42B4F7A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9" t="22328" r="23749" b="43689"/>
          <a:stretch/>
        </p:blipFill>
        <p:spPr>
          <a:xfrm>
            <a:off x="611559" y="548680"/>
            <a:ext cx="2683527" cy="32403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2CFDE-B011-DC2F-C7BD-29CDB4AC7F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68" b="40550"/>
          <a:stretch/>
        </p:blipFill>
        <p:spPr>
          <a:xfrm>
            <a:off x="5796136" y="706608"/>
            <a:ext cx="2501241" cy="261955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DD9CE1-00F0-5482-DC7E-6F3A630D3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553" y="548680"/>
            <a:ext cx="2371165" cy="32403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AB0758-0968-BBD4-5DD2-04B93CD07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615" y="3624677"/>
            <a:ext cx="3509658" cy="26846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57ACE-F110-9B89-2BEA-CC7ED8715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306" y="3789040"/>
            <a:ext cx="3888431" cy="246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21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3489</TotalTime>
  <Words>572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Times New Roman</vt:lpstr>
      <vt:lpstr>Тема Office</vt:lpstr>
      <vt:lpstr>Методичне об'єднання  вчителів  природничо-математичного циклу КЗ «Ширмівський ліцей» </vt:lpstr>
      <vt:lpstr>Проблемна тема:  Впровадження нових підходів до викладання предметів природничо – математичного в умовах оновлення змісту і технологій навчання, що дозволять  реалізувати Державні стандарти загальної середньої освіти та НУШ</vt:lpstr>
      <vt:lpstr>Члени методичного  об'єднання</vt:lpstr>
      <vt:lpstr>План роботи методичного об’єднання вчителів  природничо-математичного циклу на 2022 – 2023 н.р.</vt:lpstr>
      <vt:lpstr>Найактуальніші питання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tehno88</cp:lastModifiedBy>
  <cp:revision>387</cp:revision>
  <dcterms:created xsi:type="dcterms:W3CDTF">2013-08-17T08:34:50Z</dcterms:created>
  <dcterms:modified xsi:type="dcterms:W3CDTF">2023-10-30T16:14:33Z</dcterms:modified>
</cp:coreProperties>
</file>