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9" r:id="rId5"/>
    <p:sldId id="270" r:id="rId6"/>
    <p:sldId id="271" r:id="rId7"/>
    <p:sldId id="272" r:id="rId8"/>
    <p:sldId id="281" r:id="rId9"/>
    <p:sldId id="278" r:id="rId10"/>
    <p:sldId id="259" r:id="rId11"/>
    <p:sldId id="275" r:id="rId12"/>
    <p:sldId id="276" r:id="rId13"/>
    <p:sldId id="277" r:id="rId14"/>
    <p:sldId id="279" r:id="rId15"/>
    <p:sldId id="280" r:id="rId16"/>
    <p:sldId id="263" r:id="rId17"/>
    <p:sldId id="265" r:id="rId18"/>
    <p:sldId id="282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3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8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6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5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7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9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9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3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E3EF-DC18-437A-944E-359044A2F675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4F2D-9B66-4478-B1CB-35B1BC1B1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Шаблони для презентацій\Фон для презентацій\9fa3801ef5eefd72ba51f9703aa39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" y="1"/>
            <a:ext cx="9129568" cy="69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3" y="1124744"/>
            <a:ext cx="6696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Застосування методів і прийомів ТРВЗ на уроках української мови для розвитку творчої особистості</a:t>
            </a:r>
          </a:p>
          <a:p>
            <a:pPr algn="ctr"/>
            <a:endParaRPr lang="uk-UA" sz="3200" b="1" dirty="0" smtClean="0"/>
          </a:p>
          <a:p>
            <a:pPr algn="ctr"/>
            <a:r>
              <a:rPr lang="uk-UA" sz="2400" b="1" dirty="0" smtClean="0"/>
              <a:t>                                        Підготувала Карпович Т. М.</a:t>
            </a:r>
          </a:p>
          <a:p>
            <a:pPr algn="ctr"/>
            <a:r>
              <a:rPr lang="uk-UA" sz="2400" b="1" dirty="0" smtClean="0"/>
              <a:t>                         Вчителька КЗ «</a:t>
            </a:r>
            <a:r>
              <a:rPr lang="uk-UA" sz="2400" b="1" dirty="0" err="1" smtClean="0"/>
              <a:t>Ширмівський</a:t>
            </a:r>
            <a:r>
              <a:rPr lang="uk-UA" sz="2400" b="1" dirty="0" smtClean="0"/>
              <a:t> ліцей»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9348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Шаблони для презентацій\Фон для презентацій\1616527053_18-p-shkolnii-fon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18206"/>
            <a:ext cx="7553325" cy="139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2911" y="1196752"/>
            <a:ext cx="64087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uk-UA" sz="2400" b="1" u="sng" dirty="0" smtClean="0"/>
              <a:t>МФО</a:t>
            </a:r>
            <a:r>
              <a:rPr lang="uk-UA" sz="2400" b="1" dirty="0" smtClean="0"/>
              <a:t> – метод фокальних об’єктів, або метод каталогу, допомагає зняти психологічну інерцію і знайти оригінальне рішення.</a:t>
            </a:r>
          </a:p>
          <a:p>
            <a:pPr>
              <a:buBlip>
                <a:blip r:embed="rId4"/>
              </a:buBlip>
            </a:pPr>
            <a:r>
              <a:rPr lang="uk-UA" sz="2400" b="1" u="sng" dirty="0" smtClean="0"/>
              <a:t>Системний </a:t>
            </a:r>
            <a:r>
              <a:rPr lang="uk-UA" sz="2400" b="1" u="sng" dirty="0"/>
              <a:t>оператор </a:t>
            </a:r>
            <a:r>
              <a:rPr lang="uk-UA" sz="2400" b="1" dirty="0"/>
              <a:t>– схема талановитого мислення, бачення будь-якого об’єкта у просторових і тимчасових зв’язках з іншими об’єктами. </a:t>
            </a:r>
          </a:p>
          <a:p>
            <a:pPr>
              <a:buBlip>
                <a:blip r:embed="rId4"/>
              </a:buBlip>
            </a:pPr>
            <a:r>
              <a:rPr lang="uk-UA" sz="2400" b="1" u="sng" dirty="0" smtClean="0"/>
              <a:t>Метод </a:t>
            </a:r>
            <a:r>
              <a:rPr lang="uk-UA" sz="2400" b="1" u="sng" dirty="0" err="1"/>
              <a:t>синектики</a:t>
            </a:r>
            <a:r>
              <a:rPr lang="uk-UA" sz="2400" b="1" u="sng" dirty="0"/>
              <a:t> </a:t>
            </a:r>
            <a:r>
              <a:rPr lang="uk-UA" sz="2400" b="1" dirty="0"/>
              <a:t>– об’єднання різнорідних, несумісних предметів, що </a:t>
            </a:r>
            <a:r>
              <a:rPr lang="uk-UA" sz="2800" b="1" dirty="0"/>
              <a:t>сприяють розвитку творчого мислення.</a:t>
            </a:r>
          </a:p>
        </p:txBody>
      </p:sp>
    </p:spTree>
    <p:extLst>
      <p:ext uri="{BB962C8B-B14F-4D97-AF65-F5344CB8AC3E}">
        <p14:creationId xmlns:p14="http://schemas.microsoft.com/office/powerpoint/2010/main" val="365949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irc_mi" descr="slajd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8496300" cy="6265863"/>
          </a:xfrm>
          <a:noFill/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7405687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sz="2800" b="1" u="sng"/>
              <a:t>Метод фокальних об’єктів (МФО)</a:t>
            </a:r>
          </a:p>
          <a:p>
            <a:pPr algn="ctr" eaLnBrk="1" hangingPunct="1"/>
            <a:r>
              <a:rPr lang="uk-UA" sz="2000" b="1"/>
              <a:t>Основна ідея – встановлення асоціативних зв’язків визначеного об’єкта з випадковими об’єктами або їх ознаками.</a:t>
            </a:r>
            <a:endParaRPr lang="ru-RU" sz="2000" b="1"/>
          </a:p>
        </p:txBody>
      </p:sp>
      <p:graphicFrame>
        <p:nvGraphicFramePr>
          <p:cNvPr id="190521" name="Group 57"/>
          <p:cNvGraphicFramePr>
            <a:graphicFrameLocks noGrp="1"/>
          </p:cNvGraphicFramePr>
          <p:nvPr/>
        </p:nvGraphicFramePr>
        <p:xfrm>
          <a:off x="611188" y="2133600"/>
          <a:ext cx="6697662" cy="2359148"/>
        </p:xfrm>
        <a:graphic>
          <a:graphicData uri="http://schemas.openxmlformats.org/drawingml/2006/table">
            <a:tbl>
              <a:tblPr/>
              <a:tblGrid>
                <a:gridCol w="1260475"/>
                <a:gridCol w="2679700"/>
                <a:gridCol w="2757487"/>
              </a:tblGrid>
              <a:tr h="57464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а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сонце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гумка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гаряче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солодка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осліплює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тягуча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із променями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 наклейками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5" name="irc_mi" descr="slajd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567737" cy="6334125"/>
          </a:xfrm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65325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uk-UA" sz="4400" b="1">
                <a:solidFill>
                  <a:srgbClr val="000000"/>
                </a:solidFill>
              </a:rPr>
              <a:t>    </a:t>
            </a:r>
            <a:r>
              <a:rPr lang="uk-UA" sz="4400" b="1" u="sng">
                <a:solidFill>
                  <a:srgbClr val="000000"/>
                </a:solidFill>
              </a:rPr>
              <a:t>Е м п а т і я</a:t>
            </a:r>
          </a:p>
          <a:p>
            <a:pPr algn="ctr" eaLnBrk="1" hangingPunct="1"/>
            <a:endParaRPr lang="uk-UA" sz="2000" b="1">
              <a:solidFill>
                <a:srgbClr val="000000"/>
              </a:solidFill>
            </a:endParaRPr>
          </a:p>
          <a:p>
            <a:pPr algn="ctr" eaLnBrk="1" hangingPunct="1"/>
            <a:r>
              <a:rPr lang="uk-UA" sz="2000" b="1">
                <a:solidFill>
                  <a:srgbClr val="000000"/>
                </a:solidFill>
              </a:rPr>
              <a:t>Суть методу – зробити незнайоме</a:t>
            </a:r>
          </a:p>
          <a:p>
            <a:pPr algn="ctr" eaLnBrk="1" hangingPunct="1"/>
            <a:r>
              <a:rPr lang="uk-UA" sz="2000" b="1">
                <a:solidFill>
                  <a:srgbClr val="000000"/>
                </a:solidFill>
              </a:rPr>
              <a:t>знайомим, а звичне чужим.</a:t>
            </a:r>
          </a:p>
          <a:p>
            <a:pPr algn="ctr" eaLnBrk="1" hangingPunct="1"/>
            <a:endParaRPr lang="uk-UA" sz="2000" b="1">
              <a:solidFill>
                <a:srgbClr val="000000"/>
              </a:solidFill>
            </a:endParaRPr>
          </a:p>
          <a:p>
            <a:pPr eaLnBrk="1" hangingPunct="1"/>
            <a:r>
              <a:rPr lang="uk-UA" sz="2000" b="1">
                <a:solidFill>
                  <a:srgbClr val="000000"/>
                </a:solidFill>
              </a:rPr>
              <a:t>   В основі такої роботи лежить особистісне ототожнювання самого себе </a:t>
            </a:r>
          </a:p>
          <a:p>
            <a:pPr eaLnBrk="1" hangingPunct="1"/>
            <a:r>
              <a:rPr lang="uk-UA" sz="2000" b="1">
                <a:solidFill>
                  <a:srgbClr val="000000"/>
                </a:solidFill>
              </a:rPr>
              <a:t>з ким або чим – небудь, уміння співпереживати об’єкту в цьому стані.</a:t>
            </a:r>
            <a:endParaRPr lang="ru-RU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pic>
        <p:nvPicPr>
          <p:cNvPr id="14340" name="irc_mi" descr="slaj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69325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24075" y="476250"/>
            <a:ext cx="51323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3600" b="1" u="sng">
                <a:solidFill>
                  <a:srgbClr val="000000"/>
                </a:solidFill>
              </a:rPr>
              <a:t>“ Добре – Погано”</a:t>
            </a:r>
          </a:p>
          <a:p>
            <a:pPr eaLnBrk="1" hangingPunct="1"/>
            <a:r>
              <a:rPr lang="uk-UA" sz="2400" b="1" i="1">
                <a:solidFill>
                  <a:srgbClr val="000000"/>
                </a:solidFill>
              </a:rPr>
              <a:t>Технологія проведення</a:t>
            </a:r>
          </a:p>
          <a:p>
            <a:pPr eaLnBrk="1" hangingPunct="1">
              <a:buFontTx/>
              <a:buChar char="•"/>
            </a:pPr>
            <a:r>
              <a:rPr lang="uk-UA" sz="2000">
                <a:solidFill>
                  <a:srgbClr val="000000"/>
                </a:solidFill>
              </a:rPr>
              <a:t>Називається об’єкт чи явище (ОЯ).</a:t>
            </a:r>
          </a:p>
          <a:p>
            <a:pPr eaLnBrk="1" hangingPunct="1">
              <a:buFontTx/>
              <a:buChar char="•"/>
            </a:pPr>
            <a:r>
              <a:rPr lang="uk-UA" sz="2000">
                <a:solidFill>
                  <a:srgbClr val="000000"/>
                </a:solidFill>
              </a:rPr>
              <a:t>Потрібно знайти в ньому якнайбільше позитивних і негативних сторін.</a:t>
            </a:r>
          </a:p>
          <a:p>
            <a:pPr eaLnBrk="1" hangingPunct="1">
              <a:buFontTx/>
              <a:buChar char="•"/>
            </a:pPr>
            <a:endParaRPr lang="uk-UA" sz="2000">
              <a:solidFill>
                <a:srgbClr val="000000"/>
              </a:solidFill>
            </a:endParaRPr>
          </a:p>
          <a:p>
            <a:pPr eaLnBrk="1" hangingPunct="1"/>
            <a:r>
              <a:rPr lang="uk-UA" sz="2000">
                <a:solidFill>
                  <a:srgbClr val="000000"/>
                </a:solidFill>
              </a:rPr>
              <a:t>Наприклад:</a:t>
            </a:r>
            <a:r>
              <a:rPr lang="uk-UA" sz="2000" b="1">
                <a:solidFill>
                  <a:srgbClr val="000000"/>
                </a:solidFill>
              </a:rPr>
              <a:t> Зима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258888" y="3716338"/>
            <a:ext cx="1943100" cy="1028700"/>
          </a:xfrm>
          <a:prstGeom prst="wedgeEllipseCallout">
            <a:avLst>
              <a:gd name="adj1" fmla="val -30130"/>
              <a:gd name="adj2" fmla="val 7888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2400" b="1"/>
              <a:t>добре</a:t>
            </a:r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067175" y="3716338"/>
            <a:ext cx="1943100" cy="1028700"/>
          </a:xfrm>
          <a:prstGeom prst="wedgeEllipseCallout">
            <a:avLst>
              <a:gd name="adj1" fmla="val -28824"/>
              <a:gd name="adj2" fmla="val 77653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k-UA" sz="2000" b="1"/>
              <a:t>погано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5575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irc_mi" descr="slaj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07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16013" y="549275"/>
            <a:ext cx="8008937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3200" b="1" u="sng">
                <a:solidFill>
                  <a:srgbClr val="000000"/>
                </a:solidFill>
              </a:rPr>
              <a:t>Прийом “Кола по воді”</a:t>
            </a:r>
          </a:p>
          <a:p>
            <a:pPr eaLnBrk="1" hangingPunct="1"/>
            <a:r>
              <a:rPr lang="uk-UA" sz="2400" b="1" i="1">
                <a:solidFill>
                  <a:srgbClr val="000000"/>
                </a:solidFill>
              </a:rPr>
              <a:t>Послідовність роботи.</a:t>
            </a:r>
          </a:p>
          <a:p>
            <a:pPr eaLnBrk="1" hangingPunct="1">
              <a:buFontTx/>
              <a:buChar char="•"/>
            </a:pPr>
            <a:r>
              <a:rPr lang="uk-UA" sz="2000">
                <a:solidFill>
                  <a:srgbClr val="000000"/>
                </a:solidFill>
              </a:rPr>
              <a:t>Вибрати слово – “камінь” (з 5 – 6 букв, </a:t>
            </a:r>
          </a:p>
          <a:p>
            <a:pPr eaLnBrk="1" hangingPunct="1"/>
            <a:r>
              <a:rPr lang="uk-UA" sz="2000">
                <a:solidFill>
                  <a:srgbClr val="000000"/>
                </a:solidFill>
              </a:rPr>
              <a:t>без м’якого знака, без апострофа).</a:t>
            </a:r>
          </a:p>
          <a:p>
            <a:pPr eaLnBrk="1" hangingPunct="1">
              <a:buFontTx/>
              <a:buChar char="•"/>
            </a:pPr>
            <a:r>
              <a:rPr lang="uk-UA" sz="2000">
                <a:solidFill>
                  <a:srgbClr val="000000"/>
                </a:solidFill>
              </a:rPr>
              <a:t>Записати це слово в стовпчик.</a:t>
            </a:r>
          </a:p>
          <a:p>
            <a:pPr eaLnBrk="1" hangingPunct="1">
              <a:buFontTx/>
              <a:buChar char="•"/>
            </a:pPr>
            <a:r>
              <a:rPr lang="uk-UA" sz="2000">
                <a:solidFill>
                  <a:srgbClr val="000000"/>
                </a:solidFill>
              </a:rPr>
              <a:t>Написати поряд з кожною буквою </a:t>
            </a:r>
          </a:p>
          <a:p>
            <a:pPr eaLnBrk="1" hangingPunct="1"/>
            <a:r>
              <a:rPr lang="uk-UA" sz="2000">
                <a:solidFill>
                  <a:srgbClr val="000000"/>
                </a:solidFill>
              </a:rPr>
              <a:t> будь–який іменник, який починається з даної букви.</a:t>
            </a:r>
          </a:p>
          <a:p>
            <a:pPr eaLnBrk="1" hangingPunct="1"/>
            <a:r>
              <a:rPr lang="uk-UA">
                <a:solidFill>
                  <a:srgbClr val="000000"/>
                </a:solidFill>
              </a:rPr>
              <a:t>Наприклад: </a:t>
            </a:r>
          </a:p>
          <a:p>
            <a:pPr eaLnBrk="1" hangingPunct="1"/>
            <a:r>
              <a:rPr lang="uk-UA" b="1">
                <a:solidFill>
                  <a:srgbClr val="000000"/>
                </a:solidFill>
              </a:rPr>
              <a:t>Щ</a:t>
            </a:r>
            <a:r>
              <a:rPr lang="uk-UA">
                <a:solidFill>
                  <a:srgbClr val="000000"/>
                </a:solidFill>
              </a:rPr>
              <a:t> – щука</a:t>
            </a:r>
          </a:p>
          <a:p>
            <a:pPr eaLnBrk="1" hangingPunct="1"/>
            <a:r>
              <a:rPr lang="uk-UA" b="1">
                <a:solidFill>
                  <a:srgbClr val="000000"/>
                </a:solidFill>
              </a:rPr>
              <a:t>А</a:t>
            </a:r>
            <a:r>
              <a:rPr lang="uk-UA">
                <a:solidFill>
                  <a:srgbClr val="000000"/>
                </a:solidFill>
              </a:rPr>
              <a:t> – автобус</a:t>
            </a:r>
          </a:p>
          <a:p>
            <a:pPr eaLnBrk="1" hangingPunct="1"/>
            <a:r>
              <a:rPr lang="uk-UA" b="1">
                <a:solidFill>
                  <a:srgbClr val="000000"/>
                </a:solidFill>
              </a:rPr>
              <a:t>С </a:t>
            </a:r>
            <a:r>
              <a:rPr lang="uk-UA">
                <a:solidFill>
                  <a:srgbClr val="000000"/>
                </a:solidFill>
              </a:rPr>
              <a:t>– сир</a:t>
            </a:r>
          </a:p>
          <a:p>
            <a:pPr eaLnBrk="1" hangingPunct="1"/>
            <a:r>
              <a:rPr lang="uk-UA" b="1">
                <a:solidFill>
                  <a:srgbClr val="000000"/>
                </a:solidFill>
              </a:rPr>
              <a:t>Т</a:t>
            </a:r>
            <a:r>
              <a:rPr lang="uk-UA">
                <a:solidFill>
                  <a:srgbClr val="000000"/>
                </a:solidFill>
              </a:rPr>
              <a:t> – тигр</a:t>
            </a:r>
          </a:p>
          <a:p>
            <a:pPr eaLnBrk="1" hangingPunct="1"/>
            <a:r>
              <a:rPr lang="uk-UA" b="1">
                <a:solidFill>
                  <a:srgbClr val="000000"/>
                </a:solidFill>
              </a:rPr>
              <a:t>Я</a:t>
            </a:r>
            <a:r>
              <a:rPr lang="uk-UA">
                <a:solidFill>
                  <a:srgbClr val="000000"/>
                </a:solidFill>
              </a:rPr>
              <a:t> – яблуня</a:t>
            </a:r>
          </a:p>
          <a:p>
            <a:pPr eaLnBrk="1" hangingPunct="1">
              <a:buFontTx/>
              <a:buChar char="•"/>
            </a:pPr>
            <a:r>
              <a:rPr lang="uk-UA">
                <a:solidFill>
                  <a:srgbClr val="000000"/>
                </a:solidFill>
              </a:rPr>
              <a:t>Скласти казку з використанням</a:t>
            </a:r>
          </a:p>
          <a:p>
            <a:pPr eaLnBrk="1" hangingPunct="1"/>
            <a:r>
              <a:rPr lang="uk-UA">
                <a:solidFill>
                  <a:srgbClr val="000000"/>
                </a:solidFill>
              </a:rPr>
              <a:t> усіх слів.</a:t>
            </a:r>
          </a:p>
          <a:p>
            <a:pPr eaLnBrk="1" hangingPunct="1"/>
            <a:r>
              <a:rPr lang="uk-UA" sz="200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ru-R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irc_mi" descr="slaj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353425" cy="626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002462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uk-UA" sz="3200" b="1" u="sng">
                <a:solidFill>
                  <a:srgbClr val="000000"/>
                </a:solidFill>
              </a:rPr>
              <a:t>Прийоми фантазування</a:t>
            </a:r>
          </a:p>
          <a:p>
            <a:pPr eaLnBrk="1" hangingPunct="1"/>
            <a:r>
              <a:rPr lang="uk-UA" sz="2400">
                <a:solidFill>
                  <a:srgbClr val="000000"/>
                </a:solidFill>
              </a:rPr>
              <a:t>1. Біном фантазії.</a:t>
            </a:r>
          </a:p>
          <a:p>
            <a:pPr eaLnBrk="1" hangingPunct="1"/>
            <a:r>
              <a:rPr lang="uk-UA" sz="2400">
                <a:solidFill>
                  <a:srgbClr val="000000"/>
                </a:solidFill>
              </a:rPr>
              <a:t>2. Прийом “ Що потім?”</a:t>
            </a: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r>
              <a:rPr lang="uk-UA" sz="2400">
                <a:solidFill>
                  <a:srgbClr val="000000"/>
                </a:solidFill>
              </a:rPr>
              <a:t>3. Прийом “Фантастичне </a:t>
            </a:r>
          </a:p>
          <a:p>
            <a:pPr eaLnBrk="1" hangingPunct="1"/>
            <a:r>
              <a:rPr lang="uk-UA" sz="2400">
                <a:solidFill>
                  <a:srgbClr val="000000"/>
                </a:solidFill>
              </a:rPr>
              <a:t>    продовження”.</a:t>
            </a:r>
          </a:p>
          <a:p>
            <a:pPr eaLnBrk="1" hangingPunct="1"/>
            <a:r>
              <a:rPr lang="uk-UA" sz="2400">
                <a:solidFill>
                  <a:srgbClr val="000000"/>
                </a:solidFill>
              </a:rPr>
              <a:t>4. Прийом “ Кит і кіт”.</a:t>
            </a:r>
          </a:p>
          <a:p>
            <a:pPr eaLnBrk="1" hangingPunct="1"/>
            <a:endParaRPr lang="uk-UA" sz="2400">
              <a:solidFill>
                <a:srgbClr val="000000"/>
              </a:solidFill>
            </a:endParaRPr>
          </a:p>
          <a:p>
            <a:pPr eaLnBrk="1" hangingPunct="1"/>
            <a:r>
              <a:rPr lang="uk-UA" sz="2400" b="1"/>
              <a:t> </a:t>
            </a:r>
            <a:endParaRPr lang="ru-RU" sz="2400" b="1"/>
          </a:p>
        </p:txBody>
      </p:sp>
      <p:pic>
        <p:nvPicPr>
          <p:cNvPr id="17414" name="irc_mi" descr="02641643db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0988"/>
            <a:ext cx="3529013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Шаблони для презентацій\257486978_944229856170505_62059531770187537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32656"/>
            <a:ext cx="854075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240571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1. Інверсія (або зроби навпаки) </a:t>
            </a:r>
            <a:r>
              <a:rPr lang="uk-UA" dirty="0"/>
              <a:t>– змінити властивість, дію, принцип. </a:t>
            </a:r>
            <a:endParaRPr lang="ru-RU" dirty="0"/>
          </a:p>
          <a:p>
            <a:r>
              <a:rPr lang="uk-UA" dirty="0"/>
              <a:t>Попелюшка стала злою, а сестри добрими. Як зміниться казка?</a:t>
            </a:r>
            <a:endParaRPr lang="ru-RU" dirty="0"/>
          </a:p>
          <a:p>
            <a:r>
              <a:rPr lang="uk-UA" b="1" dirty="0"/>
              <a:t>2. Збільшення чи зменшення об’єкту: </a:t>
            </a:r>
            <a:r>
              <a:rPr lang="uk-UA" dirty="0"/>
              <a:t>Збільшуємо колобка, що буде?</a:t>
            </a:r>
            <a:endParaRPr lang="ru-RU" dirty="0"/>
          </a:p>
          <a:p>
            <a:r>
              <a:rPr lang="uk-UA" b="1" dirty="0"/>
              <a:t>3. Прискорення чи затримка: </a:t>
            </a:r>
            <a:r>
              <a:rPr lang="uk-UA" dirty="0"/>
              <a:t>На Землі перестали рости рослини, що буде?</a:t>
            </a:r>
            <a:endParaRPr lang="ru-RU" dirty="0"/>
          </a:p>
          <a:p>
            <a:r>
              <a:rPr lang="uk-UA" b="1" dirty="0"/>
              <a:t>4. Об’єднання чи роз’єднання: </a:t>
            </a:r>
            <a:r>
              <a:rPr lang="uk-UA" dirty="0"/>
              <a:t>слон + качка = </a:t>
            </a:r>
            <a:r>
              <a:rPr lang="uk-UA" dirty="0" err="1"/>
              <a:t>качон</a:t>
            </a:r>
            <a:r>
              <a:rPr lang="uk-UA" dirty="0"/>
              <a:t>, </a:t>
            </a:r>
            <a:r>
              <a:rPr lang="uk-UA" dirty="0" err="1"/>
              <a:t>слокачка</a:t>
            </a:r>
            <a:r>
              <a:rPr lang="uk-UA" dirty="0"/>
              <a:t> тощо.</a:t>
            </a:r>
            <a:endParaRPr lang="ru-RU" dirty="0"/>
          </a:p>
          <a:p>
            <a:r>
              <a:rPr lang="uk-UA" b="1" dirty="0"/>
              <a:t>5. Безперервні процеси зробити такими, що перериваються і навпаки: </a:t>
            </a:r>
            <a:r>
              <a:rPr lang="uk-UA" dirty="0"/>
              <a:t>повітря подається частинами, сонце світить постійно. Як зміниться середовище?</a:t>
            </a:r>
            <a:endParaRPr lang="ru-RU" dirty="0"/>
          </a:p>
          <a:p>
            <a:r>
              <a:rPr lang="uk-UA" b="1" dirty="0"/>
              <a:t>6. Знищення чи відродження властивостей об’єкта: </a:t>
            </a:r>
            <a:r>
              <a:rPr lang="uk-UA" dirty="0"/>
              <a:t>Баба Яга стала доброю.</a:t>
            </a:r>
            <a:endParaRPr lang="ru-RU" dirty="0"/>
          </a:p>
          <a:p>
            <a:r>
              <a:rPr lang="uk-UA" b="1" dirty="0"/>
              <a:t>7. Зміна середовища, в якому живе об’єкт: </a:t>
            </a:r>
            <a:r>
              <a:rPr lang="uk-UA" dirty="0"/>
              <a:t>Колобок живе на 16 поверсі. Як втекти?</a:t>
            </a:r>
            <a:endParaRPr lang="ru-RU" dirty="0"/>
          </a:p>
          <a:p>
            <a:r>
              <a:rPr lang="uk-UA" b="1" dirty="0"/>
              <a:t>8. Живий об’єкт наділяється властивостями неживого і навпаки: </a:t>
            </a:r>
            <a:r>
              <a:rPr lang="uk-UA" dirty="0"/>
              <a:t>книга заговорила тощо.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6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Шаблони для презентацій\257717862_944229932837164_90001115125647700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29497"/>
              </p:ext>
            </p:extLst>
          </p:nvPr>
        </p:nvGraphicFramePr>
        <p:xfrm>
          <a:off x="683568" y="1503947"/>
          <a:ext cx="7056783" cy="3581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1055870"/>
                <a:gridCol w="1176377"/>
                <a:gridCol w="1175640"/>
                <a:gridCol w="1176007"/>
                <a:gridCol w="1176745"/>
              </a:tblGrid>
              <a:tr h="298436"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Малюк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Школяр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Юнак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Чоловік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Дідусь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873"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Одяг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Лижний костюм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Смокінг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Скафандр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Шорти і майка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Плащ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873"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Помешкання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Гніздо на дереві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Болотяна кочка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Будиночок на даху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Підводна печера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Квартира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5309"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 чому пересувається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Пружинка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Повітряні кульки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Ролики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Пропелер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Авто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873"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Улюблена їжа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Плюшки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Хот-доги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Жаби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Молочна каша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Варення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873"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Характер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Добрий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Злюка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Капосний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Вередливий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Вигадник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9807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Морфологічний аналіз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0735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7" name="irc_mi" descr="slajd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8569325" cy="6426200"/>
          </a:xfrm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39750" y="576263"/>
            <a:ext cx="7704138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uk-UA" b="1">
                <a:solidFill>
                  <a:srgbClr val="000000"/>
                </a:solidFill>
              </a:rPr>
              <a:t>      </a:t>
            </a:r>
            <a:r>
              <a:rPr lang="uk-UA" b="1" u="sng">
                <a:solidFill>
                  <a:srgbClr val="000000"/>
                </a:solidFill>
              </a:rPr>
              <a:t>Використання описаних методів дає змогу </a:t>
            </a:r>
          </a:p>
          <a:p>
            <a:pPr>
              <a:tabLst>
                <a:tab pos="457200" algn="l"/>
              </a:tabLst>
            </a:pPr>
            <a:r>
              <a:rPr lang="uk-UA" b="1" u="sng">
                <a:solidFill>
                  <a:srgbClr val="000000"/>
                </a:solidFill>
              </a:rPr>
              <a:t>      моїм  учням вчитися:</a:t>
            </a:r>
            <a:r>
              <a:rPr lang="uk-UA">
                <a:solidFill>
                  <a:srgbClr val="000000"/>
                </a:solidFill>
              </a:rPr>
              <a:t> </a:t>
            </a:r>
            <a:endParaRPr lang="ru-RU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захищати свою думку, наводити аргументи, докази,         </a:t>
            </a:r>
          </a:p>
          <a:p>
            <a:pPr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 використовуючи при цьому свої знання й життєвий досвід;</a:t>
            </a:r>
            <a:endParaRPr lang="ru-RU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ставити запитання учителю й товаришам, </a:t>
            </a:r>
          </a:p>
          <a:p>
            <a:pPr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  з’ясовувати незрозуміле;</a:t>
            </a:r>
            <a:endParaRPr lang="ru-RU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рецензувати відповіді;</a:t>
            </a:r>
            <a:endParaRPr lang="ru-RU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самостійно виконувати завдання, розраховані на читання   </a:t>
            </a:r>
          </a:p>
          <a:p>
            <a:pPr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  літератури, спостереження;</a:t>
            </a:r>
            <a:endParaRPr lang="ru-RU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знаходити не одне, а кілька самостійних рішень;</a:t>
            </a:r>
            <a:endParaRPr lang="ru-RU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практикувати вільний вибір знань, переважно пошукових</a:t>
            </a:r>
          </a:p>
          <a:p>
            <a:pPr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 і творчих;</a:t>
            </a:r>
            <a:endParaRPr lang="ru-RU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бути зацікавленим в колективній діяльності та сприяти   </a:t>
            </a:r>
          </a:p>
          <a:p>
            <a:pPr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  творчим пошукам товаришів;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uk-UA">
                <a:solidFill>
                  <a:srgbClr val="000000"/>
                </a:solidFill>
              </a:rPr>
              <a:t>розвивати зв’язне мовлення,мислення, уяву.</a:t>
            </a:r>
          </a:p>
        </p:txBody>
      </p:sp>
    </p:spTree>
    <p:extLst>
      <p:ext uri="{BB962C8B-B14F-4D97-AF65-F5344CB8AC3E}">
        <p14:creationId xmlns:p14="http://schemas.microsoft.com/office/powerpoint/2010/main" val="13695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Шаблони для презентацій\257634747_944229786170512_13795831584873907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5" y="2350621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До нових зустрічей!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19672" y="2996952"/>
            <a:ext cx="2520280" cy="130546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591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Шаблони для презентацій\Фон для презентацій\1653504289_53-celes-club-p-fon-dlya-prezentatsii-obuchenie-gramote-kr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20688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ТРВЗ (теорія розв’язання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винахідницьких завдань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– полягає в навчанні дітей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висловлювати відношення до власних вчинків та вчинків інших, використовувати альтернативні шляхи пошуку інформації, сприймати їх зв’язок з життєвими явищами, складати власні казки за поданим сюжетом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Суть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цієї системи полягає у формуванні системного мислення, розвитку творчої уяви, винахідницької кмітливості. Вона дає змогу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вчителю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просто розвивати фантазію дітей, а навчати їх мислити системно, творчо, розуміти єдність і протиріччя навколишнього світу, бачити і вирішувати проблеми. </a:t>
            </a:r>
          </a:p>
        </p:txBody>
      </p:sp>
    </p:spTree>
    <p:extLst>
      <p:ext uri="{BB962C8B-B14F-4D97-AF65-F5344CB8AC3E}">
        <p14:creationId xmlns:p14="http://schemas.microsoft.com/office/powerpoint/2010/main" val="46707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irc_mi" descr="slajd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748712" cy="6335712"/>
          </a:xfrm>
          <a:noFill/>
        </p:spPr>
      </p:pic>
      <p:pic>
        <p:nvPicPr>
          <p:cNvPr id="5124" name="Picture 5" descr="http://data12.proshkolu.ru/content/media/pic/std/5000000/4153000/4152559-819f6717d09618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520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843213" y="1268413"/>
            <a:ext cx="55451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 b="1"/>
              <a:t>“ Щоб щось робити інакше, </a:t>
            </a:r>
          </a:p>
          <a:p>
            <a:r>
              <a:rPr lang="uk-UA" sz="2400" b="1"/>
              <a:t>потрібно уміти </a:t>
            </a:r>
          </a:p>
          <a:p>
            <a:r>
              <a:rPr lang="uk-UA" sz="2400" b="1"/>
              <a:t>і бачити інакше...”</a:t>
            </a:r>
          </a:p>
          <a:p>
            <a:r>
              <a:rPr lang="uk-UA" sz="2400" b="1"/>
              <a:t>                      </a:t>
            </a:r>
            <a:r>
              <a:rPr lang="uk-UA" sz="2400" i="1"/>
              <a:t>Пол Еллер</a:t>
            </a:r>
            <a:endParaRPr lang="ru-RU" sz="2400" i="1"/>
          </a:p>
        </p:txBody>
      </p:sp>
      <p:pic>
        <p:nvPicPr>
          <p:cNvPr id="5126" name="Picture 8" descr="ANd9GcRGXOO0y7wNRvEZUPuOKCSo0bFGcHih_LVxEcwMoc54TxgIB-7e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41751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3-63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20"/>
            <a:ext cx="9143999" cy="69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5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-3584"/>
            <a:ext cx="9139228" cy="6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Шаблони для презентацій\Фон для презентацій\1643889192_14-phonoteka-org-p-fon-dlya-prezentatsii-shkola-mladshii-klas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" y="0"/>
            <a:ext cx="900181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АЛГОРИТМ РОЗВ’ЯЗАННЯ ВИНАХІДНИЦЬКИХ ЗАДАЧ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47703" cy="490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8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59"/>
            <a:ext cx="8406408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768350"/>
            <a:ext cx="8602663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7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705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12</cp:revision>
  <dcterms:created xsi:type="dcterms:W3CDTF">2023-01-10T09:20:53Z</dcterms:created>
  <dcterms:modified xsi:type="dcterms:W3CDTF">2023-01-16T18:50:42Z</dcterms:modified>
</cp:coreProperties>
</file>