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9456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66FF33"/>
    <a:srgbClr val="FFCCFF"/>
    <a:srgbClr val="03C6ED"/>
    <a:srgbClr val="FF0000"/>
    <a:srgbClr val="FF9933"/>
    <a:srgbClr val="FF00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9112" autoAdjust="0"/>
  </p:normalViewPr>
  <p:slideViewPr>
    <p:cSldViewPr>
      <p:cViewPr varScale="1">
        <p:scale>
          <a:sx n="93" d="100"/>
          <a:sy n="93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34C4-C818-43BC-9F18-9ECBCF3D809D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441-9574-45D1-AF2E-28BA0A16D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34C4-C818-43BC-9F18-9ECBCF3D809D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441-9574-45D1-AF2E-28BA0A16D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34C4-C818-43BC-9F18-9ECBCF3D809D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441-9574-45D1-AF2E-28BA0A16D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34C4-C818-43BC-9F18-9ECBCF3D809D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441-9574-45D1-AF2E-28BA0A16D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34C4-C818-43BC-9F18-9ECBCF3D809D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441-9574-45D1-AF2E-28BA0A16D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34C4-C818-43BC-9F18-9ECBCF3D809D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441-9574-45D1-AF2E-28BA0A16D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34C4-C818-43BC-9F18-9ECBCF3D809D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441-9574-45D1-AF2E-28BA0A16D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34C4-C818-43BC-9F18-9ECBCF3D809D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441-9574-45D1-AF2E-28BA0A16D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34C4-C818-43BC-9F18-9ECBCF3D809D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441-9574-45D1-AF2E-28BA0A16D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34C4-C818-43BC-9F18-9ECBCF3D809D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441-9574-45D1-AF2E-28BA0A16D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34C4-C818-43BC-9F18-9ECBCF3D809D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441-9574-45D1-AF2E-28BA0A16D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934C4-C818-43BC-9F18-9ECBCF3D809D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4441-9574-45D1-AF2E-28BA0A16D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8208912" cy="1008111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C000"/>
                </a:solidFill>
              </a:rPr>
              <a:t>,,Здоров’я за гроші не </a:t>
            </a:r>
            <a:r>
              <a:rPr lang="uk-UA" b="1" i="1" dirty="0" err="1" smtClean="0">
                <a:solidFill>
                  <a:srgbClr val="FFC000"/>
                </a:solidFill>
              </a:rPr>
              <a:t>купиш’’</a:t>
            </a:r>
            <a:endParaRPr lang="uk-UA" b="1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2564904"/>
            <a:ext cx="3275856" cy="1872208"/>
          </a:xfrm>
        </p:spPr>
        <p:txBody>
          <a:bodyPr>
            <a:normAutofit/>
          </a:bodyPr>
          <a:lstStyle/>
          <a:p>
            <a:r>
              <a:rPr lang="uk-UA" sz="1800" b="1" i="1" dirty="0" smtClean="0">
                <a:solidFill>
                  <a:schemeClr val="tx1"/>
                </a:solidFill>
              </a:rPr>
              <a:t>Над проектом працювала  </a:t>
            </a:r>
          </a:p>
          <a:p>
            <a:r>
              <a:rPr lang="uk-UA" sz="1800" b="1" i="1" dirty="0" smtClean="0">
                <a:solidFill>
                  <a:schemeClr val="tx1"/>
                </a:solidFill>
              </a:rPr>
              <a:t>учениця 9 класу </a:t>
            </a:r>
          </a:p>
          <a:p>
            <a:r>
              <a:rPr lang="uk-UA" sz="1800" b="1" i="1" dirty="0" err="1" smtClean="0">
                <a:solidFill>
                  <a:schemeClr val="tx1"/>
                </a:solidFill>
              </a:rPr>
              <a:t>Пухальська</a:t>
            </a:r>
            <a:r>
              <a:rPr lang="uk-UA" sz="1800" b="1" i="1" dirty="0" smtClean="0">
                <a:solidFill>
                  <a:schemeClr val="tx1"/>
                </a:solidFill>
              </a:rPr>
              <a:t> Вікторія</a:t>
            </a:r>
            <a:endParaRPr lang="uk-UA" sz="18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81128"/>
            <a:ext cx="1715119" cy="2103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5040560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788438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16632"/>
            <a:ext cx="8629624" cy="1000108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Наслідки бувають різні.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Задумайтесь!</a:t>
            </a:r>
            <a:endParaRPr lang="uk-UA" sz="2000" dirty="0"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rot="205669">
            <a:off x="4803033" y="1323781"/>
            <a:ext cx="3672408" cy="5429288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Наслідки алкоголізму є різні . Бувають  такі захворювання, що </a:t>
            </a:r>
            <a:r>
              <a:rPr lang="uk-UA" dirty="0" err="1" smtClean="0">
                <a:solidFill>
                  <a:schemeClr val="tx1"/>
                </a:solidFill>
              </a:rPr>
              <a:t>іх</a:t>
            </a:r>
            <a:r>
              <a:rPr lang="uk-UA" dirty="0" smtClean="0">
                <a:solidFill>
                  <a:schemeClr val="tx1"/>
                </a:solidFill>
              </a:rPr>
              <a:t> вилікувати неможливо.</a:t>
            </a:r>
            <a:r>
              <a:rPr lang="uk-UA" dirty="0">
                <a:solidFill>
                  <a:schemeClr val="tx1"/>
                </a:solidFill>
                <a:latin typeface="PT Sans Regular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PT Sans Regular"/>
              </a:rPr>
              <a:t>Негативний </a:t>
            </a:r>
            <a:r>
              <a:rPr lang="uk-UA" dirty="0">
                <a:solidFill>
                  <a:schemeClr val="tx1"/>
                </a:solidFill>
                <a:latin typeface="PT Sans Regular"/>
              </a:rPr>
              <a:t>вплив на дихальну систему призводить до частих пневмоній, знижується імунітет, порушується робота і шлунково-кишкової системи - можливе утворення виразки шлунка, збій в роботі підшлункової </a:t>
            </a:r>
            <a:r>
              <a:rPr lang="uk-UA" dirty="0" smtClean="0">
                <a:solidFill>
                  <a:schemeClr val="tx1"/>
                </a:solidFill>
                <a:latin typeface="PT Sans Regular"/>
              </a:rPr>
              <a:t>залози, </a:t>
            </a:r>
            <a:r>
              <a:rPr lang="uk-UA" dirty="0">
                <a:solidFill>
                  <a:schemeClr val="tx1"/>
                </a:solidFill>
                <a:latin typeface="PT Sans Regular"/>
              </a:rPr>
              <a:t>порушення в кровоносній системі призводять до анемії.</a:t>
            </a: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  <a:latin typeface="PT Sans Regular"/>
              </a:rPr>
              <a:t>Таким чином, алкоголь отруює людину, згубно діючи на всі його внутрішні органи і психіку. Тому слід тисячу разів подумати, чи варто щодня після роботи розслаблятися склянкою горілки, пляшкою вина або пива. Адже негативні наслідки вживання алкоголю поширюються також на шлунково-кишковий тракт, дихальну, сечостатеву і репродуктивну систему. Пам'ятайте: алкоголізм вилікувати дуже важко!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2147">
            <a:off x="123829" y="2134440"/>
            <a:ext cx="4888007" cy="22563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419830613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801363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b="1" dirty="0" smtClean="0"/>
              <a:t>Моє звернення до ровесників</a:t>
            </a:r>
            <a:endParaRPr lang="uk-UA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6792416" cy="4680520"/>
          </a:xfrm>
        </p:spPr>
        <p:txBody>
          <a:bodyPr>
            <a:normAutofit fontScale="25000" lnSpcReduction="20000"/>
          </a:bodyPr>
          <a:lstStyle/>
          <a:p>
            <a:r>
              <a:rPr lang="uk-UA" sz="9600" dirty="0" smtClean="0">
                <a:solidFill>
                  <a:schemeClr val="tx1"/>
                </a:solidFill>
              </a:rPr>
              <a:t>Отже, як ви вже зрозуміли, вплив алкоголю на організм є дуже великий. Я сподіваюсь кожен взяв з цієї інформації щось для себе. І не буде зловживати  цим продуктом. </a:t>
            </a:r>
          </a:p>
          <a:p>
            <a:pPr algn="l"/>
            <a:r>
              <a:rPr lang="uk-UA" sz="9600" dirty="0" smtClean="0">
                <a:solidFill>
                  <a:schemeClr val="tx1"/>
                </a:solidFill>
              </a:rPr>
              <a:t>І на останок:</a:t>
            </a:r>
          </a:p>
          <a:p>
            <a:pPr algn="l"/>
            <a:r>
              <a:rPr lang="ru-RU" sz="7200" dirty="0" err="1">
                <a:solidFill>
                  <a:schemeClr val="tx1"/>
                </a:solidFill>
                <a:latin typeface="Tahoma"/>
              </a:rPr>
              <a:t>Любов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,  </a:t>
            </a:r>
            <a:r>
              <a:rPr lang="ru-RU" sz="7200" dirty="0" err="1">
                <a:solidFill>
                  <a:schemeClr val="tx1"/>
                </a:solidFill>
                <a:latin typeface="Tahoma"/>
              </a:rPr>
              <a:t>безмежна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  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і палка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,</a:t>
            </a:r>
            <a:r>
              <a:rPr lang="ru-RU" sz="7200" dirty="0">
                <a:solidFill>
                  <a:schemeClr val="tx1"/>
                </a:solidFill>
              </a:rPr>
              <a:t/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До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алкоголю  </a:t>
            </a: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серце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 плаче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,</a:t>
            </a:r>
            <a:r>
              <a:rPr lang="ru-RU" sz="7200" dirty="0">
                <a:solidFill>
                  <a:schemeClr val="tx1"/>
                </a:solidFill>
              </a:rPr>
              <a:t/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Якщо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</a:t>
            </a:r>
            <a:r>
              <a:rPr lang="ru-RU" sz="7200" dirty="0" err="1">
                <a:solidFill>
                  <a:schemeClr val="tx1"/>
                </a:solidFill>
                <a:latin typeface="Tahoma"/>
              </a:rPr>
              <a:t>людина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  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є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така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,</a:t>
            </a:r>
            <a:r>
              <a:rPr lang="ru-RU" sz="7200" dirty="0">
                <a:solidFill>
                  <a:schemeClr val="tx1"/>
                </a:solidFill>
              </a:rPr>
              <a:t/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Вона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</a:t>
            </a: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майбутнього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 не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</a:t>
            </a:r>
            <a:r>
              <a:rPr lang="ru-RU" sz="7200" dirty="0" err="1">
                <a:solidFill>
                  <a:schemeClr val="tx1"/>
                </a:solidFill>
                <a:latin typeface="Tahoma"/>
              </a:rPr>
              <a:t>бачить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.</a:t>
            </a:r>
            <a:r>
              <a:rPr lang="ru-RU" sz="7200" dirty="0">
                <a:solidFill>
                  <a:schemeClr val="tx1"/>
                </a:solidFill>
              </a:rPr>
              <a:t/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Хто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</a:t>
            </a:r>
            <a:r>
              <a:rPr lang="ru-RU" sz="7200" dirty="0" err="1">
                <a:solidFill>
                  <a:schemeClr val="tx1"/>
                </a:solidFill>
                <a:latin typeface="Tahoma"/>
              </a:rPr>
              <a:t>п’є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  </a:t>
            </a: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безмежно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 алкоголь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,</a:t>
            </a:r>
            <a:r>
              <a:rPr lang="ru-RU" sz="7200" dirty="0">
                <a:solidFill>
                  <a:schemeClr val="tx1"/>
                </a:solidFill>
              </a:rPr>
              <a:t/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Багато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</a:t>
            </a:r>
            <a:r>
              <a:rPr lang="ru-RU" sz="7200" dirty="0" err="1">
                <a:solidFill>
                  <a:schemeClr val="tx1"/>
                </a:solidFill>
                <a:latin typeface="Tahoma"/>
              </a:rPr>
              <a:t>хто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,  з  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них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вірить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в  диво,</a:t>
            </a:r>
            <a:r>
              <a:rPr lang="ru-RU" sz="7200" dirty="0">
                <a:solidFill>
                  <a:schemeClr val="tx1"/>
                </a:solidFill>
              </a:rPr>
              <a:t/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Що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</a:t>
            </a: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подешевшає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вино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,</a:t>
            </a:r>
            <a:r>
              <a:rPr lang="ru-RU" sz="7200" dirty="0">
                <a:solidFill>
                  <a:schemeClr val="tx1"/>
                </a:solidFill>
              </a:rPr>
              <a:t/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А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з  крана  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буде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литись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пиво.</a:t>
            </a:r>
            <a:r>
              <a:rPr lang="ru-RU" sz="7200" dirty="0">
                <a:solidFill>
                  <a:schemeClr val="tx1"/>
                </a:solidFill>
              </a:rPr>
              <a:t/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В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</a:t>
            </a:r>
            <a:r>
              <a:rPr lang="ru-RU" sz="7200" dirty="0" err="1">
                <a:solidFill>
                  <a:schemeClr val="tx1"/>
                </a:solidFill>
                <a:latin typeface="Tahoma"/>
              </a:rPr>
              <a:t>житті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,  </a:t>
            </a: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буває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різна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</a:t>
            </a:r>
            <a:r>
              <a:rPr lang="ru-RU" sz="7200" dirty="0" err="1">
                <a:solidFill>
                  <a:schemeClr val="tx1"/>
                </a:solidFill>
                <a:latin typeface="Tahoma"/>
              </a:rPr>
              <a:t>мить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,</a:t>
            </a:r>
            <a:r>
              <a:rPr lang="ru-RU" sz="7200" dirty="0">
                <a:solidFill>
                  <a:schemeClr val="tx1"/>
                </a:solidFill>
              </a:rPr>
              <a:t/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Її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</a:t>
            </a: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потрібно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проживати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,</a:t>
            </a:r>
            <a:r>
              <a:rPr lang="ru-RU" sz="7200" dirty="0">
                <a:solidFill>
                  <a:schemeClr val="tx1"/>
                </a:solidFill>
              </a:rPr>
              <a:t/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Без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алкоголю,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нікуди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,</a:t>
            </a:r>
            <a:r>
              <a:rPr lang="ru-RU" sz="7200" dirty="0">
                <a:solidFill>
                  <a:schemeClr val="tx1"/>
                </a:solidFill>
              </a:rPr>
              <a:t/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Але </a:t>
            </a:r>
            <a:r>
              <a:rPr lang="ru-RU" sz="7200" dirty="0">
                <a:solidFill>
                  <a:schemeClr val="tx1"/>
                </a:solidFill>
                <a:latin typeface="Tahoma"/>
              </a:rPr>
              <a:t> ж,  не  треба</a:t>
            </a:r>
            <a:r>
              <a:rPr lang="ru-RU" sz="7200" dirty="0">
                <a:solidFill>
                  <a:schemeClr val="tx1"/>
                </a:solidFill>
              </a:rPr>
              <a:t/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 err="1" smtClean="0">
                <a:solidFill>
                  <a:schemeClr val="tx1"/>
                </a:solidFill>
                <a:latin typeface="Tahoma"/>
              </a:rPr>
              <a:t>зловживати</a:t>
            </a:r>
            <a:r>
              <a:rPr lang="ru-RU" sz="7200" dirty="0" smtClean="0">
                <a:solidFill>
                  <a:schemeClr val="tx1"/>
                </a:solidFill>
                <a:latin typeface="Tahoma"/>
              </a:rPr>
              <a:t>!</a:t>
            </a:r>
            <a:endParaRPr lang="uk-UA" sz="7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0848"/>
            <a:ext cx="4695328" cy="41764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38361520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1357298"/>
            <a:ext cx="4500594" cy="2997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Стрелка вправо 6"/>
          <p:cNvSpPr/>
          <p:nvPr/>
        </p:nvSpPr>
        <p:spPr>
          <a:xfrm rot="2236600">
            <a:off x="-374233" y="519997"/>
            <a:ext cx="4048827" cy="20171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Проблемне питання</a:t>
            </a:r>
            <a:r>
              <a:rPr lang="uk-UA" dirty="0" smtClean="0">
                <a:solidFill>
                  <a:srgbClr val="002060"/>
                </a:solidFill>
              </a:rPr>
              <a:t>: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86380" y="4000504"/>
            <a:ext cx="3857620" cy="2214578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Пити – чи не пити!!!</a:t>
            </a:r>
            <a:endParaRPr lang="uk-UA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7262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681">
            <a:off x="282733" y="1409453"/>
            <a:ext cx="4296452" cy="2248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35043" y="332656"/>
            <a:ext cx="7708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Зупиніться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подумайте…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jjjjjjjjjjjjjjjjjjjjjjjjjjjjjjjjjjjjjjjjjjj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3928" y="2708920"/>
            <a:ext cx="315201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jjjjjjjjjjjjjjjjjjj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4208" y="4201316"/>
            <a:ext cx="2497639" cy="265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jjjjjjj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560" y="4365104"/>
            <a:ext cx="2893695" cy="211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6437918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0960" cy="908720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 алкоголь впливає на здоров’я людини?</a:t>
            </a:r>
            <a:endParaRPr lang="uk-U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rot="574361">
            <a:off x="4342436" y="1350455"/>
            <a:ext cx="4030223" cy="5370671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Всі  знають , що алкоголь для організму людини є дуже небезпечним. Особливо він впливає на роботу мозку і нервової системи. Докладніше можна сказати так: при споживанні алкоголю руйнуються клітини кори головного мозку. Коли людина розслабляється і в неї з’являється відчуття свободи, це означає , що відбувається </a:t>
            </a:r>
            <a:r>
              <a:rPr lang="ru-RU" sz="2000" dirty="0" err="1" smtClean="0">
                <a:solidFill>
                  <a:schemeClr val="tx1"/>
                </a:solidFill>
              </a:rPr>
              <a:t>оніміння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загибель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окремих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</a:rPr>
              <a:t>ділянок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мозку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Ззовні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це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пояснюється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нездатністю</a:t>
            </a:r>
            <a:r>
              <a:rPr lang="ru-RU" sz="2000" dirty="0" smtClean="0">
                <a:solidFill>
                  <a:schemeClr val="tx1"/>
                </a:solidFill>
              </a:rPr>
              <a:t> до адекватного </a:t>
            </a:r>
            <a:r>
              <a:rPr lang="ru-RU" sz="2000" dirty="0" err="1" smtClean="0">
                <a:solidFill>
                  <a:schemeClr val="tx1"/>
                </a:solidFill>
              </a:rPr>
              <a:t>сприйнняття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інформац</a:t>
            </a:r>
            <a:r>
              <a:rPr lang="ru-RU" sz="2400" dirty="0" err="1" smtClean="0">
                <a:solidFill>
                  <a:schemeClr val="tx1"/>
                </a:solidFill>
              </a:rPr>
              <a:t>ії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29" t="5285" r="3258" b="6553"/>
          <a:stretch/>
        </p:blipFill>
        <p:spPr>
          <a:xfrm>
            <a:off x="251519" y="1246942"/>
            <a:ext cx="4255885" cy="52784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120996537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882" y="0"/>
            <a:ext cx="9145016" cy="93372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Чому не можна алкоголь вагітним?</a:t>
            </a:r>
            <a:endParaRPr lang="uk-UA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4248472" cy="6245886"/>
          </a:xfrm>
        </p:spPr>
        <p:txBody>
          <a:bodyPr>
            <a:normAutofit/>
          </a:bodyPr>
          <a:lstStyle/>
          <a:p>
            <a:pPr algn="l"/>
            <a:r>
              <a:rPr lang="uk-UA" sz="2000" dirty="0">
                <a:solidFill>
                  <a:srgbClr val="CC00FF"/>
                </a:solidFill>
                <a:latin typeface="Roboto Regular"/>
              </a:rPr>
              <a:t> </a:t>
            </a:r>
            <a:r>
              <a:rPr lang="uk-UA" sz="2000" dirty="0" smtClean="0">
                <a:solidFill>
                  <a:srgbClr val="CC00FF"/>
                </a:solidFill>
                <a:latin typeface="Roboto Regular"/>
              </a:rPr>
              <a:t> </a:t>
            </a:r>
          </a:p>
          <a:p>
            <a:pPr algn="l"/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  <a:latin typeface="Roboto Regular"/>
              </a:rPr>
              <a:t>     Це  небезпечно…</a:t>
            </a:r>
          </a:p>
          <a:p>
            <a:r>
              <a:rPr lang="uk-UA" sz="2000" dirty="0" smtClean="0">
                <a:solidFill>
                  <a:srgbClr val="CC00FF"/>
                </a:solidFill>
                <a:latin typeface="Roboto Regular"/>
              </a:rPr>
              <a:t>Коли </a:t>
            </a:r>
            <a:r>
              <a:rPr lang="uk-UA" sz="2000" dirty="0">
                <a:solidFill>
                  <a:srgbClr val="CC00FF"/>
                </a:solidFill>
                <a:latin typeface="Roboto Regular"/>
              </a:rPr>
              <a:t>вагітна жінка випиває алкоголь, через її кров він передається в кров </a:t>
            </a:r>
            <a:r>
              <a:rPr lang="uk-UA" sz="2000" dirty="0" smtClean="0">
                <a:solidFill>
                  <a:srgbClr val="CC00FF"/>
                </a:solidFill>
                <a:latin typeface="Roboto Regular"/>
              </a:rPr>
              <a:t>дитини </a:t>
            </a:r>
            <a:r>
              <a:rPr lang="uk-UA" sz="2000" dirty="0">
                <a:solidFill>
                  <a:srgbClr val="CC00FF"/>
                </a:solidFill>
                <a:latin typeface="Roboto Regular"/>
              </a:rPr>
              <a:t>її тканини і органи. У тілі дитини алкоголю необхідно значно більше часу на розпад, ніж в тілі дорослої людини. Це означає, що рівень алкоголю в крові дитини залишається підвищеним довше, ніж у її матері. Подібні процеси призводять до </a:t>
            </a:r>
            <a:r>
              <a:rPr lang="uk-UA" sz="2000" dirty="0" smtClean="0">
                <a:solidFill>
                  <a:srgbClr val="CC00FF"/>
                </a:solidFill>
                <a:latin typeface="Roboto Regular"/>
              </a:rPr>
              <a:t> жахливих наслідків</a:t>
            </a:r>
            <a:r>
              <a:rPr lang="uk-UA" sz="2000" dirty="0">
                <a:solidFill>
                  <a:srgbClr val="CC00FF"/>
                </a:solidFill>
                <a:latin typeface="Roboto Regular"/>
              </a:rPr>
              <a:t>, іноді </a:t>
            </a:r>
            <a:r>
              <a:rPr lang="uk-UA" sz="2000" dirty="0" err="1">
                <a:solidFill>
                  <a:srgbClr val="CC00FF"/>
                </a:solidFill>
                <a:latin typeface="Roboto Regular"/>
              </a:rPr>
              <a:t>незворотніх</a:t>
            </a:r>
            <a:r>
              <a:rPr lang="uk-UA" dirty="0">
                <a:solidFill>
                  <a:srgbClr val="CC00FF"/>
                </a:solidFill>
                <a:latin typeface="Roboto Regular"/>
              </a:rPr>
              <a:t>.</a:t>
            </a:r>
            <a:endParaRPr lang="uk-UA" dirty="0">
              <a:solidFill>
                <a:srgbClr val="CC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68" y="1268760"/>
            <a:ext cx="487655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1187624" y="119675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 flipV="1">
            <a:off x="1214414" y="1285860"/>
            <a:ext cx="71438" cy="71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1357290" y="1285860"/>
            <a:ext cx="71438" cy="71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7950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5112568" cy="3035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7641"/>
            <a:ext cx="8208912" cy="901079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Алкоголь і підлітки</a:t>
            </a:r>
            <a:endParaRPr lang="uk-UA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352928" cy="367240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uk-UA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підліток і можу сказати , що алкоголь негативно впливає саме на нас.</a:t>
            </a:r>
          </a:p>
          <a:p>
            <a:pPr>
              <a:lnSpc>
                <a:spcPct val="120000"/>
              </a:lnSpc>
            </a:pPr>
            <a:r>
              <a:rPr lang="uk-UA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 задавала собі запитання. Чому мої ровесники прагнуть вживати алкоголь? </a:t>
            </a:r>
          </a:p>
          <a:p>
            <a:pPr>
              <a:lnSpc>
                <a:spcPct val="120000"/>
              </a:lnSpc>
            </a:pPr>
            <a:r>
              <a:rPr lang="uk-UA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Провівши ряд опитувань у різних вікових групах, зробила деякі  висновки.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Все, звичайно, починається з експериментів.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 підліток знаходить вдома вино в холодильнику, або друзі пропонують спробувати банку пива. У багатьох цікавість після цього задовольняється, і вони втримуються від алкоголю надалі. Проте інші продовжують пити. З них дехто з часом стає алкоголіком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Відбувається: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Негативний вплив на мозок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 на психіку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 на травну систему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 на серцево-судинну систему</a:t>
            </a:r>
          </a:p>
        </p:txBody>
      </p:sp>
    </p:spTree>
    <p:extLst>
      <p:ext uri="{BB962C8B-B14F-4D97-AF65-F5344CB8AC3E}">
        <p14:creationId xmlns="" xmlns:p14="http://schemas.microsoft.com/office/powerpoint/2010/main" val="402589763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165450">
            <a:off x="717335" y="190895"/>
            <a:ext cx="7974364" cy="1595739"/>
          </a:xfrm>
        </p:spPr>
        <p:txBody>
          <a:bodyPr/>
          <a:lstStyle/>
          <a:p>
            <a:r>
              <a:rPr lang="uk-UA" sz="2000" b="1" dirty="0" smtClean="0">
                <a:solidFill>
                  <a:srgbClr val="CC00FF"/>
                </a:solidFill>
              </a:rPr>
              <a:t>Я провела опитування в підлітків. При яких обставинах вони вперше спробували алкоголь?</a:t>
            </a:r>
            <a:br>
              <a:rPr lang="uk-UA" sz="2000" b="1" dirty="0" smtClean="0">
                <a:solidFill>
                  <a:srgbClr val="CC00FF"/>
                </a:solidFill>
              </a:rPr>
            </a:br>
            <a:r>
              <a:rPr lang="uk-UA" sz="2000" b="1" dirty="0" smtClean="0">
                <a:solidFill>
                  <a:srgbClr val="CC00FF"/>
                </a:solidFill>
              </a:rPr>
              <a:t>Ось що з цього вийшло.</a:t>
            </a:r>
            <a:endParaRPr lang="uk-UA" sz="2000" b="1" dirty="0">
              <a:solidFill>
                <a:srgbClr val="CC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" y="1772699"/>
            <a:ext cx="9089035" cy="4824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588224" y="3140968"/>
            <a:ext cx="1440160" cy="324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Налили батьки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933056"/>
            <a:ext cx="1656184" cy="2776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В компанії друзів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4797152"/>
            <a:ext cx="1368152" cy="2880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Купив собі сам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5517232"/>
            <a:ext cx="1944216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 випадковими людьми</a:t>
            </a:r>
            <a:endParaRPr lang="uk-U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5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548680"/>
            <a:ext cx="8352928" cy="774706"/>
          </a:xfrm>
        </p:spPr>
        <p:txBody>
          <a:bodyPr>
            <a:noAutofit/>
          </a:bodyPr>
          <a:lstStyle/>
          <a:p>
            <a:pPr marL="571500" indent="-571500"/>
            <a:r>
              <a:rPr lang="uk-UA" sz="2800" b="1" dirty="0" smtClean="0">
                <a:solidFill>
                  <a:srgbClr val="CC00FF"/>
                </a:solidFill>
              </a:rPr>
              <a:t>Та інколи складається життя так , що ми, підлітки, стаємо свідками різних  компаній , які вживають спиртне, бачимо різні їх дії і вчинки</a:t>
            </a:r>
            <a:endParaRPr lang="uk-UA" sz="2800" b="1" dirty="0">
              <a:solidFill>
                <a:srgbClr val="CC00FF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rot="21024300">
            <a:off x="726361" y="2300151"/>
            <a:ext cx="5040560" cy="525658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CCFF"/>
                </a:solidFill>
                <a:latin typeface="Arial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Після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прийняття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певної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кількості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спиртного, у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людини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настає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ейфорія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Піднімається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настрій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хочеться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звернути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на себе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увагу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всіх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присутніх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за столом. Добре,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якщо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людина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може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себе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контролювати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вчасно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зрозуміти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він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не один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такий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оригінальний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Деякі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починають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хвалитися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своїми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досягненнями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і подвигами,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інші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/>
              </a:rPr>
              <a:t>розмовляють</a:t>
            </a:r>
            <a:r>
              <a:rPr lang="ru-RU" sz="18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не без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його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участі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треті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починають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скаржитися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життя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, не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розуміючи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того,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мало кому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цікаво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слухати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його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занудні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промови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протягом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тривалого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часу. </a:t>
            </a:r>
            <a:endParaRPr lang="uk-UA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772">
            <a:off x="5789004" y="1659940"/>
            <a:ext cx="3120116" cy="2989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2407786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0" y="1628800"/>
            <a:ext cx="3856474" cy="4330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387287">
            <a:off x="262998" y="509806"/>
            <a:ext cx="8208912" cy="829072"/>
          </a:xfrm>
        </p:spPr>
        <p:txBody>
          <a:bodyPr/>
          <a:lstStyle/>
          <a:p>
            <a:pPr marL="457200" indent="-457200"/>
            <a:r>
              <a:rPr lang="uk-UA" sz="3600" b="1" dirty="0" smtClean="0">
                <a:solidFill>
                  <a:srgbClr val="FF9933"/>
                </a:solidFill>
              </a:rPr>
              <a:t>А чи буває залежність від алкоголю?</a:t>
            </a:r>
            <a:endParaRPr lang="uk-UA" sz="3600" b="1" dirty="0">
              <a:solidFill>
                <a:srgbClr val="FF993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529408"/>
            <a:ext cx="4896544" cy="532859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Залежність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від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алкоголю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може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носити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як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психологічний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, так і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фізичний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характер,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відповідно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проявляється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по-різному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і на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різних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етапах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алкоголізму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.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Єдина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стадія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, яку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деякі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ПСИХОЛОГИ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класифікують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як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окрему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стадію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захворювання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, і на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якій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не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проявляється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алкогольна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залежність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—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це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стадія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нульова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. Для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неї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характерно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нерегулярне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споживання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спиртних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напоїв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зазвичай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у невеликих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кількостях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, але часом і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Droid Sans"/>
              </a:rPr>
              <a:t>безконтрольно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Але є і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інші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стадії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 .</a:t>
            </a: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Наприклад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: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зникнення блювотного рефлексу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З’являється похмілля вранці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Droid Sans"/>
              </a:rPr>
              <a:t>Алкогольний гепатит і цироз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53425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527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,,Здоров’я за гроші не купиш’’</vt:lpstr>
      <vt:lpstr>Слайд 2</vt:lpstr>
      <vt:lpstr>Слайд 3</vt:lpstr>
      <vt:lpstr>Як алкоголь впливає на здоров’я людини?</vt:lpstr>
      <vt:lpstr>Чому не можна алкоголь вагітним?</vt:lpstr>
      <vt:lpstr>Алкоголь і підлітки</vt:lpstr>
      <vt:lpstr>Я провела опитування в підлітків. При яких обставинах вони вперше спробували алкоголь? Ось що з цього вийшло.</vt:lpstr>
      <vt:lpstr>Та інколи складається життя так , що ми, підлітки, стаємо свідками різних  компаній , які вживають спиртне, бачимо різні їх дії і вчинки</vt:lpstr>
      <vt:lpstr>А чи буває залежність від алкоголю?</vt:lpstr>
      <vt:lpstr>Наслідки бувають різні.  Задумайтесь!</vt:lpstr>
      <vt:lpstr>Моє звернення до ровесників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Алкоголь, та його вплив на людину</dc:title>
  <dc:creator>Admin</dc:creator>
  <cp:lastModifiedBy>User</cp:lastModifiedBy>
  <cp:revision>26</cp:revision>
  <dcterms:created xsi:type="dcterms:W3CDTF">2018-02-05T19:37:48Z</dcterms:created>
  <dcterms:modified xsi:type="dcterms:W3CDTF">2018-02-08T12:41:09Z</dcterms:modified>
</cp:coreProperties>
</file>