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drawingml.chart+xml" PartName="/ppt/charts/chart1.xml"/>
  <Override ContentType="application/vnd.openxmlformats-officedocument.presentationml.notesSlide+xml" PartName="/ppt/notesSlides/notesSlide4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62" r:id="rId2"/>
    <p:sldId id="263" r:id="rId3"/>
    <p:sldId id="264" r:id="rId4"/>
    <p:sldId id="265" r:id="rId5"/>
    <p:sldId id="266" r:id="rId6"/>
    <p:sldId id="267" r:id="rId7"/>
    <p:sldId id="271" r:id="rId8"/>
    <p:sldId id="272" r:id="rId9"/>
    <p:sldId id="273" r:id="rId10"/>
    <p:sldId id="302" r:id="rId11"/>
    <p:sldId id="279" r:id="rId12"/>
    <p:sldId id="280" r:id="rId13"/>
    <p:sldId id="293" r:id="rId14"/>
    <p:sldId id="296" r:id="rId15"/>
    <p:sldId id="281" r:id="rId16"/>
    <p:sldId id="282" r:id="rId17"/>
    <p:sldId id="297" r:id="rId18"/>
    <p:sldId id="261" r:id="rId19"/>
    <p:sldId id="257" r:id="rId20"/>
    <p:sldId id="300" r:id="rId21"/>
    <p:sldId id="268" r:id="rId22"/>
    <p:sldId id="301" r:id="rId23"/>
    <p:sldId id="259" r:id="rId24"/>
    <p:sldId id="299" r:id="rId25"/>
    <p:sldId id="260" r:id="rId26"/>
    <p:sldId id="298" r:id="rId27"/>
    <p:sldId id="258" r:id="rId28"/>
    <p:sldId id="294" r:id="rId29"/>
    <p:sldId id="290" r:id="rId30"/>
    <p:sldId id="256" r:id="rId31"/>
    <p:sldId id="295" r:id="rId32"/>
    <p:sldId id="303" r:id="rId33"/>
    <p:sldId id="304" r:id="rId34"/>
    <p:sldId id="29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FC13D3D-3019-4C19-A3DC-C49DC9B437A0}">
          <p14:sldIdLst>
            <p14:sldId id="262"/>
            <p14:sldId id="263"/>
            <p14:sldId id="264"/>
            <p14:sldId id="265"/>
            <p14:sldId id="266"/>
            <p14:sldId id="267"/>
            <p14:sldId id="271"/>
            <p14:sldId id="272"/>
            <p14:sldId id="273"/>
            <p14:sldId id="302"/>
            <p14:sldId id="279"/>
            <p14:sldId id="280"/>
            <p14:sldId id="293"/>
            <p14:sldId id="296"/>
            <p14:sldId id="281"/>
            <p14:sldId id="282"/>
            <p14:sldId id="297"/>
            <p14:sldId id="261"/>
            <p14:sldId id="257"/>
            <p14:sldId id="300"/>
            <p14:sldId id="268"/>
            <p14:sldId id="301"/>
            <p14:sldId id="259"/>
            <p14:sldId id="299"/>
            <p14:sldId id="260"/>
            <p14:sldId id="298"/>
            <p14:sldId id="258"/>
            <p14:sldId id="294"/>
            <p14:sldId id="290"/>
            <p14:sldId id="256"/>
            <p14:sldId id="295"/>
            <p14:sldId id="303"/>
            <p14:sldId id="304"/>
            <p14:sldId id="29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Діти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Всього дітей: 62</c:v>
                </c:pt>
                <c:pt idx="1">
                  <c:v>інваліди (1)</c:v>
                </c:pt>
                <c:pt idx="2">
                  <c:v>з неповних сімей ( 20 )</c:v>
                </c:pt>
                <c:pt idx="3">
                  <c:v>з багатодітних сімей ( 13)</c:v>
                </c:pt>
                <c:pt idx="4">
                  <c:v>з кризових сімей (3)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</c:v>
                </c:pt>
                <c:pt idx="1">
                  <c:v>1</c:v>
                </c:pt>
                <c:pt idx="2">
                  <c:v>20</c:v>
                </c:pt>
                <c:pt idx="3">
                  <c:v>16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03785984"/>
        <c:axId val="103787520"/>
        <c:axId val="0"/>
      </c:bar3DChart>
      <c:catAx>
        <c:axId val="103785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3787520"/>
        <c:crosses val="autoZero"/>
        <c:auto val="1"/>
        <c:lblAlgn val="ctr"/>
        <c:lblOffset val="100"/>
        <c:noMultiLvlLbl val="0"/>
      </c:catAx>
      <c:valAx>
        <c:axId val="103787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3785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 30 р (1)</c:v>
                </c:pt>
                <c:pt idx="1">
                  <c:v>31 р - 40 р (2)</c:v>
                </c:pt>
                <c:pt idx="2">
                  <c:v>41 р - 50 р (5)</c:v>
                </c:pt>
                <c:pt idx="3">
                  <c:v>51 і більше (7)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87381889763784"/>
          <c:y val="0.20085836492660639"/>
          <c:w val="0.35912618110236222"/>
          <c:h val="0.5982832701467871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 5 років (1)</c:v>
                </c:pt>
                <c:pt idx="1">
                  <c:v>від 10 до 20 (4)</c:v>
                </c:pt>
                <c:pt idx="2">
                  <c:v>20 років і більше (10)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вища (12)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бакалавр (1)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Спеціаліст (5)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24"/>
        <c:shape val="box"/>
        <c:axId val="42228352"/>
        <c:axId val="42234240"/>
        <c:axId val="0"/>
      </c:bar3DChart>
      <c:catAx>
        <c:axId val="422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234240"/>
        <c:crosses val="autoZero"/>
        <c:auto val="1"/>
        <c:lblAlgn val="ctr"/>
        <c:lblOffset val="100"/>
        <c:noMultiLvlLbl val="0"/>
      </c:catAx>
      <c:valAx>
        <c:axId val="4223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22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15728346456695"/>
          <c:y val="0.35185757046166855"/>
          <c:w val="0.29584271653543309"/>
          <c:h val="0.276544141229551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категорія (4)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вища (6)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старший учитель (3)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вчитель методист (2)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68928"/>
        <c:axId val="42074112"/>
      </c:barChart>
      <c:catAx>
        <c:axId val="42268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074112"/>
        <c:crosses val="autoZero"/>
        <c:auto val="1"/>
        <c:lblAlgn val="ctr"/>
        <c:lblOffset val="100"/>
        <c:noMultiLvlLbl val="0"/>
      </c:catAx>
      <c:valAx>
        <c:axId val="4207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268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46BBD-8BAE-4DDA-849A-181690028533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03F01-C0B3-4A33-A135-68F8364B8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8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78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28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66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89650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4303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>
                <a:solidFill>
                  <a:prstClr val="black"/>
                </a:solidFill>
              </a:rPr>
              <a:pPr/>
              <a:t>14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71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49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>
                <a:solidFill>
                  <a:prstClr val="black"/>
                </a:solidFill>
              </a:rPr>
              <a:pPr/>
              <a:t>17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1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832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83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95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63919-93CD-4D74-A778-D58C212F03B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9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63919-93CD-4D74-A778-D58C212F03B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5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63919-93CD-4D74-A778-D58C212F03B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0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18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89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77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5A3F-3A3D-4C7A-BC24-91349329934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77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7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98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63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37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6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2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1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5E9FD-A592-4D19-B85A-A9817CB5DEF8}" type="datetime1">
              <a:rPr lang="uk-UA" smtClean="0"/>
              <a:t>25.06.2021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0DE9-4548-4BA7-A716-A237A2E95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8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4819-0269-4ED1-BC4A-BB96A37D9E81}" type="datetime1">
              <a:rPr lang="uk-UA" smtClean="0"/>
              <a:t>25.06.2021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D66D-D1D0-4259-A8B7-384F5E0ED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9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8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4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1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5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3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5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E004-02CB-4201-91BB-58090D535D74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70CAB6-B23B-4E7E-B296-892C1A3BC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15413" y="404664"/>
            <a:ext cx="10945216" cy="160155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6"/>
          </a:lnRef>
          <a:fillRef idx="1001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/>
              <a:t>Звіт завідувача Шибенської філії опорного закладу освіти «Новозаліський заклад загальної середньої освіти І-ІІІ ступенів – заклад дошкільної освіти</a:t>
            </a:r>
            <a:r>
              <a:rPr lang="uk-UA" sz="2800" dirty="0" smtClean="0"/>
              <a:t>»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1</a:t>
            </a:fld>
            <a:endParaRPr lang="uk-UA" dirty="0"/>
          </a:p>
        </p:txBody>
      </p:sp>
      <p:pic>
        <p:nvPicPr>
          <p:cNvPr id="4098" name="Picture 2" descr="C:\Users\Admln\Desktop\изображение_viber_2021-06-15_20-24-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19" y="2333768"/>
            <a:ext cx="6904266" cy="406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4766" y="749723"/>
            <a:ext cx="865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Calibri" pitchFamily="34" charset="0"/>
                <a:cs typeface="Calibri" pitchFamily="34" charset="0"/>
              </a:rPr>
              <a:t>Забезпечення харчуванням </a:t>
            </a:r>
          </a:p>
          <a:p>
            <a:pPr algn="ctr"/>
            <a:r>
              <a:rPr lang="uk-UA" b="1" dirty="0">
                <a:latin typeface="Calibri" pitchFamily="34" charset="0"/>
                <a:cs typeface="Calibri" pitchFamily="34" charset="0"/>
              </a:rPr>
              <a:t>в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ихованців ЗДО на 2020/2021 навчальний рік</a:t>
            </a:r>
            <a:endParaRPr lang="uk-U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10</a:t>
            </a:fld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87811"/>
              </p:ext>
            </p:extLst>
          </p:nvPr>
        </p:nvGraphicFramePr>
        <p:xfrm>
          <a:off x="2644346" y="2347785"/>
          <a:ext cx="7152555" cy="27866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84441"/>
                <a:gridCol w="1483972"/>
                <a:gridCol w="1311609"/>
                <a:gridCol w="1385224"/>
                <a:gridCol w="1887309"/>
              </a:tblGrid>
              <a:tr h="1661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К-ть</a:t>
                      </a:r>
                      <a:r>
                        <a:rPr lang="uk-UA" sz="1400" dirty="0" smtClean="0">
                          <a:effectLst/>
                        </a:rPr>
                        <a:t> дітей у групі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Харчувалось дітей (не пільгових категорій)                   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Внутрішньо переміщені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АТО учасник бойових дій (Афганістан)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Малозабезпечені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1</a:t>
                      </a:r>
                      <a:endParaRPr lang="uk-UA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2</a:t>
                      </a:r>
                      <a:endParaRPr lang="uk-UA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3</a:t>
                      </a:r>
                      <a:endParaRPr lang="uk-UA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</a:t>
                      </a:r>
                      <a:endParaRPr lang="uk-UA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5</a:t>
                      </a:r>
                      <a:endParaRPr lang="uk-UA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17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Всього:</a:t>
                      </a:r>
                      <a:endParaRPr lang="uk-UA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uk-UA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3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16633"/>
            <a:ext cx="1036320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3445" y="188641"/>
            <a:ext cx="1075319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Розподіл учнів на групи для занять на уроках фізичної культури</a:t>
            </a:r>
            <a:r>
              <a:rPr lang="ru-RU" sz="36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aphicFrame>
        <p:nvGraphicFramePr>
          <p:cNvPr id="6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8246"/>
              </p:ext>
            </p:extLst>
          </p:nvPr>
        </p:nvGraphicFramePr>
        <p:xfrm>
          <a:off x="1286376" y="1567016"/>
          <a:ext cx="10387331" cy="40033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8833"/>
                <a:gridCol w="2112433"/>
                <a:gridCol w="1727200"/>
                <a:gridCol w="1824567"/>
                <a:gridCol w="2015067"/>
                <a:gridCol w="1459231"/>
              </a:tblGrid>
              <a:tr h="3762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bertus Medium" pitchFamily="34" charset="0"/>
                      </a:endParaRPr>
                    </a:p>
                  </a:txBody>
                  <a:tcPr marL="121920" marR="12192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Кількість учнів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bertus Medium" pitchFamily="34" charset="0"/>
                      </a:endParaRPr>
                    </a:p>
                  </a:txBody>
                  <a:tcPr marL="121920" marR="121920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 них у групах для занять з фізичної культури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Medium" pitchFamily="34" charset="0"/>
                      </a:endParaRPr>
                    </a:p>
                  </a:txBody>
                  <a:tcPr marL="121920" marR="121920" horzOverflow="overflow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9051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основної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bertus Medium" pitchFamily="34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підготовчої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bertus Medium" pitchFamily="34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спеціальної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bertus Medium" pitchFamily="34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звільнені від уроків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bertus Medium" pitchFamily="34" charset="0"/>
                      </a:endParaRPr>
                    </a:p>
                  </a:txBody>
                  <a:tcPr marL="121920" marR="121920" anchor="ctr"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Всього: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Всього: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Разом: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39/ 71%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 / 24%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3/ 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1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16633"/>
            <a:ext cx="1036320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9847" y="188641"/>
            <a:ext cx="1094521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Відвідування учнями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навчальних занять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8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70178"/>
              </p:ext>
            </p:extLst>
          </p:nvPr>
        </p:nvGraphicFramePr>
        <p:xfrm>
          <a:off x="1103445" y="1628800"/>
          <a:ext cx="10081119" cy="4595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4032"/>
                <a:gridCol w="1210584"/>
                <a:gridCol w="1023512"/>
                <a:gridCol w="931385"/>
                <a:gridCol w="744697"/>
                <a:gridCol w="929335"/>
                <a:gridCol w="744697"/>
                <a:gridCol w="931385"/>
                <a:gridCol w="929335"/>
                <a:gridCol w="962157"/>
              </a:tblGrid>
              <a:tr h="93610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Навчальний рік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Кількість учнів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Всього пропущено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 поважних причин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Санаторій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середньому на 1 учня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днів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уроків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днів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уроків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днів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уроків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днів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уроків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2017-2018</a:t>
                      </a:r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61 (62)</a:t>
                      </a:r>
                    </a:p>
                    <a:p>
                      <a:pPr algn="ctr"/>
                      <a:endParaRPr lang="uk-UA" sz="1400" dirty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933</a:t>
                      </a:r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5778</a:t>
                      </a:r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-</a:t>
                      </a:r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-</a:t>
                      </a:r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78</a:t>
                      </a:r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316</a:t>
                      </a:r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16</a:t>
                      </a:r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96</a:t>
                      </a:r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2018-2019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55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664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3970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-</a:t>
                      </a:r>
                    </a:p>
                    <a:p>
                      <a:pPr algn="ctr"/>
                      <a:endParaRPr lang="uk-UA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-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-</a:t>
                      </a:r>
                    </a:p>
                    <a:p>
                      <a:pPr algn="ctr"/>
                      <a:endParaRPr lang="uk-UA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-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12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72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2019-2020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47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578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3413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-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-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160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903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12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72</a:t>
                      </a:r>
                      <a:endParaRPr lang="ru-RU" sz="1400" dirty="0" smtClean="0"/>
                    </a:p>
                    <a:p>
                      <a:pPr algn="ctr"/>
                      <a:endParaRPr lang="uk-UA" sz="1400" dirty="0" smtClean="0"/>
                    </a:p>
                  </a:txBody>
                  <a:tcPr marL="121920" marR="121920" horzOverflow="overflow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2020-2021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460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2645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</a:t>
                      </a:r>
                      <a:endParaRPr lang="ru-RU" sz="1400" dirty="0"/>
                    </a:p>
                  </a:txBody>
                  <a:tcPr marL="121920" marR="121920" anchor="ctr" horzOverflow="overflow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4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16633"/>
            <a:ext cx="1036320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35" y="404666"/>
            <a:ext cx="998510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Рівень навчальних </a:t>
            </a:r>
            <a:r>
              <a:rPr lang="uk-UA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досягнень учнів</a:t>
            </a:r>
            <a:endParaRPr lang="uk-UA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за 2020-2021 </a:t>
            </a: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навчальний рік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13</a:t>
            </a:fld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73964"/>
              </p:ext>
            </p:extLst>
          </p:nvPr>
        </p:nvGraphicFramePr>
        <p:xfrm>
          <a:off x="1458099" y="2074963"/>
          <a:ext cx="9732153" cy="39643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52582"/>
                <a:gridCol w="786110"/>
                <a:gridCol w="825995"/>
                <a:gridCol w="782063"/>
                <a:gridCol w="782063"/>
                <a:gridCol w="782063"/>
                <a:gridCol w="755475"/>
                <a:gridCol w="864720"/>
                <a:gridCol w="824628"/>
                <a:gridCol w="775517"/>
                <a:gridCol w="1700937"/>
              </a:tblGrid>
              <a:tr h="32101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Клас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К-</a:t>
                      </a:r>
                      <a:r>
                        <a:rPr lang="ru-RU" sz="1600" dirty="0" err="1">
                          <a:effectLst/>
                        </a:rPr>
                        <a:t>ть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учнів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Рівень навчальних досягнень учнів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2300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Високий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Достатній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Середній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Початковий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Успішність %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2712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К-ть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К-ть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К-</a:t>
                      </a:r>
                      <a:r>
                        <a:rPr lang="ru-RU" sz="1600" dirty="0" err="1">
                          <a:effectLst/>
                        </a:rPr>
                        <a:t>ть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К-ть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2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14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36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43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</a:rPr>
                        <a:t>21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-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</a:rPr>
                        <a:t>100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304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-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60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r>
                        <a:rPr lang="uk-UA" sz="1600" dirty="0" smtClean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100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304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50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30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r>
                        <a:rPr lang="uk-UA" sz="1600" dirty="0" smtClean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100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304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100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32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-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60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80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304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-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25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62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13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</a:rPr>
                        <a:t>87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304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r>
                        <a:rPr lang="uk-UA" sz="1600" dirty="0" smtClean="0">
                          <a:effectLst/>
                        </a:rPr>
                        <a:t>40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-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100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32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25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42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25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n-lt"/>
                          <a:ea typeface="+mn-ea"/>
                        </a:rPr>
                        <a:t>85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268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27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84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  <a:tr h="279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Разом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92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87" marR="6078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1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6636"/>
            <a:ext cx="9889099" cy="462835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uk-UA" sz="9600" dirty="0" smtClean="0"/>
              <a:t>Наші досягнення</a:t>
            </a:r>
            <a:endParaRPr lang="uk-UA" sz="9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4170" y="425555"/>
            <a:ext cx="9889099" cy="49751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районних заходах</a:t>
            </a:r>
            <a:endParaRPr lang="uk-UA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15</a:t>
            </a:fld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0700"/>
              </p:ext>
            </p:extLst>
          </p:nvPr>
        </p:nvGraphicFramePr>
        <p:xfrm>
          <a:off x="1519882" y="998483"/>
          <a:ext cx="9650626" cy="51791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9228"/>
                <a:gridCol w="6552357"/>
                <a:gridCol w="1109726"/>
                <a:gridCol w="1209315"/>
              </a:tblGrid>
              <a:tr h="69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п/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Назва конкурсу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учасників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Призові місця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34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ІІ етап Всеукраїнських учнівських олімпіад з української мови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34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Всеукраїнський конкурс «Соняшник»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34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Всеукраїнський конкурс «Кенгуру»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59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VIII</a:t>
                      </a:r>
                      <a:r>
                        <a:rPr lang="uk-UA" sz="1400">
                          <a:effectLst/>
                        </a:rPr>
                        <a:t> Всеукраїнська інтернет – олімпіада «На урок» (Зима 2021) з математики та фізики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59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Шкільна всеукраїнська дистанційна олімпіада «Всеосвіта Осінь 2020»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59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Шкільна всеукраїнська дистанційна олімпіада «Всеосвіта Зима 2020»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34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Шкільна всеукраїнська дистанційна олімпіада «Весна 2021»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34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Всеукраїнський конкурс «Колосок»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34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Конкурс </a:t>
                      </a:r>
                      <a:r>
                        <a:rPr lang="uk-UA" sz="1400">
                          <a:effectLst/>
                        </a:rPr>
                        <a:t>знавців укр. мови ім.</a:t>
                      </a:r>
                      <a:r>
                        <a:rPr lang="ru-RU" sz="1400">
                          <a:effectLst/>
                        </a:rPr>
                        <a:t> Петра Яцика 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endParaRPr lang="uk-UA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  <a:tr h="59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Флешмоб з нагоди святкування величної дати: 150 років від дня народження видатної письменниці Лесі Українки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  <a:tc>
                  <a:txBody>
                    <a:bodyPr/>
                    <a:lstStyle/>
                    <a:p>
                      <a:endParaRPr lang="uk-UA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18663" marR="118663" marT="44498" marB="4449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2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16</a:t>
            </a:fld>
            <a:endParaRPr lang="uk-UA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21553"/>
              </p:ext>
            </p:extLst>
          </p:nvPr>
        </p:nvGraphicFramePr>
        <p:xfrm>
          <a:off x="1470455" y="1075040"/>
          <a:ext cx="9823622" cy="47919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7032"/>
                <a:gridCol w="6661097"/>
                <a:gridCol w="1229715"/>
                <a:gridCol w="1315778"/>
              </a:tblGrid>
              <a:tr h="827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№ п/</a:t>
                      </a:r>
                      <a:r>
                        <a:rPr lang="uk-UA" sz="1300" dirty="0" err="1">
                          <a:effectLst/>
                        </a:rPr>
                        <a:t>п</a:t>
                      </a:r>
                      <a:endParaRPr lang="uk-UA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Назва конкурсу</a:t>
                      </a:r>
                      <a:endParaRPr lang="uk-UA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Кількість учасників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Призові місця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  <a:tr h="38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„</a:t>
                      </a:r>
                      <a:r>
                        <a:rPr lang="uk-UA" sz="1300">
                          <a:effectLst/>
                        </a:rPr>
                        <a:t>Духовний світ очима дітей” 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7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7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  <a:tr h="91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Всеукраїнський конкурс дитячих малюнків та робіт декоративно – прикладної творчості на протипожежну  та техногенну тематику «Пожежі краще запобігти!»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2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2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  <a:tr h="38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Екологічний онлайн - флешмоб до Міжнародного Дня Землі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5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  <a:tr h="38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«Безпека дорожнього руху»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2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  <a:tr h="38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Онлайн – челендж «Наша вишиванка – символ України»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1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  <a:tr h="38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Онлайн – проєкт «Мужність і відвага крізь покоління»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5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  <a:tr h="38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«Новорічна прикраса»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3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3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  <a:tr h="38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«Веселе шкільне життя»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-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  <a:tr h="380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Всеукраїнський фізкультурно – оздоровчий захід «Рух – це здорово!»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5</a:t>
                      </a:r>
                      <a:endParaRPr lang="uk-UA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uk-UA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1298" marR="111298" marT="41737" marB="4173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0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6634"/>
            <a:ext cx="9889099" cy="409702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Панорама виховних заходів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Традиції школи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19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086" y="146886"/>
            <a:ext cx="8911687" cy="1280890"/>
          </a:xfrm>
        </p:spPr>
        <p:txBody>
          <a:bodyPr/>
          <a:lstStyle/>
          <a:p>
            <a:pPr algn="ctr"/>
            <a:r>
              <a:rPr lang="uk-UA" dirty="0" smtClean="0"/>
              <a:t>Свято осені. Осіння </a:t>
            </a:r>
            <a:r>
              <a:rPr lang="uk-UA" dirty="0" err="1" smtClean="0"/>
              <a:t>ярмарка</a:t>
            </a:r>
            <a:endParaRPr lang="ru-RU" dirty="0"/>
          </a:p>
        </p:txBody>
      </p:sp>
      <p:pic>
        <p:nvPicPr>
          <p:cNvPr id="2050" name="Picture 2" descr="C:\Users\Admln\Desktop\изображение_viber_2021-06-15_20-33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1117783"/>
            <a:ext cx="2932628" cy="251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ln\Desktop\изображение_viber_2021-06-15_20-27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94" y="1117784"/>
            <a:ext cx="3348083" cy="251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ln\Desktop\изображение_viber_2021-06-15_20-27-18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1160060"/>
            <a:ext cx="3291716" cy="24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ln\Desktop\изображение_viber_2021-06-15_20-26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14" y="3346932"/>
            <a:ext cx="2394344" cy="31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ln\Desktop\изображение_viber_2021-06-15_20-32-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1" y="3346932"/>
            <a:ext cx="2388358" cy="31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415" y="263136"/>
            <a:ext cx="9736197" cy="72134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Проведення свята 8 березня в </a:t>
            </a:r>
            <a:r>
              <a:rPr lang="uk-UA" sz="2800" dirty="0" err="1" smtClean="0"/>
              <a:t>Шибенській</a:t>
            </a:r>
            <a:r>
              <a:rPr lang="uk-UA" sz="2800" dirty="0" smtClean="0"/>
              <a:t> філії</a:t>
            </a:r>
            <a:endParaRPr lang="ru-RU" sz="2800" dirty="0"/>
          </a:p>
        </p:txBody>
      </p:sp>
      <p:pic>
        <p:nvPicPr>
          <p:cNvPr id="3074" name="Picture 2" descr="C:\Users\Admln\Desktop\изображение_viber_2021-06-15_20-25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0" y="1382009"/>
            <a:ext cx="2154380" cy="3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ln\Desktop\изображение_viber_2021-06-15_20-54-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19" y="1382009"/>
            <a:ext cx="2023067" cy="30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ln\Desktop\изображение_viber_2021-06-15_20-49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49" y="1430563"/>
            <a:ext cx="2523539" cy="31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ln\Desktop\изображение_viber_2021-06-15_20-49-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35790" y="3929917"/>
            <a:ext cx="3491552" cy="25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ln\Desktop\изображение_viber_2021-06-15_20-57-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15" y="3973318"/>
            <a:ext cx="3472117" cy="25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4751851" y="4509120"/>
            <a:ext cx="1175999" cy="75964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78" y="191067"/>
            <a:ext cx="10992544" cy="115866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Мережа </a:t>
            </a:r>
            <a:br>
              <a:rPr lang="uk-UA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Шибенської</a:t>
            </a:r>
            <a:r>
              <a:rPr lang="uk-U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філії</a:t>
            </a:r>
            <a:endParaRPr lang="uk-UA" sz="2800" b="1" dirty="0"/>
          </a:p>
        </p:txBody>
      </p:sp>
      <p:sp>
        <p:nvSpPr>
          <p:cNvPr id="159" name="AutoShape 1095"/>
          <p:cNvSpPr>
            <a:spLocks noChangeArrowheads="1"/>
          </p:cNvSpPr>
          <p:nvPr/>
        </p:nvSpPr>
        <p:spPr bwMode="auto">
          <a:xfrm>
            <a:off x="1735667" y="4282137"/>
            <a:ext cx="1727200" cy="1901825"/>
          </a:xfrm>
          <a:prstGeom prst="upArrowCallout">
            <a:avLst>
              <a:gd name="adj1" fmla="val 25000"/>
              <a:gd name="adj2" fmla="val 25000"/>
              <a:gd name="adj3" fmla="val 26859"/>
              <a:gd name="adj4" fmla="val 6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endParaRPr lang="ru-RU" sz="1200" dirty="0"/>
          </a:p>
          <a:p>
            <a:pPr marL="342900" indent="-342900" algn="ctr">
              <a:buFontTx/>
              <a:buNone/>
            </a:pPr>
            <a:r>
              <a:rPr lang="uk-UA" sz="1200" dirty="0" smtClean="0"/>
              <a:t>Змішана </a:t>
            </a:r>
            <a:endParaRPr lang="uk-UA" sz="1200" dirty="0"/>
          </a:p>
          <a:p>
            <a:pPr marL="342900" indent="-342900" algn="ctr">
              <a:buFontTx/>
              <a:buNone/>
            </a:pPr>
            <a:r>
              <a:rPr lang="uk-UA" sz="1200" dirty="0"/>
              <a:t>дошкільна</a:t>
            </a:r>
          </a:p>
          <a:p>
            <a:pPr marL="342900" indent="-342900" algn="ctr">
              <a:buFontTx/>
              <a:buNone/>
            </a:pPr>
            <a:r>
              <a:rPr lang="uk-UA" sz="1200" dirty="0" smtClean="0"/>
              <a:t>група</a:t>
            </a:r>
            <a:endParaRPr lang="uk-UA" sz="1200" dirty="0"/>
          </a:p>
          <a:p>
            <a:pPr marL="342900" indent="-342900" algn="ctr">
              <a:buFontTx/>
              <a:buNone/>
            </a:pPr>
            <a:r>
              <a:rPr lang="uk-UA" sz="1200" dirty="0" smtClean="0"/>
              <a:t>17</a:t>
            </a:r>
            <a:endParaRPr lang="ru-RU" sz="1200" dirty="0"/>
          </a:p>
        </p:txBody>
      </p:sp>
      <p:sp>
        <p:nvSpPr>
          <p:cNvPr id="160" name="AutoShape 1081"/>
          <p:cNvSpPr>
            <a:spLocks noChangeArrowheads="1"/>
          </p:cNvSpPr>
          <p:nvPr/>
        </p:nvSpPr>
        <p:spPr bwMode="auto">
          <a:xfrm>
            <a:off x="4728134" y="4356965"/>
            <a:ext cx="611716" cy="1830387"/>
          </a:xfrm>
          <a:prstGeom prst="upArrowCallout">
            <a:avLst>
              <a:gd name="adj1" fmla="val 25000"/>
              <a:gd name="adj2" fmla="val 25000"/>
              <a:gd name="adj3" fmla="val 66494"/>
              <a:gd name="adj4" fmla="val 6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200" b="1" dirty="0"/>
              <a:t>1</a:t>
            </a:r>
          </a:p>
          <a:p>
            <a:pPr marL="342900" indent="-342900" algn="ctr">
              <a:buFontTx/>
              <a:buNone/>
            </a:pPr>
            <a:endParaRPr lang="uk-UA" sz="1200" b="1" dirty="0"/>
          </a:p>
          <a:p>
            <a:pPr marL="342900" indent="-342900" algn="ctr">
              <a:buFontTx/>
              <a:buNone/>
            </a:pPr>
            <a:endParaRPr lang="uk-UA" sz="1200" b="1" dirty="0"/>
          </a:p>
          <a:p>
            <a:pPr marL="342900" indent="-342900" algn="ctr">
              <a:buFontTx/>
              <a:buNone/>
            </a:pPr>
            <a:endParaRPr lang="uk-UA" sz="1200" b="1" dirty="0"/>
          </a:p>
          <a:p>
            <a:pPr marL="342900" indent="-342900" algn="ctr">
              <a:buFontTx/>
              <a:buNone/>
            </a:pPr>
            <a:r>
              <a:rPr lang="uk-UA" sz="1200" b="1" dirty="0" smtClean="0"/>
              <a:t>14</a:t>
            </a:r>
            <a:endParaRPr lang="ru-RU" sz="1200" b="1" dirty="0"/>
          </a:p>
          <a:p>
            <a:pPr lvl="1"/>
            <a:endParaRPr lang="ru-RU" sz="1200" b="1" dirty="0"/>
          </a:p>
        </p:txBody>
      </p:sp>
      <p:sp>
        <p:nvSpPr>
          <p:cNvPr id="161" name="AutoShape 1083"/>
          <p:cNvSpPr>
            <a:spLocks noChangeArrowheads="1"/>
          </p:cNvSpPr>
          <p:nvPr/>
        </p:nvSpPr>
        <p:spPr bwMode="auto">
          <a:xfrm>
            <a:off x="5506112" y="4353575"/>
            <a:ext cx="611717" cy="1830387"/>
          </a:xfrm>
          <a:prstGeom prst="upArrowCallout">
            <a:avLst>
              <a:gd name="adj1" fmla="val 25000"/>
              <a:gd name="adj2" fmla="val 25000"/>
              <a:gd name="adj3" fmla="val 66494"/>
              <a:gd name="adj4" fmla="val 6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200" b="1" dirty="0"/>
              <a:t>3</a:t>
            </a:r>
          </a:p>
          <a:p>
            <a:pPr marL="342900" indent="-342900" algn="ctr">
              <a:buFontTx/>
              <a:buNone/>
            </a:pPr>
            <a:endParaRPr lang="uk-UA" sz="1200" b="1" dirty="0"/>
          </a:p>
          <a:p>
            <a:pPr marL="342900" indent="-342900" algn="ctr">
              <a:buFontTx/>
              <a:buNone/>
            </a:pPr>
            <a:endParaRPr lang="uk-UA" sz="1200" b="1" dirty="0"/>
          </a:p>
          <a:p>
            <a:pPr marL="342900" indent="-342900" algn="ctr">
              <a:buFontTx/>
              <a:buNone/>
            </a:pPr>
            <a:endParaRPr lang="uk-UA" sz="1200" b="1" dirty="0"/>
          </a:p>
          <a:p>
            <a:pPr marL="342900" indent="-342900" algn="ctr">
              <a:buFontTx/>
              <a:buNone/>
            </a:pPr>
            <a:r>
              <a:rPr lang="uk-UA" sz="1200" b="1" dirty="0"/>
              <a:t>5</a:t>
            </a:r>
            <a:endParaRPr lang="ru-RU" sz="1200" b="1" dirty="0"/>
          </a:p>
          <a:p>
            <a:pPr marL="342900" indent="-342900"/>
            <a:endParaRPr lang="ru-RU" sz="1200" b="1" dirty="0"/>
          </a:p>
          <a:p>
            <a:pPr marL="342900" indent="-342900"/>
            <a:endParaRPr lang="ru-RU" sz="1200" b="1" dirty="0"/>
          </a:p>
          <a:p>
            <a:pPr marL="342900" indent="-342900" algn="ctr">
              <a:buFontTx/>
              <a:buNone/>
            </a:pPr>
            <a:endParaRPr lang="ru-RU" dirty="0"/>
          </a:p>
        </p:txBody>
      </p:sp>
      <p:sp>
        <p:nvSpPr>
          <p:cNvPr id="162" name="AutoShape 1086"/>
          <p:cNvSpPr>
            <a:spLocks noChangeArrowheads="1"/>
          </p:cNvSpPr>
          <p:nvPr/>
        </p:nvSpPr>
        <p:spPr bwMode="auto">
          <a:xfrm>
            <a:off x="6221861" y="4355161"/>
            <a:ext cx="609600" cy="1828800"/>
          </a:xfrm>
          <a:prstGeom prst="upArrowCallout">
            <a:avLst>
              <a:gd name="adj1" fmla="val 25000"/>
              <a:gd name="adj2" fmla="val 25000"/>
              <a:gd name="adj3" fmla="val 66667"/>
              <a:gd name="adj4" fmla="val 6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ru-RU" sz="1200" b="1" dirty="0"/>
              <a:t>4</a:t>
            </a:r>
          </a:p>
          <a:p>
            <a:pPr marL="342900" indent="-342900" algn="ctr"/>
            <a:endParaRPr lang="ru-RU" sz="1200" b="1" dirty="0"/>
          </a:p>
          <a:p>
            <a:pPr marL="342900" indent="-342900" algn="ctr"/>
            <a:endParaRPr lang="uk-UA" sz="1200" b="1" dirty="0"/>
          </a:p>
          <a:p>
            <a:pPr marL="342900" indent="-342900" algn="ctr"/>
            <a:endParaRPr lang="ru-RU" sz="1200" b="1" dirty="0"/>
          </a:p>
          <a:p>
            <a:pPr marL="342900" indent="-342900" algn="ctr">
              <a:buFontTx/>
              <a:buNone/>
            </a:pPr>
            <a:r>
              <a:rPr lang="ru-RU" sz="1200" b="1" dirty="0" smtClean="0"/>
              <a:t>6</a:t>
            </a:r>
            <a:endParaRPr lang="ru-RU" dirty="0"/>
          </a:p>
        </p:txBody>
      </p:sp>
      <p:sp>
        <p:nvSpPr>
          <p:cNvPr id="163" name="AutoShape 1088"/>
          <p:cNvSpPr>
            <a:spLocks noChangeArrowheads="1"/>
          </p:cNvSpPr>
          <p:nvPr/>
        </p:nvSpPr>
        <p:spPr bwMode="auto">
          <a:xfrm>
            <a:off x="7535963" y="4334256"/>
            <a:ext cx="607483" cy="1828800"/>
          </a:xfrm>
          <a:prstGeom prst="upArrowCallout">
            <a:avLst>
              <a:gd name="adj1" fmla="val 25000"/>
              <a:gd name="adj2" fmla="val 25000"/>
              <a:gd name="adj3" fmla="val 66899"/>
              <a:gd name="adj4" fmla="val 6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ru-RU" sz="1200" dirty="0"/>
              <a:t>5</a:t>
            </a:r>
          </a:p>
          <a:p>
            <a:pPr marL="342900" indent="-342900" algn="ctr">
              <a:buFontTx/>
              <a:buNone/>
            </a:pPr>
            <a:endParaRPr lang="uk-UA" sz="1200" dirty="0"/>
          </a:p>
          <a:p>
            <a:pPr marL="342900" indent="-342900" algn="ctr">
              <a:buFontTx/>
              <a:buNone/>
            </a:pPr>
            <a:endParaRPr lang="uk-UA" sz="1200" dirty="0"/>
          </a:p>
          <a:p>
            <a:pPr marL="342900" indent="-342900" algn="ctr">
              <a:buFontTx/>
              <a:buNone/>
            </a:pPr>
            <a:endParaRPr lang="uk-UA" sz="1200" dirty="0"/>
          </a:p>
          <a:p>
            <a:pPr marL="342900" indent="-342900" algn="ctr">
              <a:buFontTx/>
              <a:buNone/>
            </a:pPr>
            <a:r>
              <a:rPr lang="uk-UA" sz="1200" dirty="0"/>
              <a:t>5</a:t>
            </a:r>
            <a:endParaRPr lang="ru-RU" sz="1200" dirty="0"/>
          </a:p>
          <a:p>
            <a:pPr marL="342900" indent="-342900" algn="ctr"/>
            <a:endParaRPr lang="ru-RU" sz="1200" dirty="0"/>
          </a:p>
          <a:p>
            <a:pPr marL="342900" indent="-342900" algn="ctr"/>
            <a:endParaRPr lang="ru-RU" dirty="0"/>
          </a:p>
        </p:txBody>
      </p:sp>
      <p:sp>
        <p:nvSpPr>
          <p:cNvPr id="164" name="AutoShape 1092"/>
          <p:cNvSpPr>
            <a:spLocks noChangeArrowheads="1"/>
          </p:cNvSpPr>
          <p:nvPr/>
        </p:nvSpPr>
        <p:spPr bwMode="auto">
          <a:xfrm>
            <a:off x="8318802" y="4351750"/>
            <a:ext cx="607483" cy="1828800"/>
          </a:xfrm>
          <a:prstGeom prst="upArrowCallout">
            <a:avLst>
              <a:gd name="adj1" fmla="val 25000"/>
              <a:gd name="adj2" fmla="val 25000"/>
              <a:gd name="adj3" fmla="val 66899"/>
              <a:gd name="adj4" fmla="val 6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200" dirty="0"/>
              <a:t>6</a:t>
            </a:r>
          </a:p>
          <a:p>
            <a:pPr marL="342900" indent="-342900" algn="ctr">
              <a:buFontTx/>
              <a:buNone/>
            </a:pPr>
            <a:endParaRPr lang="ru-RU" sz="1200" dirty="0"/>
          </a:p>
          <a:p>
            <a:pPr marL="342900" indent="-342900" algn="ctr"/>
            <a:endParaRPr lang="ru-RU" sz="1200" dirty="0"/>
          </a:p>
          <a:p>
            <a:pPr marL="342900" indent="-342900" algn="ctr"/>
            <a:endParaRPr lang="ru-RU" sz="1200" dirty="0"/>
          </a:p>
          <a:p>
            <a:pPr marL="342900" indent="-342900" algn="ctr">
              <a:buFontTx/>
              <a:buNone/>
            </a:pPr>
            <a:r>
              <a:rPr lang="uk-UA" sz="1200" dirty="0"/>
              <a:t>8</a:t>
            </a:r>
            <a:endParaRPr lang="ru-RU" sz="1200" dirty="0"/>
          </a:p>
          <a:p>
            <a:pPr marL="342900" indent="-342900"/>
            <a:endParaRPr lang="ru-RU" sz="1200" dirty="0"/>
          </a:p>
          <a:p>
            <a:pPr marL="342900" indent="-342900"/>
            <a:endParaRPr lang="ru-RU" dirty="0"/>
          </a:p>
        </p:txBody>
      </p:sp>
      <p:sp>
        <p:nvSpPr>
          <p:cNvPr id="165" name="AutoShape 1091"/>
          <p:cNvSpPr>
            <a:spLocks noChangeArrowheads="1"/>
          </p:cNvSpPr>
          <p:nvPr/>
        </p:nvSpPr>
        <p:spPr bwMode="auto">
          <a:xfrm>
            <a:off x="9135849" y="4360918"/>
            <a:ext cx="607484" cy="1828800"/>
          </a:xfrm>
          <a:prstGeom prst="upArrowCallout">
            <a:avLst>
              <a:gd name="adj1" fmla="val 25000"/>
              <a:gd name="adj2" fmla="val 25000"/>
              <a:gd name="adj3" fmla="val 66899"/>
              <a:gd name="adj4" fmla="val 6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200" dirty="0"/>
              <a:t>7</a:t>
            </a:r>
            <a:endParaRPr lang="ru-RU" sz="1200" dirty="0"/>
          </a:p>
          <a:p>
            <a:pPr marL="342900" indent="-342900" algn="ctr"/>
            <a:endParaRPr lang="ru-RU" sz="1200" dirty="0"/>
          </a:p>
          <a:p>
            <a:pPr marL="342900" indent="-342900" algn="ctr"/>
            <a:endParaRPr lang="ru-RU" sz="1200" dirty="0"/>
          </a:p>
          <a:p>
            <a:pPr marL="342900" indent="-342900" algn="ctr">
              <a:buFontTx/>
              <a:buNone/>
            </a:pPr>
            <a:endParaRPr lang="ru-RU" sz="1200" dirty="0"/>
          </a:p>
          <a:p>
            <a:pPr marL="342900" indent="-342900" algn="ctr">
              <a:buFontTx/>
              <a:buNone/>
            </a:pPr>
            <a:r>
              <a:rPr lang="uk-UA" sz="1200" dirty="0"/>
              <a:t>5</a:t>
            </a:r>
            <a:endParaRPr lang="ru-RU" sz="1200" dirty="0"/>
          </a:p>
          <a:p>
            <a:pPr marL="342900" indent="-342900"/>
            <a:endParaRPr lang="ru-RU" sz="1200" dirty="0"/>
          </a:p>
          <a:p>
            <a:pPr marL="342900" indent="-342900"/>
            <a:endParaRPr lang="ru-RU" dirty="0"/>
          </a:p>
        </p:txBody>
      </p:sp>
      <p:sp>
        <p:nvSpPr>
          <p:cNvPr id="167" name="AutoShape 1089"/>
          <p:cNvSpPr>
            <a:spLocks noChangeArrowheads="1"/>
          </p:cNvSpPr>
          <p:nvPr/>
        </p:nvSpPr>
        <p:spPr bwMode="auto">
          <a:xfrm>
            <a:off x="9877728" y="4351750"/>
            <a:ext cx="607483" cy="1828800"/>
          </a:xfrm>
          <a:prstGeom prst="upArrowCallout">
            <a:avLst>
              <a:gd name="adj1" fmla="val 25000"/>
              <a:gd name="adj2" fmla="val 25000"/>
              <a:gd name="adj3" fmla="val 66899"/>
              <a:gd name="adj4" fmla="val 6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200" dirty="0"/>
              <a:t>8</a:t>
            </a:r>
            <a:endParaRPr lang="ru-RU" sz="1200" dirty="0"/>
          </a:p>
          <a:p>
            <a:pPr marL="342900" indent="-342900" algn="ctr"/>
            <a:endParaRPr lang="ru-RU" sz="1200" dirty="0"/>
          </a:p>
          <a:p>
            <a:pPr marL="342900" indent="-342900" algn="ctr"/>
            <a:endParaRPr lang="ru-RU" sz="1200" dirty="0"/>
          </a:p>
          <a:p>
            <a:pPr marL="342900" indent="-342900" algn="ctr"/>
            <a:endParaRPr lang="ru-RU" sz="1200" dirty="0"/>
          </a:p>
          <a:p>
            <a:pPr marL="342900" indent="-342900" algn="ctr">
              <a:buFontTx/>
              <a:buNone/>
            </a:pPr>
            <a:r>
              <a:rPr lang="uk-UA" sz="1200" dirty="0" smtClean="0"/>
              <a:t>12</a:t>
            </a:r>
            <a:endParaRPr lang="ru-RU" sz="1200" dirty="0"/>
          </a:p>
          <a:p>
            <a:pPr marL="342900" indent="-342900"/>
            <a:endParaRPr lang="ru-RU" sz="1200" dirty="0"/>
          </a:p>
          <a:p>
            <a:pPr marL="342900" indent="-342900"/>
            <a:endParaRPr lang="ru-RU" dirty="0"/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1308156" y="3298738"/>
            <a:ext cx="2592288" cy="7207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Дитячий садок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4515827" y="3298738"/>
            <a:ext cx="2592288" cy="7207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Початкова школа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7839704" y="3298736"/>
            <a:ext cx="2592288" cy="7207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Середня школа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25" name="Скругленный прямоугольник 1024"/>
          <p:cNvSpPr/>
          <p:nvPr/>
        </p:nvSpPr>
        <p:spPr>
          <a:xfrm>
            <a:off x="2717025" y="2132856"/>
            <a:ext cx="7009672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Шибенська філія - 72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2</a:t>
            </a:fld>
            <a:endParaRPr lang="uk-UA"/>
          </a:p>
        </p:txBody>
      </p:sp>
      <p:sp>
        <p:nvSpPr>
          <p:cNvPr id="4" name="AutoShape 2" descr="http://fony-kartinki.ru/_ph/20/2/708008425.jpg"/>
          <p:cNvSpPr>
            <a:spLocks noChangeAspect="1" noChangeArrowheads="1"/>
          </p:cNvSpPr>
          <p:nvPr/>
        </p:nvSpPr>
        <p:spPr bwMode="auto">
          <a:xfrm>
            <a:off x="84667" y="-136525"/>
            <a:ext cx="6350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http://fony-kartinki.ru/_ph/20/2/708008425.jpg"/>
          <p:cNvSpPr>
            <a:spLocks noChangeAspect="1" noChangeArrowheads="1"/>
          </p:cNvSpPr>
          <p:nvPr/>
        </p:nvSpPr>
        <p:spPr bwMode="auto">
          <a:xfrm>
            <a:off x="287867" y="15875"/>
            <a:ext cx="6350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4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273" y="330812"/>
            <a:ext cx="10015268" cy="11022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10.03.2021 </a:t>
            </a:r>
            <a:r>
              <a:rPr lang="ru-RU" sz="2400" dirty="0"/>
              <a:t>року </a:t>
            </a:r>
            <a:r>
              <a:rPr lang="ru-RU" sz="2400" dirty="0" smtClean="0"/>
              <a:t>в </a:t>
            </a:r>
            <a:r>
              <a:rPr lang="ru-RU" sz="2400" dirty="0" err="1"/>
              <a:t>Шибенській</a:t>
            </a:r>
            <a:r>
              <a:rPr lang="ru-RU" sz="2400" dirty="0"/>
              <a:t> </a:t>
            </a:r>
            <a:r>
              <a:rPr lang="ru-RU" sz="2400" dirty="0" err="1"/>
              <a:t>філії</a:t>
            </a:r>
            <a:r>
              <a:rPr lang="ru-RU" sz="2400" dirty="0"/>
              <a:t> </a:t>
            </a:r>
            <a:r>
              <a:rPr lang="ru-RU" sz="2400" dirty="0" err="1" smtClean="0"/>
              <a:t>відбулося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урочисте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тижня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Шевченківських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 – «</a:t>
            </a:r>
            <a:r>
              <a:rPr lang="ru-RU" sz="2400" dirty="0" err="1" smtClean="0"/>
              <a:t>Тобі</a:t>
            </a:r>
            <a:r>
              <a:rPr lang="ru-RU" sz="2400" dirty="0" smtClean="0"/>
              <a:t>, Тарасе, </a:t>
            </a:r>
            <a:r>
              <a:rPr lang="ru-RU" sz="2400" dirty="0" err="1" smtClean="0"/>
              <a:t>шану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складаємо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122" name="Picture 2" descr="C:\Users\Admln\Desktop\изображение_viber_2021-06-16_22-28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2" y="1680520"/>
            <a:ext cx="3231207" cy="24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ln\Desktop\изображение_viber_2021-06-16_22-28-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73" y="1680520"/>
            <a:ext cx="2124046" cy="44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ln\Desktop\изображение_viber_2021-06-16_22-28-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53" y="1680520"/>
            <a:ext cx="2124046" cy="44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ln\Desktop\изображение_viber_2021-06-16_22-28-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04" y="4303933"/>
            <a:ext cx="3934941" cy="18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6634"/>
            <a:ext cx="9889099" cy="10843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2021 року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ДСНС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Бородянського району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21</a:t>
            </a:fld>
            <a:endParaRPr lang="uk-UA"/>
          </a:p>
        </p:txBody>
      </p:sp>
      <p:pic>
        <p:nvPicPr>
          <p:cNvPr id="2050" name="Picture 2" descr="C:\Users\Admln\Desktop\изображение_viber_2021-06-13_21-41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38" y="1761263"/>
            <a:ext cx="3183222" cy="42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ln\Desktop\изображение_viber_2021-06-13_21-41-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05" y="1541669"/>
            <a:ext cx="4944441" cy="23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ln\Desktop\изображение_viber_2021-06-13_21-42-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52" y="4085204"/>
            <a:ext cx="4884691" cy="23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273" y="330813"/>
            <a:ext cx="10015268" cy="9419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Духовний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</a:t>
            </a:r>
            <a:r>
              <a:rPr lang="ru-RU" sz="3200" dirty="0" smtClean="0"/>
              <a:t> </a:t>
            </a:r>
            <a:r>
              <a:rPr lang="ru-RU" sz="3200" dirty="0" err="1" smtClean="0"/>
              <a:t>очима</a:t>
            </a:r>
            <a:r>
              <a:rPr lang="ru-RU" sz="3200" dirty="0" smtClean="0"/>
              <a:t> </a:t>
            </a:r>
            <a:r>
              <a:rPr lang="ru-RU" sz="3200" dirty="0" err="1" smtClean="0"/>
              <a:t>дітей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6146" name="Picture 2" descr="C:\Users\Admln\Desktop\изображение_viber_2021-06-16_22-29-05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1569307"/>
            <a:ext cx="1836900" cy="38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ln\Desktop\изображение_viber_2021-06-16_22-29-05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86" y="2110437"/>
            <a:ext cx="2363231" cy="31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ln\Desktop\изображение_viber_2021-06-16_22-29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78" y="4090086"/>
            <a:ext cx="2952178" cy="22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ln\Desktop\изображение_viber_2021-06-16_22-29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78" y="1569307"/>
            <a:ext cx="2940908" cy="22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ln\Desktop\изображение_viber_2021-06-16_22-29-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92" y="2491769"/>
            <a:ext cx="3184414" cy="23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511" y="228325"/>
            <a:ext cx="8911687" cy="986326"/>
          </a:xfrm>
        </p:spPr>
        <p:txBody>
          <a:bodyPr/>
          <a:lstStyle/>
          <a:p>
            <a:pPr algn="ctr"/>
            <a:r>
              <a:rPr lang="uk-UA" dirty="0" smtClean="0"/>
              <a:t>Урок з безпеки дорожнього руху</a:t>
            </a:r>
            <a:endParaRPr lang="ru-RU" dirty="0"/>
          </a:p>
        </p:txBody>
      </p:sp>
      <p:pic>
        <p:nvPicPr>
          <p:cNvPr id="6146" name="Picture 2" descr="C:\Users\Admln\Desktop\изображение_viber_2021-06-15_20-24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2" y="1282889"/>
            <a:ext cx="2327210" cy="31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ln\Desktop\изображение_viber_2021-06-15_20-24-32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6" y="3263277"/>
            <a:ext cx="2425817" cy="32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ln\Desktop\изображение_viber_2021-06-15_20-24-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21" y="1375336"/>
            <a:ext cx="2442950" cy="32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ln\Desktop\изображение_viber_2021-06-15_20-24-31є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48" y="1301359"/>
            <a:ext cx="2313357" cy="30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ln\Desktop\изображение_viber_2021-06-15_20-24-31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77" y="3263277"/>
            <a:ext cx="2390879" cy="31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273" y="330813"/>
            <a:ext cx="10015268" cy="8801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День </a:t>
            </a:r>
            <a:r>
              <a:rPr lang="ru-RU" sz="2800" dirty="0" err="1" smtClean="0"/>
              <a:t>Вишиванки</a:t>
            </a:r>
            <a:r>
              <a:rPr lang="ru-RU" sz="2800" dirty="0" smtClean="0"/>
              <a:t> в </a:t>
            </a:r>
            <a:r>
              <a:rPr lang="ru-RU" sz="2800" dirty="0" err="1"/>
              <a:t>Шибенській</a:t>
            </a:r>
            <a:r>
              <a:rPr lang="ru-RU" sz="2800" dirty="0"/>
              <a:t> </a:t>
            </a:r>
            <a:r>
              <a:rPr lang="ru-RU" sz="2800" dirty="0" err="1" smtClean="0"/>
              <a:t>філії</a:t>
            </a:r>
            <a:endParaRPr lang="ru-RU" sz="2800" dirty="0"/>
          </a:p>
        </p:txBody>
      </p:sp>
      <p:pic>
        <p:nvPicPr>
          <p:cNvPr id="4098" name="Picture 2" descr="C:\Users\Admln\Desktop\изображение_viber_2021-06-15_20-47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33" y="1254195"/>
            <a:ext cx="3321415" cy="24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ln\Desktop\изображение_viber_2021-06-15_20-47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3" y="4054382"/>
            <a:ext cx="3046413" cy="228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ln\Desktop\изображение_viber_2021-06-15_20-46-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79" y="4017377"/>
            <a:ext cx="3145094" cy="235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ln\Desktop\изображение_viber_2021-06-15_20-46-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72" y="4017377"/>
            <a:ext cx="3163480" cy="23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ln\Desktop\изображение_viber_2021-06-15_20-46-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4925"/>
            <a:ext cx="3321413" cy="24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448" y="160086"/>
            <a:ext cx="8911687" cy="1280890"/>
          </a:xfrm>
        </p:spPr>
        <p:txBody>
          <a:bodyPr/>
          <a:lstStyle/>
          <a:p>
            <a:pPr algn="ctr"/>
            <a:r>
              <a:rPr lang="uk-UA" dirty="0" smtClean="0"/>
              <a:t>Проведення свята Останнього дзвоника в </a:t>
            </a:r>
            <a:r>
              <a:rPr lang="uk-UA" dirty="0" err="1" smtClean="0"/>
              <a:t>Шибенській</a:t>
            </a:r>
            <a:r>
              <a:rPr lang="uk-UA" dirty="0" smtClean="0"/>
              <a:t> філії</a:t>
            </a:r>
            <a:endParaRPr lang="ru-RU" dirty="0"/>
          </a:p>
        </p:txBody>
      </p:sp>
      <p:pic>
        <p:nvPicPr>
          <p:cNvPr id="7170" name="Picture 2" descr="C:\Users\Admln\Desktop\изображение_viber_2021-06-15_20-24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66" y="1548557"/>
            <a:ext cx="3357349" cy="22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ln\Desktop\изображение_viber_2021-06-15_20-22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89" y="1546876"/>
            <a:ext cx="4735773" cy="22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ln\Desktop\изображение_viber_2021-06-15_20-22-23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6" y="4084221"/>
            <a:ext cx="5362731" cy="253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ln\Desktop\изображение_viber_2021-06-15_20-22-23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09" y="4084220"/>
            <a:ext cx="5362734" cy="25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273" y="330812"/>
            <a:ext cx="10015268" cy="11022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01.06.2021 </a:t>
            </a:r>
            <a:r>
              <a:rPr lang="ru-RU" sz="2400" dirty="0"/>
              <a:t>року </a:t>
            </a:r>
            <a:r>
              <a:rPr lang="ru-RU" sz="2400" dirty="0" smtClean="0"/>
              <a:t>в </a:t>
            </a:r>
            <a:r>
              <a:rPr lang="ru-RU" sz="2400" dirty="0" err="1"/>
              <a:t>Шибенській</a:t>
            </a:r>
            <a:r>
              <a:rPr lang="ru-RU" sz="2400" dirty="0"/>
              <a:t> </a:t>
            </a:r>
            <a:r>
              <a:rPr lang="ru-RU" sz="2400" dirty="0" err="1"/>
              <a:t>філії</a:t>
            </a:r>
            <a:r>
              <a:rPr lang="ru-RU" sz="2400" dirty="0"/>
              <a:t> </a:t>
            </a:r>
            <a:r>
              <a:rPr lang="ru-RU" sz="2400" dirty="0" smtClean="0"/>
              <a:t>до Дня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відбувся</a:t>
            </a:r>
            <a:r>
              <a:rPr lang="ru-RU" sz="2400" dirty="0" smtClean="0"/>
              <a:t> конкурс </a:t>
            </a:r>
            <a:r>
              <a:rPr lang="ru-RU" sz="2400" dirty="0" err="1" smtClean="0"/>
              <a:t>малюнків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асфальті</a:t>
            </a:r>
            <a:endParaRPr lang="ru-RU" sz="2400" dirty="0"/>
          </a:p>
        </p:txBody>
      </p:sp>
      <p:pic>
        <p:nvPicPr>
          <p:cNvPr id="3074" name="Picture 2" descr="C:\Users\Admln\Desktop\изображение_viber_2021-06-16_22-33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6" y="2335427"/>
            <a:ext cx="5164156" cy="24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ln\Desktop\изображение_viber_2021-06-16_22-29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359" y="1969723"/>
            <a:ext cx="1811766" cy="38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ln\Desktop\изображение_viber_2021-06-16_22-29-10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83" y="1966484"/>
            <a:ext cx="1813299" cy="38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ln\Desktop\изображение_viber_2021-06-16_22-29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34" y="1969723"/>
            <a:ext cx="1811766" cy="38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273" y="330812"/>
            <a:ext cx="10015268" cy="11022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02.06.2021 </a:t>
            </a:r>
            <a:r>
              <a:rPr lang="ru-RU" sz="2400" dirty="0"/>
              <a:t>року у </a:t>
            </a:r>
            <a:r>
              <a:rPr lang="ru-RU" sz="2400" dirty="0" err="1"/>
              <a:t>Шибенській</a:t>
            </a:r>
            <a:r>
              <a:rPr lang="ru-RU" sz="2400" dirty="0"/>
              <a:t> </a:t>
            </a:r>
            <a:r>
              <a:rPr lang="ru-RU" sz="2400" dirty="0" err="1"/>
              <a:t>філії</a:t>
            </a:r>
            <a:r>
              <a:rPr lang="ru-RU" sz="2400" dirty="0"/>
              <a:t> </a:t>
            </a:r>
            <a:r>
              <a:rPr lang="ru-RU" sz="2400" dirty="0" err="1" smtClean="0"/>
              <a:t>відбулася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</a:t>
            </a:r>
            <a:r>
              <a:rPr lang="ru-RU" sz="2400" dirty="0" smtClean="0"/>
              <a:t> з автором та </a:t>
            </a:r>
            <a:r>
              <a:rPr lang="ru-RU" sz="2400" dirty="0" err="1" smtClean="0"/>
              <a:t>виконавцем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пісень</a:t>
            </a:r>
            <a:r>
              <a:rPr lang="ru-RU" sz="2400" dirty="0" smtClean="0"/>
              <a:t> В</a:t>
            </a:r>
            <a:r>
              <a:rPr lang="en-US" sz="2400" dirty="0" smtClean="0"/>
              <a:t>`</a:t>
            </a:r>
            <a:r>
              <a:rPr lang="ru-RU" sz="2400" dirty="0" err="1" smtClean="0"/>
              <a:t>ячеславом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Купрієнком</a:t>
            </a:r>
            <a:endParaRPr lang="ru-RU" sz="2400" dirty="0"/>
          </a:p>
        </p:txBody>
      </p:sp>
      <p:pic>
        <p:nvPicPr>
          <p:cNvPr id="5122" name="Picture 2" descr="C:\Users\Admln\Desktop\изображение_viber_2021-06-15_20-24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4" y="1975563"/>
            <a:ext cx="2534643" cy="33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ln\Desktop\изображение_viber_2021-06-15_20-23-55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3" y="1975563"/>
            <a:ext cx="2538484" cy="33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ln\Desktop\изображение_viber_2021-06-15_20-23-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" y="1699015"/>
            <a:ext cx="2953306" cy="39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ln\Desktop\изображение_viber_2021-06-15_20-23-55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09" y="1696454"/>
            <a:ext cx="2920621" cy="38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273" y="330812"/>
            <a:ext cx="10015268" cy="11022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08.06.2021 </a:t>
            </a:r>
            <a:r>
              <a:rPr lang="ru-RU" sz="2400" dirty="0"/>
              <a:t>року </a:t>
            </a:r>
            <a:r>
              <a:rPr lang="ru-RU" sz="2400" dirty="0" smtClean="0"/>
              <a:t>в </a:t>
            </a:r>
            <a:r>
              <a:rPr lang="ru-RU" sz="2400" dirty="0" err="1"/>
              <a:t>Шибенській</a:t>
            </a:r>
            <a:r>
              <a:rPr lang="ru-RU" sz="2400" dirty="0"/>
              <a:t> </a:t>
            </a:r>
            <a:r>
              <a:rPr lang="ru-RU" sz="2400" dirty="0" err="1"/>
              <a:t>філії</a:t>
            </a:r>
            <a:r>
              <a:rPr lang="ru-RU" sz="2400" dirty="0"/>
              <a:t> </a:t>
            </a:r>
            <a:r>
              <a:rPr lang="ru-RU" sz="2400" dirty="0" err="1" smtClean="0"/>
              <a:t>відбувся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Всеукраїнський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фізкультурно</a:t>
            </a:r>
            <a:r>
              <a:rPr lang="ru-RU" sz="2400" dirty="0" smtClean="0"/>
              <a:t> – </a:t>
            </a:r>
            <a:r>
              <a:rPr lang="ru-RU" sz="2400" dirty="0" err="1" smtClean="0"/>
              <a:t>оздоровчий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</a:t>
            </a:r>
            <a:r>
              <a:rPr lang="ru-RU" sz="2400" dirty="0" smtClean="0"/>
              <a:t> «Рух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здорово!»</a:t>
            </a:r>
            <a:endParaRPr lang="ru-RU" sz="2400" dirty="0"/>
          </a:p>
        </p:txBody>
      </p:sp>
      <p:pic>
        <p:nvPicPr>
          <p:cNvPr id="9218" name="Picture 2" descr="C:\Users\Admln\Desktop\изображение_viber_2021-06-15_20-53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5" y="1457771"/>
            <a:ext cx="4757679" cy="22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ln\Desktop\изображение_viber_2021-06-15_20-53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5" y="4218061"/>
            <a:ext cx="4757679" cy="22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ln\Desktop\изображение_viber_2021-06-15_20-53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3" y="1449031"/>
            <a:ext cx="4521864" cy="213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ln\Desktop\изображение_viber_2021-06-15_20-53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46" y="4168756"/>
            <a:ext cx="4610431" cy="21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488" y="2636913"/>
            <a:ext cx="9505056" cy="219720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	</a:t>
            </a:r>
            <a:r>
              <a:rPr lang="uk-UA" sz="2400" dirty="0" smtClean="0">
                <a:solidFill>
                  <a:schemeClr val="tx1"/>
                </a:solidFill>
              </a:rPr>
              <a:t>Протягом року надійшли усні скарги та пропозицій від батьків учнів та вихованців (Ткач О.А., </a:t>
            </a:r>
            <a:r>
              <a:rPr lang="uk-UA" sz="2400" dirty="0" err="1" smtClean="0">
                <a:solidFill>
                  <a:schemeClr val="tx1"/>
                </a:solidFill>
              </a:rPr>
              <a:t>Окулик</a:t>
            </a:r>
            <a:r>
              <a:rPr lang="uk-UA" sz="2400" dirty="0" smtClean="0">
                <a:solidFill>
                  <a:schemeClr val="tx1"/>
                </a:solidFill>
              </a:rPr>
              <a:t> Ю., </a:t>
            </a:r>
            <a:r>
              <a:rPr lang="uk-UA" sz="2400" dirty="0" err="1" smtClean="0">
                <a:solidFill>
                  <a:schemeClr val="tx1"/>
                </a:solidFill>
              </a:rPr>
              <a:t>Катасової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Е</a:t>
            </a:r>
            <a:r>
              <a:rPr lang="uk-UA" sz="2400" dirty="0" smtClean="0">
                <a:solidFill>
                  <a:schemeClr val="tx1"/>
                </a:solidFill>
              </a:rPr>
              <a:t>., </a:t>
            </a:r>
            <a:r>
              <a:rPr lang="uk-UA" sz="2400" dirty="0" err="1" smtClean="0">
                <a:solidFill>
                  <a:schemeClr val="tx1"/>
                </a:solidFill>
              </a:rPr>
              <a:t>Гончарова</a:t>
            </a:r>
            <a:r>
              <a:rPr lang="uk-UA" sz="2400" dirty="0" smtClean="0">
                <a:solidFill>
                  <a:schemeClr val="tx1"/>
                </a:solidFill>
              </a:rPr>
              <a:t> В., Архипенко Н., </a:t>
            </a:r>
            <a:r>
              <a:rPr lang="uk-UA" sz="2400" dirty="0" err="1" smtClean="0">
                <a:solidFill>
                  <a:schemeClr val="tx1"/>
                </a:solidFill>
              </a:rPr>
              <a:t>Кліменчук</a:t>
            </a:r>
            <a:r>
              <a:rPr lang="uk-UA" sz="2400" dirty="0" smtClean="0">
                <a:solidFill>
                  <a:schemeClr val="tx1"/>
                </a:solidFill>
              </a:rPr>
              <a:t> К.О.) з приводу організації танцювального гуртка, групи продовженого дня, додаткових занять з англійської мови, відрядження дітей додому після закінчення уроків, якості харчування, оцінювання, дисципліни, </a:t>
            </a:r>
            <a:r>
              <a:rPr lang="uk-UA" sz="2400" dirty="0">
                <a:solidFill>
                  <a:schemeClr val="tx1"/>
                </a:solidFill>
              </a:rPr>
              <a:t>компетентності вихователів </a:t>
            </a:r>
            <a:r>
              <a:rPr lang="uk-UA" sz="2400" dirty="0" smtClean="0">
                <a:solidFill>
                  <a:schemeClr val="tx1"/>
                </a:solidFill>
              </a:rPr>
              <a:t>ЗДО. Всі конфліктні ситуації, в межах повноважень адміністрації, </a:t>
            </a:r>
            <a:r>
              <a:rPr lang="uk-UA" sz="2400" dirty="0" err="1" smtClean="0">
                <a:solidFill>
                  <a:schemeClr val="tx1"/>
                </a:solidFill>
              </a:rPr>
              <a:t>розглянено</a:t>
            </a:r>
            <a:r>
              <a:rPr lang="uk-UA" sz="2400" dirty="0" smtClean="0">
                <a:solidFill>
                  <a:schemeClr val="tx1"/>
                </a:solidFill>
              </a:rPr>
              <a:t> і задоволено.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425" y="733405"/>
            <a:ext cx="1094521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Розгляд скарг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та пропозицій від громадян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27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188914"/>
            <a:ext cx="10363200" cy="50378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24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sz="24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i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310172351"/>
              </p:ext>
            </p:extLst>
          </p:nvPr>
        </p:nvGraphicFramePr>
        <p:xfrm>
          <a:off x="1774209" y="821731"/>
          <a:ext cx="8877125" cy="553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05759" y="168174"/>
            <a:ext cx="5093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err="1" smtClean="0">
                <a:ln w="11430"/>
                <a:solidFill>
                  <a:srgbClr val="002060"/>
                </a:solidFill>
              </a:rPr>
              <a:t>Соціальний</a:t>
            </a:r>
            <a:r>
              <a:rPr lang="ru-RU" sz="3600" cap="none" spc="50" dirty="0" smtClean="0">
                <a:ln w="11430"/>
                <a:solidFill>
                  <a:srgbClr val="002060"/>
                </a:solidFill>
              </a:rPr>
              <a:t> паспорт</a:t>
            </a:r>
            <a:endParaRPr lang="ru-RU" sz="3600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B0DE9-4548-4BA7-A716-A237A2E95F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AutoShape 2" descr="http://fony-kartinki.ru/_ph/20/2/708008425.jpg"/>
          <p:cNvSpPr>
            <a:spLocks noChangeAspect="1" noChangeArrowheads="1"/>
          </p:cNvSpPr>
          <p:nvPr/>
        </p:nvSpPr>
        <p:spPr bwMode="auto">
          <a:xfrm>
            <a:off x="84667" y="-136525"/>
            <a:ext cx="6350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4" descr="http://fony-kartinki.ru/_ph/20/2/708008425.jpg"/>
          <p:cNvSpPr>
            <a:spLocks noChangeAspect="1" noChangeArrowheads="1"/>
          </p:cNvSpPr>
          <p:nvPr/>
        </p:nvSpPr>
        <p:spPr bwMode="auto">
          <a:xfrm>
            <a:off x="287867" y="15875"/>
            <a:ext cx="6350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6" descr="http://fony-kartinki.ru/_ph/20/2/708008425.jpg"/>
          <p:cNvSpPr>
            <a:spLocks noChangeAspect="1" noChangeArrowheads="1"/>
          </p:cNvSpPr>
          <p:nvPr/>
        </p:nvSpPr>
        <p:spPr bwMode="auto">
          <a:xfrm>
            <a:off x="491067" y="168276"/>
            <a:ext cx="6350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7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513" y="204716"/>
            <a:ext cx="9740596" cy="122690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 smtClean="0"/>
              <a:t>Керівник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 з </a:t>
            </a:r>
            <a:r>
              <a:rPr lang="ru-RU" sz="2000" dirty="0" err="1" smtClean="0"/>
              <a:t>обмеженою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відповідальністю</a:t>
            </a:r>
            <a:r>
              <a:rPr lang="ru-RU" sz="2000" dirty="0" smtClean="0"/>
              <a:t> «</a:t>
            </a:r>
            <a:r>
              <a:rPr lang="ru-RU" sz="2000" dirty="0" err="1" smtClean="0"/>
              <a:t>Сільськогосподарського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«</a:t>
            </a:r>
            <a:r>
              <a:rPr lang="ru-RU" sz="2000" dirty="0" err="1" smtClean="0"/>
              <a:t>Агромаш</a:t>
            </a:r>
            <a:r>
              <a:rPr lang="ru-RU" sz="2000" dirty="0" smtClean="0"/>
              <a:t>» </a:t>
            </a:r>
            <a:r>
              <a:rPr lang="ru-RU" sz="2000" dirty="0" err="1" smtClean="0"/>
              <a:t>Заквацький</a:t>
            </a:r>
            <a:r>
              <a:rPr lang="ru-RU" sz="2000" dirty="0" smtClean="0"/>
              <a:t> Є.О., депутат </a:t>
            </a:r>
            <a:r>
              <a:rPr lang="ru-RU" sz="2000" dirty="0" err="1" smtClean="0"/>
              <a:t>Бородянської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селищної</a:t>
            </a:r>
            <a:r>
              <a:rPr lang="ru-RU" sz="2000" dirty="0" smtClean="0"/>
              <a:t> ради Савченко О.В. </a:t>
            </a:r>
            <a:r>
              <a:rPr lang="ru-RU" sz="2000" dirty="0"/>
              <a:t>т</a:t>
            </a:r>
            <a:r>
              <a:rPr lang="ru-RU" sz="2000" dirty="0" smtClean="0"/>
              <a:t>а </a:t>
            </a:r>
            <a:r>
              <a:rPr lang="ru-RU" sz="2000" dirty="0" err="1" smtClean="0"/>
              <a:t>керівник</a:t>
            </a:r>
            <a:r>
              <a:rPr lang="ru-RU" sz="2000" dirty="0" smtClean="0"/>
              <a:t> ВСК «</a:t>
            </a:r>
            <a:r>
              <a:rPr lang="ru-RU" sz="2000" dirty="0" err="1" smtClean="0"/>
              <a:t>Здвиж</a:t>
            </a:r>
            <a:r>
              <a:rPr lang="ru-RU" sz="2000" dirty="0" smtClean="0"/>
              <a:t>» Холоденко П.В. </a:t>
            </a:r>
            <a:r>
              <a:rPr lang="ru-RU" sz="2000" dirty="0" err="1"/>
              <a:t>п</a:t>
            </a:r>
            <a:r>
              <a:rPr lang="ru-RU" sz="2000" dirty="0" err="1" smtClean="0"/>
              <a:t>одарували</a:t>
            </a:r>
            <a:r>
              <a:rPr lang="ru-RU" sz="2000" dirty="0" smtClean="0"/>
              <a:t>  </a:t>
            </a:r>
            <a:r>
              <a:rPr lang="ru-RU" sz="2000" dirty="0" err="1" smtClean="0"/>
              <a:t>Шибенській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філії</a:t>
            </a:r>
            <a:endParaRPr lang="ru-RU" sz="2000" dirty="0"/>
          </a:p>
        </p:txBody>
      </p:sp>
      <p:pic>
        <p:nvPicPr>
          <p:cNvPr id="8194" name="Picture 2" descr="C:\Users\Admln\Desktop\изображение_viber_2021-06-15_22-08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83" y="1692322"/>
            <a:ext cx="2962906" cy="48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ln\Desktop\изображение_viber_2021-06-15_22-13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96" y="1692322"/>
            <a:ext cx="3385068" cy="48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513" y="204716"/>
            <a:ext cx="9740596" cy="122690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uk-UA" sz="2000" b="1" dirty="0"/>
              <a:t>Учителі та учні Шибенської філії ОЗО "Новозаліський ЗЗСО І-ІІІ ст. - ЗДО" вдячні </a:t>
            </a:r>
            <a:r>
              <a:rPr lang="uk-UA" sz="2000" b="1" dirty="0" err="1"/>
              <a:t>Єрко</a:t>
            </a:r>
            <a:r>
              <a:rPr lang="uk-UA" sz="2000" b="1" dirty="0"/>
              <a:t> Галині Георгіївні за те, що матимуть чудове освітлення в 7 навчальних кабінетах.</a:t>
            </a:r>
            <a:endParaRPr lang="ru-RU" sz="2000" dirty="0"/>
          </a:p>
        </p:txBody>
      </p:sp>
      <p:pic>
        <p:nvPicPr>
          <p:cNvPr id="4098" name="Picture 2" descr="https://content.e-schools.info/cache/e4/7b/e47b821c4ee7ef9dfb002c69c567ed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14" y="1995705"/>
            <a:ext cx="3351899" cy="44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ontent.e-schools.info/shibene/library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15" y="2030829"/>
            <a:ext cx="3328391" cy="44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6285" y="627796"/>
            <a:ext cx="9740596" cy="955343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Подяка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відділу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керівництву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Бородянської</a:t>
            </a:r>
            <a:r>
              <a:rPr lang="ru-RU" sz="2000" dirty="0" smtClean="0"/>
              <a:t> ОТГ за </a:t>
            </a:r>
            <a:r>
              <a:rPr lang="ru-RU" sz="2000" dirty="0" err="1" smtClean="0"/>
              <a:t>надану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придбане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обладнання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9" name="Picture 3" descr="C:\Users\user\Desktop\фото\фото звіт\изображение_viber_2021-06-17_11-55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51" y="1323834"/>
            <a:ext cx="3486363" cy="2160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фото\фото звіт\изображение_viber_2021-06-17_11-31-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21" y="1323834"/>
            <a:ext cx="3707265" cy="2118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фото\фото звіт\изображение_viber_2021-06-17_11-28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4" y="4244451"/>
            <a:ext cx="3751138" cy="224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фото\фото звіт\изображение_viber_2021-06-17_11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12" y="2634709"/>
            <a:ext cx="3268839" cy="211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фото\фото звіт\изображение_viber_2021-06-17_11-41-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51" y="4312745"/>
            <a:ext cx="3635045" cy="2108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6285" y="627796"/>
            <a:ext cx="9740596" cy="955343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Подяка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адміністрації</a:t>
            </a:r>
            <a:r>
              <a:rPr lang="ru-RU" sz="2000" dirty="0" smtClean="0"/>
              <a:t> депутату </a:t>
            </a:r>
            <a:r>
              <a:rPr lang="ru-RU" sz="2000" dirty="0" err="1" smtClean="0"/>
              <a:t>Бородянської</a:t>
            </a:r>
            <a:r>
              <a:rPr lang="ru-RU" sz="2000" dirty="0" smtClean="0"/>
              <a:t> </a:t>
            </a:r>
            <a:r>
              <a:rPr lang="ru-RU" sz="2000" dirty="0" err="1"/>
              <a:t>селищної</a:t>
            </a:r>
            <a:r>
              <a:rPr lang="ru-RU" sz="2000" dirty="0"/>
              <a:t> ради </a:t>
            </a:r>
            <a:r>
              <a:rPr lang="ru-RU" sz="2000" dirty="0" err="1"/>
              <a:t>Шибенського</a:t>
            </a:r>
            <a:r>
              <a:rPr lang="ru-RU" sz="2000" dirty="0"/>
              <a:t> </a:t>
            </a:r>
            <a:r>
              <a:rPr lang="ru-RU" sz="2000" dirty="0" err="1"/>
              <a:t>старостинського</a:t>
            </a:r>
            <a:r>
              <a:rPr lang="ru-RU" sz="2000" dirty="0"/>
              <a:t> округу №10 </a:t>
            </a:r>
            <a:r>
              <a:rPr lang="ru-RU" sz="2000" dirty="0" err="1" smtClean="0"/>
              <a:t>Свінтуховській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Любові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Миколаївні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 err="1" smtClean="0"/>
              <a:t>надану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C:\Users\user\Desktop\фото\фото звіт\изображение_viber_2021-06-17_11-28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3" y="1597167"/>
            <a:ext cx="3526808" cy="47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\фото звіт\изображение_viber_2021-06-17_11-28-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5" y="2180987"/>
            <a:ext cx="4421875" cy="33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24005" y="548681"/>
            <a:ext cx="78728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Проблеми та завдання 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39483" y="1844824"/>
            <a:ext cx="931303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Створювати умови для підвищення професійної майстерності педагогічних кадрів, рівня навчальних досягнень учнів та соціальної адаптації дошкільнят; </a:t>
            </a:r>
          </a:p>
          <a:p>
            <a:pPr marL="457200" indent="-457200" algn="just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Активізувати методичну роботу;</a:t>
            </a:r>
          </a:p>
          <a:p>
            <a:pPr marL="457200" indent="-457200" algn="just">
              <a:buAutoNum type="arabicPeriod" startAt="3"/>
            </a:pPr>
            <a:r>
              <a:rPr lang="uk-UA" sz="2000" dirty="0" smtClean="0">
                <a:solidFill>
                  <a:schemeClr val="tx1"/>
                </a:solidFill>
              </a:rPr>
              <a:t>Зміцнення матеріально-технічної бази: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3.2.  Облаштування приміщення для дошкільнят та їдальні в основній будівлі школи.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0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47928096"/>
              </p:ext>
            </p:extLst>
          </p:nvPr>
        </p:nvGraphicFramePr>
        <p:xfrm>
          <a:off x="7488945" y="1981200"/>
          <a:ext cx="2497311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Диаграмма" r:id="rId4" imgW="4286121" imgH="4533804" progId="MSGraph.Chart.8">
                  <p:embed followColorScheme="full"/>
                </p:oleObj>
              </mc:Choice>
              <mc:Fallback>
                <p:oleObj name="Диаграмма" r:id="rId4" imgW="4286121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945" y="1981200"/>
                        <a:ext cx="2497311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401" y="980728"/>
            <a:ext cx="4836761" cy="7112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/>
            <a:r>
              <a:rPr lang="uk-UA" sz="2000" b="1" i="1" dirty="0" smtClean="0">
                <a:ln w="50800"/>
                <a:effectLst/>
              </a:rPr>
              <a:t>Розподіл педагогічних працівників </a:t>
            </a:r>
            <a:br>
              <a:rPr lang="uk-UA" sz="2000" b="1" i="1" dirty="0" smtClean="0">
                <a:ln w="50800"/>
                <a:effectLst/>
              </a:rPr>
            </a:br>
            <a:r>
              <a:rPr lang="uk-UA" sz="2000" b="1" i="1" dirty="0" smtClean="0">
                <a:ln w="50800"/>
                <a:effectLst/>
              </a:rPr>
              <a:t>за</a:t>
            </a:r>
            <a:r>
              <a:rPr lang="uk-UA" sz="2000" b="1" i="1" dirty="0">
                <a:ln w="50800"/>
                <a:effectLst/>
              </a:rPr>
              <a:t> </a:t>
            </a:r>
            <a:r>
              <a:rPr lang="uk-UA" sz="2000" b="1" i="1" dirty="0" smtClean="0">
                <a:ln w="50800"/>
                <a:effectLst/>
              </a:rPr>
              <a:t>віком</a:t>
            </a:r>
            <a:endParaRPr lang="ru-RU" sz="2000" b="1" i="1" dirty="0" smtClean="0">
              <a:ln w="50800"/>
              <a:effectLst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54695" y="980729"/>
            <a:ext cx="5052095" cy="792311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uk-UA" sz="2000" b="1" i="1" dirty="0" smtClean="0">
                <a:ln w="50800"/>
              </a:rPr>
              <a:t>Розподіл за педагогічним стажем</a:t>
            </a:r>
            <a:endParaRPr lang="ru-RU" sz="2000" b="1" i="1" dirty="0" smtClean="0">
              <a:ln w="5080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9510" y="188641"/>
            <a:ext cx="8832981" cy="57591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uk-UA" b="1" dirty="0" smtClean="0">
                <a:ln w="50800"/>
              </a:rPr>
              <a:t>Педагогічний колектив</a:t>
            </a:r>
            <a:endParaRPr lang="ru-RU" b="1" dirty="0" smtClean="0">
              <a:ln w="5080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3D66D-D1D0-4259-A8B7-384F5E0ED19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490596"/>
              </p:ext>
            </p:extLst>
          </p:nvPr>
        </p:nvGraphicFramePr>
        <p:xfrm>
          <a:off x="914400" y="1981200"/>
          <a:ext cx="508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85864561"/>
              </p:ext>
            </p:extLst>
          </p:nvPr>
        </p:nvGraphicFramePr>
        <p:xfrm>
          <a:off x="6096000" y="2212404"/>
          <a:ext cx="5080000" cy="347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370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184" y="342535"/>
            <a:ext cx="9525329" cy="1377083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Якісний склад </a:t>
            </a:r>
            <a:r>
              <a:rPr lang="uk-UA" sz="2400" dirty="0" smtClean="0"/>
              <a:t>педпрацівників</a:t>
            </a:r>
            <a:r>
              <a:rPr lang="uk-UA" sz="24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24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400" dirty="0" smtClean="0"/>
              <a:t>Із 15 </a:t>
            </a:r>
            <a:r>
              <a:rPr lang="uk-UA" sz="1400" dirty="0"/>
              <a:t>педпрацівників: </a:t>
            </a:r>
            <a:br>
              <a:rPr lang="uk-UA" sz="1400" dirty="0"/>
            </a:br>
            <a:r>
              <a:rPr lang="uk-UA" sz="1400" dirty="0" smtClean="0"/>
              <a:t>12 </a:t>
            </a:r>
            <a:r>
              <a:rPr lang="uk-UA" sz="1400" dirty="0"/>
              <a:t>– мають вищу освіту</a:t>
            </a:r>
            <a:br>
              <a:rPr lang="uk-UA" sz="1400" dirty="0"/>
            </a:br>
            <a:r>
              <a:rPr lang="uk-UA" sz="1400" dirty="0"/>
              <a:t>1 – </a:t>
            </a:r>
            <a:r>
              <a:rPr lang="uk-UA" sz="1400" dirty="0" smtClean="0"/>
              <a:t>бакалавр</a:t>
            </a:r>
            <a:br>
              <a:rPr lang="uk-UA" sz="1400" dirty="0" smtClean="0"/>
            </a:br>
            <a:r>
              <a:rPr lang="uk-UA" sz="1400" dirty="0" smtClean="0"/>
              <a:t>5 - спеціаліст </a:t>
            </a:r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3D66D-D1D0-4259-A8B7-384F5E0ED19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3649654"/>
              </p:ext>
            </p:extLst>
          </p:nvPr>
        </p:nvGraphicFramePr>
        <p:xfrm>
          <a:off x="914400" y="1981200"/>
          <a:ext cx="5080000" cy="386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32500550"/>
              </p:ext>
            </p:extLst>
          </p:nvPr>
        </p:nvGraphicFramePr>
        <p:xfrm>
          <a:off x="6224895" y="2295099"/>
          <a:ext cx="5080000" cy="330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43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7021" y="4285396"/>
            <a:ext cx="9889099" cy="1583142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«Формування життєвих компетентностей учнів шляхом підвищення професійної майстерності педагогів в контексті сучасних освітніх технологій»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15794" y="0"/>
            <a:ext cx="10944952" cy="11906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  <a:defRPr/>
            </a:pPr>
            <a:endParaRPr lang="uk-UA" sz="11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методичної роботи</a:t>
            </a:r>
          </a:p>
          <a:p>
            <a:pPr algn="ctr" eaLnBrk="1" hangingPunct="1">
              <a:buFontTx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7056107" y="3063876"/>
            <a:ext cx="3551767" cy="504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400" b="1" dirty="0" err="1"/>
              <a:t>Психолого</a:t>
            </a:r>
            <a:r>
              <a:rPr lang="uk-UA" sz="1400" b="1" dirty="0"/>
              <a:t> – педагогічний семінар</a:t>
            </a:r>
            <a:endParaRPr lang="ru-RU" sz="1400" b="1" dirty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847167" y="1989139"/>
            <a:ext cx="2400300" cy="7207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400" b="1" dirty="0"/>
              <a:t>Педагогічна</a:t>
            </a:r>
          </a:p>
          <a:p>
            <a:pPr marL="342900" indent="-342900" algn="ctr">
              <a:buFontTx/>
              <a:buNone/>
            </a:pPr>
            <a:r>
              <a:rPr lang="uk-UA" sz="1400" b="1" dirty="0"/>
              <a:t>рада</a:t>
            </a:r>
            <a:endParaRPr lang="ru-RU" sz="1400" b="1" dirty="0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3023660" y="2997200"/>
            <a:ext cx="2881841" cy="57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400" b="1" dirty="0"/>
              <a:t>Науково практичний семінар</a:t>
            </a:r>
            <a:endParaRPr lang="ru-RU" sz="1400" b="1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926360" y="1844180"/>
            <a:ext cx="3072737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400" b="1" dirty="0" smtClean="0"/>
              <a:t>Методичне об</a:t>
            </a:r>
            <a:r>
              <a:rPr lang="en-US" sz="1400" b="1" dirty="0"/>
              <a:t>’</a:t>
            </a:r>
            <a:r>
              <a:rPr lang="uk-UA" sz="1400" b="1" dirty="0"/>
              <a:t>єднання</a:t>
            </a:r>
          </a:p>
          <a:p>
            <a:pPr marL="342900" indent="-342900" algn="ctr">
              <a:buFontTx/>
              <a:buNone/>
            </a:pPr>
            <a:r>
              <a:rPr lang="uk-UA" sz="1400" b="1" dirty="0"/>
              <a:t>класних керівників</a:t>
            </a:r>
            <a:endParaRPr lang="ru-RU" sz="1400" b="1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199457" y="1989139"/>
            <a:ext cx="2976033" cy="7921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uk-UA" sz="1400" b="1" dirty="0"/>
              <a:t>Методичне об</a:t>
            </a:r>
            <a:r>
              <a:rPr lang="en-US" sz="1400" b="1" dirty="0"/>
              <a:t>’</a:t>
            </a:r>
            <a:r>
              <a:rPr lang="uk-UA" sz="1400" b="1" dirty="0" smtClean="0"/>
              <a:t>єднання</a:t>
            </a:r>
          </a:p>
          <a:p>
            <a:pPr marL="342900" indent="-342900" algn="ctr">
              <a:buFontTx/>
              <a:buNone/>
            </a:pPr>
            <a:r>
              <a:rPr lang="uk-UA" sz="1400" b="1" dirty="0" smtClean="0"/>
              <a:t>вчителів</a:t>
            </a:r>
          </a:p>
          <a:p>
            <a:pPr marL="342900" indent="-342900" algn="ctr">
              <a:buFontTx/>
              <a:buNone/>
            </a:pPr>
            <a:r>
              <a:rPr lang="uk-UA" sz="1400" b="1" dirty="0" smtClean="0"/>
              <a:t>початкових </a:t>
            </a:r>
            <a:r>
              <a:rPr lang="uk-UA" sz="1400" b="1" dirty="0"/>
              <a:t>класів</a:t>
            </a:r>
            <a:endParaRPr lang="ru-RU" sz="1400" b="1" dirty="0"/>
          </a:p>
        </p:txBody>
      </p:sp>
      <p:sp>
        <p:nvSpPr>
          <p:cNvPr id="15373" name="Line 25"/>
          <p:cNvSpPr>
            <a:spLocks noChangeShapeType="1"/>
          </p:cNvSpPr>
          <p:nvPr/>
        </p:nvSpPr>
        <p:spPr bwMode="auto">
          <a:xfrm flipH="1" flipV="1">
            <a:off x="5998634" y="1552575"/>
            <a:ext cx="2117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371" name="Line 23"/>
          <p:cNvSpPr>
            <a:spLocks noChangeShapeType="1"/>
          </p:cNvSpPr>
          <p:nvPr/>
        </p:nvSpPr>
        <p:spPr bwMode="auto">
          <a:xfrm flipH="1">
            <a:off x="4847165" y="2709863"/>
            <a:ext cx="1058335" cy="2873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372" name="Line 24"/>
          <p:cNvSpPr>
            <a:spLocks noChangeShapeType="1"/>
          </p:cNvSpPr>
          <p:nvPr/>
        </p:nvSpPr>
        <p:spPr bwMode="auto">
          <a:xfrm flipH="1" flipV="1">
            <a:off x="4175485" y="2349500"/>
            <a:ext cx="671680" cy="3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374" name="Line 26"/>
          <p:cNvSpPr>
            <a:spLocks noChangeShapeType="1"/>
          </p:cNvSpPr>
          <p:nvPr/>
        </p:nvSpPr>
        <p:spPr bwMode="auto">
          <a:xfrm flipV="1">
            <a:off x="7247467" y="2276475"/>
            <a:ext cx="67889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6862233" y="2564904"/>
            <a:ext cx="961960" cy="4322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135033" y="1190625"/>
            <a:ext cx="1727200" cy="57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buFontTx/>
              <a:buNone/>
            </a:pPr>
            <a:r>
              <a:rPr lang="ru-RU" sz="1200" b="1" dirty="0"/>
              <a:t>Методична </a:t>
            </a:r>
          </a:p>
          <a:p>
            <a:pPr marL="342900" indent="-342900" algn="ctr">
              <a:buFontTx/>
              <a:buNone/>
            </a:pPr>
            <a:r>
              <a:rPr lang="ru-RU" sz="1200" b="1" dirty="0"/>
              <a:t>рада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039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7211" y="153703"/>
            <a:ext cx="7685903" cy="565755"/>
          </a:xfrm>
        </p:spPr>
        <p:txBody>
          <a:bodyPr>
            <a:normAutofit/>
          </a:bodyPr>
          <a:lstStyle/>
          <a:p>
            <a:r>
              <a:rPr lang="uk-UA" sz="3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</a:t>
            </a:r>
            <a:r>
              <a:rPr lang="uk-UA" sz="31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внутрішкільного</a:t>
            </a:r>
            <a:r>
              <a:rPr lang="ru-RU" sz="3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контролю</a:t>
            </a:r>
            <a:endParaRPr lang="uk-UA" dirty="0"/>
          </a:p>
        </p:txBody>
      </p:sp>
      <p:graphicFrame>
        <p:nvGraphicFramePr>
          <p:cNvPr id="6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745507"/>
              </p:ext>
            </p:extLst>
          </p:nvPr>
        </p:nvGraphicFramePr>
        <p:xfrm>
          <a:off x="1522462" y="859421"/>
          <a:ext cx="10008973" cy="5443848"/>
        </p:xfrm>
        <a:graphic>
          <a:graphicData uri="http://schemas.openxmlformats.org/drawingml/2006/table">
            <a:tbl>
              <a:tblPr/>
              <a:tblGrid>
                <a:gridCol w="8254314"/>
                <a:gridCol w="1754659"/>
              </a:tblGrid>
              <a:tr h="4153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Зміст контролю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Наслідки перевірки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Підготовка кабінетів до нового навчального року.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Аналіз календарних планів педагогів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Підготовка педагогів до навчальних занять (поурочні плани-конспекти)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Перевірка дотримання вимог програми навчальних досягнень з навчальних предметів.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Роль класного керівника в становленні класного колективу.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до наради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Модель взаємодії школи та сім'ї: перспективи та пріоритети співпраці.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наради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Проблеми формування мотивації навчальної діяльності учнів у сучасних умовах.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наради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стану викладання та рівня навчальних досягнень учнів з предметів: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Char char="-"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початкове навчання;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Char char="-"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Char char="-"/>
                        <a:tabLst/>
                      </a:pP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-фізика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Tx/>
                        <a:buChar char="-"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інформатика.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атестації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Забезпечення принципу наступності між початковою та середньою ланками освіти (КУК в 5 класі).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„Про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адаптацію учнів 5-го класу до навчання в основній школі”.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Перевірка  сформованості навичок читання учнів 3-4 класів.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наради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Стан роботи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педколективу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із збереження життя й здоров’я учнів, запобігання дитячого травматизму.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наради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3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16633"/>
            <a:ext cx="1036320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dirty="0"/>
          </a:p>
        </p:txBody>
      </p:sp>
      <p:graphicFrame>
        <p:nvGraphicFramePr>
          <p:cNvPr id="7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65033"/>
              </p:ext>
            </p:extLst>
          </p:nvPr>
        </p:nvGraphicFramePr>
        <p:xfrm>
          <a:off x="1544594" y="644949"/>
          <a:ext cx="9873049" cy="5632610"/>
        </p:xfrm>
        <a:graphic>
          <a:graphicData uri="http://schemas.openxmlformats.org/drawingml/2006/table">
            <a:tbl>
              <a:tblPr/>
              <a:tblGrid>
                <a:gridCol w="7681293"/>
                <a:gridCol w="2191756"/>
              </a:tblGrid>
              <a:tr h="3503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Зміст контролю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Наслідки перевірки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 наслідки директорських контрольних робіт з навчальних предметів у 4-8 класів.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наради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 за підготовкою дітей 5-річного віку до навчання в школі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Використання щоденників для зв'язку педагога  з  батьками 4-8 класів.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0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Організація та оцінювання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учнів під час дистанційного навчання.</a:t>
                      </a:r>
                      <a:endParaRPr lang="uk-U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нарада, рекомендації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Стан ведення класних журналів.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Стан перевірки учнівських зошитів та виконання єдиних вимог до грамотного письма, культури мовлення учнів.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наради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Виконання навчальних планів та програм.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Стан збереження навчальної книги.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Відвідування учнями навчальних занять.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організацію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підвищення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кваліфікації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педагогічних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кадрів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нарада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Запобігання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протидія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булінгу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закладі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нарада, рекомендації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Організація гарячого харчування.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нарада, рекомендації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Забезпечення та дотримання санітарно-гігієнічних та протиепідемічних вимог у закладі.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нарада, рекомендації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Чергування педагогічних працівників по школі та їдальні.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нарада, рекомендації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9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4766" y="576728"/>
            <a:ext cx="865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Calibri" pitchFamily="34" charset="0"/>
                <a:cs typeface="Calibri" pitchFamily="34" charset="0"/>
              </a:rPr>
              <a:t>Забезпечення  безкоштовним харчуванням </a:t>
            </a:r>
          </a:p>
          <a:p>
            <a:pPr algn="ctr"/>
            <a:r>
              <a:rPr lang="uk-UA" b="1" dirty="0" smtClean="0">
                <a:latin typeface="Calibri" pitchFamily="34" charset="0"/>
                <a:cs typeface="Calibri" pitchFamily="34" charset="0"/>
              </a:rPr>
              <a:t>учнів  філії на 2020/2021 навчальний рік</a:t>
            </a:r>
            <a:endParaRPr lang="uk-U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CC9-C72D-411B-B90F-A17CC5245318}" type="slidenum">
              <a:rPr lang="uk-UA" smtClean="0"/>
              <a:t>9</a:t>
            </a:fld>
            <a:endParaRPr lang="uk-UA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52271"/>
              </p:ext>
            </p:extLst>
          </p:nvPr>
        </p:nvGraphicFramePr>
        <p:xfrm>
          <a:off x="1801504" y="1392070"/>
          <a:ext cx="9103056" cy="42045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61182"/>
                <a:gridCol w="1588987"/>
                <a:gridCol w="1297441"/>
                <a:gridCol w="1590234"/>
                <a:gridCol w="2020864"/>
                <a:gridCol w="1444348"/>
              </a:tblGrid>
              <a:tr h="1584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Клас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Харчувалось дітей </a:t>
                      </a:r>
                      <a:r>
                        <a:rPr lang="uk-UA" sz="1400" dirty="0" smtClean="0">
                          <a:effectLst/>
                        </a:rPr>
                        <a:t>(не пільгових категорій)                   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Внутрішньо переміщені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АТО учасник бойових дій (Афганістан)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Діти сироти,             діти ПБО,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інклюзія, малозабезпечені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Діти інваліди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1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13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Всього: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22</a:t>
                      </a:r>
                      <a:endParaRPr lang="uk-UA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5529" y="5751267"/>
            <a:ext cx="25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22+2+1+3+1=29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0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1333</TotalTime>
  <Words>1310</Words>
  <Application>Microsoft Office PowerPoint</Application>
  <PresentationFormat>Произвольный</PresentationFormat>
  <Paragraphs>640</Paragraphs>
  <Slides>34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Легкий дым</vt:lpstr>
      <vt:lpstr>Диаграмма</vt:lpstr>
      <vt:lpstr>Презентация PowerPoint</vt:lpstr>
      <vt:lpstr>Мережа  Шибенської філії</vt:lpstr>
      <vt:lpstr>  </vt:lpstr>
      <vt:lpstr>Розподіл педагогічних працівників  за віком</vt:lpstr>
      <vt:lpstr>Якісний склад педпрацівників Із 15 педпрацівників:  12 – мають вищу освіту 1 – бакалавр 5 - спеціаліст </vt:lpstr>
      <vt:lpstr>«Формування життєвих компетентностей учнів шляхом підвищення професійної майстерності педагогів в контексті сучасних освітніх технологій»</vt:lpstr>
      <vt:lpstr>Система внутрішкільного контролю</vt:lpstr>
      <vt:lpstr> </vt:lpstr>
      <vt:lpstr>Презентация PowerPoint</vt:lpstr>
      <vt:lpstr>Презентация PowerPoint</vt:lpstr>
      <vt:lpstr> </vt:lpstr>
      <vt:lpstr> </vt:lpstr>
      <vt:lpstr> </vt:lpstr>
      <vt:lpstr>Наші досягнення</vt:lpstr>
      <vt:lpstr>Участь у районних заходах</vt:lpstr>
      <vt:lpstr>Презентация PowerPoint</vt:lpstr>
      <vt:lpstr>Панорама виховних заходів  Традиції школи</vt:lpstr>
      <vt:lpstr>Свято осені. Осіння ярмарка</vt:lpstr>
      <vt:lpstr>Проведення свята 8 березня в Шибенській філії</vt:lpstr>
      <vt:lpstr>10.03.2021 року в Шибенській філії відбулося урочисте відкриття тижня Шевченківських днів – «Тобі, Тарасе, шану складаємо»</vt:lpstr>
      <vt:lpstr>17 березня 2021 року відбулася зустріч з представниками ДСНС України Бородянського району</vt:lpstr>
      <vt:lpstr>«Духовний світ очима дітей»</vt:lpstr>
      <vt:lpstr>Урок з безпеки дорожнього руху</vt:lpstr>
      <vt:lpstr>День Вишиванки в Шибенській філії</vt:lpstr>
      <vt:lpstr>Проведення свята Останнього дзвоника в Шибенській філії</vt:lpstr>
      <vt:lpstr>01.06.2021 року в Шибенській філії до Дня захисту дітей відбувся конкурс малюнків на асфальті</vt:lpstr>
      <vt:lpstr>02.06.2021 року у Шибенській філії відбулася зустріч з автором та виконавцем власних пісень В`ячеславом Купрієнком</vt:lpstr>
      <vt:lpstr>08.06.2021 року в Шибенській філії відбувся Всеукраїнський фізкультурно – оздоровчий захід «Рух – це здорово!»</vt:lpstr>
      <vt:lpstr> </vt:lpstr>
      <vt:lpstr> Керівник товариства з обмеженою відповідальністю «Сільськогосподарського підприємства «Агромаш» Заквацький Є.О., депутат Бородянської селищної ради Савченко О.В. та керівник ВСК «Здвиж» Холоденко П.В. подарували  Шибенській філії</vt:lpstr>
      <vt:lpstr> Учителі та учні Шибенської філії ОЗО "Новозаліський ЗЗСО І-ІІІ ст. - ЗДО" вдячні Єрко Галині Георгіївні за те, що матимуть чудове освітлення в 7 навчальних кабінетах.</vt:lpstr>
      <vt:lpstr>Подяка адміністрації відділу освіти та керівництву Бородянської ОТГ за надану матеріальну допомогу та придбане обладнання </vt:lpstr>
      <vt:lpstr>Подяка адміністрації депутату Бородянської селищної ради Шибенського старостинського округу №10 Свінтуховській Любові Миколаївні  за надану матеріальну допомогу 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Шибенської філії завіт13 травня селищний голова Олександр Сахарук в супроводі т.в.о. старости села Ганни Власюк та депутата Любові Свінтуховської очільником громади оглянуто ремонт школи</dc:title>
  <dc:creator>Яна</dc:creator>
  <cp:lastModifiedBy>Admln</cp:lastModifiedBy>
  <cp:revision>102</cp:revision>
  <dcterms:created xsi:type="dcterms:W3CDTF">2020-07-07T16:16:07Z</dcterms:created>
  <dcterms:modified xsi:type="dcterms:W3CDTF">2021-06-25T09:26:39Z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1071794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