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0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E951B82-C0BE-48D4-B1B5-C5E12C923396}" type="datetimeFigureOut">
              <a:rPr lang="ru-RU" smtClean="0"/>
              <a:t>04.11.2019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262193-8D62-45B0-BC5E-9A092662B84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0"/>
            <a:ext cx="6444208" cy="6858000"/>
          </a:xfrm>
        </p:spPr>
        <p:txBody>
          <a:bodyPr/>
          <a:lstStyle/>
          <a:p>
            <a:pPr algn="ctr"/>
            <a:r>
              <a:rPr lang="uk-UA" sz="4800" i="1" dirty="0" smtClean="0">
                <a:solidFill>
                  <a:srgbClr val="FFFF00"/>
                </a:solidFill>
              </a:rPr>
              <a:t>Розміщення двох площин у просторі.</a:t>
            </a:r>
            <a:br>
              <a:rPr lang="uk-UA" sz="4800" i="1" dirty="0" smtClean="0">
                <a:solidFill>
                  <a:srgbClr val="FFFF00"/>
                </a:solidFill>
              </a:rPr>
            </a:br>
            <a:r>
              <a:rPr lang="uk-UA" sz="4800" i="1" dirty="0" smtClean="0">
                <a:solidFill>
                  <a:srgbClr val="00B050"/>
                </a:solidFill>
              </a:rPr>
              <a:t>Паралельність площин. </a:t>
            </a:r>
            <a:br>
              <a:rPr lang="uk-UA" sz="4800" i="1" dirty="0" smtClean="0">
                <a:solidFill>
                  <a:srgbClr val="00B050"/>
                </a:solidFill>
              </a:rPr>
            </a:br>
            <a:r>
              <a:rPr lang="uk-UA" sz="4800" i="1" dirty="0" smtClean="0">
                <a:solidFill>
                  <a:srgbClr val="C00000"/>
                </a:solidFill>
              </a:rPr>
              <a:t>Ознака паралельності площин </a:t>
            </a:r>
            <a:r>
              <a:rPr lang="uk-UA" sz="2800" i="1" dirty="0" smtClean="0">
                <a:solidFill>
                  <a:srgbClr val="C00000"/>
                </a:solidFill>
              </a:rPr>
              <a:t/>
            </a:r>
            <a:br>
              <a:rPr lang="uk-UA" sz="2800" i="1" dirty="0" smtClean="0">
                <a:solidFill>
                  <a:srgbClr val="C00000"/>
                </a:solidFill>
              </a:rPr>
            </a:br>
            <a:endParaRPr lang="ru-RU" sz="2800" i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29" y="5756752"/>
            <a:ext cx="2685063" cy="1101248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Геометрія. </a:t>
            </a:r>
          </a:p>
          <a:p>
            <a:pPr algn="ctr"/>
            <a:r>
              <a:rPr lang="uk-UA" sz="3600" b="1" dirty="0" smtClean="0">
                <a:solidFill>
                  <a:schemeClr val="accent1">
                    <a:lumMod val="75000"/>
                  </a:schemeClr>
                </a:solidFill>
              </a:rPr>
              <a:t>10 клас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479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02" t="13780" r="28303" b="69679"/>
          <a:stretch/>
        </p:blipFill>
        <p:spPr bwMode="auto">
          <a:xfrm>
            <a:off x="1763688" y="692696"/>
            <a:ext cx="5184575" cy="1270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324544" y="-26047"/>
            <a:ext cx="8892481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Взаємне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розміщення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двох</a:t>
            </a:r>
            <a:r>
              <a:rPr lang="ru-RU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32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площин</a:t>
            </a:r>
            <a:endParaRPr lang="ru-RU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63" t="30527" r="49536" b="4373"/>
          <a:stretch/>
        </p:blipFill>
        <p:spPr bwMode="auto">
          <a:xfrm>
            <a:off x="184648" y="2060848"/>
            <a:ext cx="393704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44" t="31095" r="12998" b="7215"/>
          <a:stretch/>
        </p:blipFill>
        <p:spPr bwMode="auto">
          <a:xfrm>
            <a:off x="4387226" y="2023977"/>
            <a:ext cx="3600400" cy="3756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782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уппа 8"/>
          <p:cNvGrpSpPr/>
          <p:nvPr/>
        </p:nvGrpSpPr>
        <p:grpSpPr>
          <a:xfrm>
            <a:off x="1411732" y="1844824"/>
            <a:ext cx="5832648" cy="3477078"/>
            <a:chOff x="107504" y="2352993"/>
            <a:chExt cx="6134314" cy="3806455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2352993"/>
              <a:ext cx="6134314" cy="38064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194686" y="3561120"/>
                  <a:ext cx="720080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uk-UA" sz="360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oMath>
                    </m:oMathPara>
                  </a14:m>
                  <a:endParaRPr lang="uk-UA" sz="36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4686" y="3561120"/>
                  <a:ext cx="720080" cy="64633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194686" y="4899047"/>
                  <a:ext cx="569002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uk-UA" sz="320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uk-UA" sz="3200" dirty="0"/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94686" y="4899047"/>
                  <a:ext cx="569002" cy="58477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0649"/>
            <a:ext cx="8003371" cy="187220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ctr"/>
            <a:r>
              <a:rPr lang="uk-UA" sz="4000" kern="0" cap="none" dirty="0">
                <a:ln>
                  <a:noFill/>
                </a:ln>
                <a:solidFill>
                  <a:prstClr val="black"/>
                </a:solidFill>
                <a:latin typeface="Calibri"/>
              </a:rPr>
              <a:t>Дві площини називаються </a:t>
            </a:r>
            <a:r>
              <a:rPr lang="uk-UA" sz="4000" kern="0" cap="none" dirty="0">
                <a:ln>
                  <a:noFill/>
                </a:ln>
                <a:solidFill>
                  <a:srgbClr val="FF0000"/>
                </a:solidFill>
                <a:latin typeface="Calibri"/>
              </a:rPr>
              <a:t>паралельними</a:t>
            </a:r>
            <a:r>
              <a:rPr lang="uk-UA" sz="4000" kern="0" cap="none" dirty="0">
                <a:ln>
                  <a:noFill/>
                </a:ln>
                <a:solidFill>
                  <a:prstClr val="black"/>
                </a:solidFill>
                <a:latin typeface="Calibri"/>
              </a:rPr>
              <a:t>, якщо вони не мають спільних </a:t>
            </a:r>
            <a:r>
              <a:rPr lang="uk-UA" sz="4000" kern="0" cap="none" dirty="0" smtClean="0">
                <a:ln>
                  <a:noFill/>
                </a:ln>
                <a:solidFill>
                  <a:prstClr val="black"/>
                </a:solidFill>
                <a:latin typeface="Calibri"/>
              </a:rPr>
              <a:t>точок</a:t>
            </a:r>
            <a:endParaRPr lang="ru-RU" i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13740" y="4890814"/>
                <a:ext cx="3428631" cy="1862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sz="115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en-US" sz="11500" b="0" i="1" smtClean="0">
                          <a:latin typeface="Cambria Math"/>
                          <a:ea typeface="Cambria Math"/>
                        </a:rPr>
                        <m:t>||</m:t>
                      </m:r>
                      <m:r>
                        <a:rPr lang="uk-UA" sz="115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uk-UA" sz="115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740" y="4890814"/>
                <a:ext cx="3428631" cy="186204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91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Прямоугольник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700" y="2298700"/>
            <a:ext cx="7594600" cy="2011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0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2" descr="http://chernoebeloe.ru/wp-content/uploads/2012/06/adala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2"/>
          <a:stretch>
            <a:fillRect/>
          </a:stretch>
        </p:blipFill>
        <p:spPr bwMode="auto">
          <a:xfrm>
            <a:off x="986348" y="602870"/>
            <a:ext cx="6552728" cy="3993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-315416"/>
            <a:ext cx="8229600" cy="1143000"/>
          </a:xfrm>
        </p:spPr>
        <p:txBody>
          <a:bodyPr/>
          <a:lstStyle/>
          <a:p>
            <a:r>
              <a:rPr lang="ru-RU" altLang="uk-UA" sz="3200" b="1" dirty="0" err="1" smtClean="0">
                <a:solidFill>
                  <a:schemeClr val="accent2"/>
                </a:solidFill>
              </a:rPr>
              <a:t>Паралельні</a:t>
            </a:r>
            <a:r>
              <a:rPr lang="ru-RU" altLang="uk-UA" sz="3200" b="1" dirty="0" smtClean="0">
                <a:solidFill>
                  <a:schemeClr val="accent2"/>
                </a:solidFill>
              </a:rPr>
              <a:t> </a:t>
            </a:r>
            <a:r>
              <a:rPr lang="ru-RU" altLang="uk-UA" sz="3200" b="1" dirty="0" err="1" smtClean="0">
                <a:solidFill>
                  <a:schemeClr val="accent2"/>
                </a:solidFill>
              </a:rPr>
              <a:t>площини</a:t>
            </a:r>
            <a:r>
              <a:rPr lang="ru-RU" altLang="uk-UA" sz="3200" b="1" dirty="0" smtClean="0">
                <a:solidFill>
                  <a:schemeClr val="accent2"/>
                </a:solidFill>
              </a:rPr>
              <a:t> у </a:t>
            </a:r>
            <a:r>
              <a:rPr lang="ru-RU" altLang="uk-UA" sz="3200" b="1" dirty="0" err="1" smtClean="0">
                <a:solidFill>
                  <a:schemeClr val="accent2"/>
                </a:solidFill>
              </a:rPr>
              <a:t>природі</a:t>
            </a:r>
            <a:endParaRPr lang="ru-RU" altLang="uk-UA" sz="3200" b="1" dirty="0" smtClean="0">
              <a:solidFill>
                <a:schemeClr val="accent2"/>
              </a:solidFill>
            </a:endParaRPr>
          </a:p>
        </p:txBody>
      </p:sp>
      <p:sp>
        <p:nvSpPr>
          <p:cNvPr id="3686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-21951" y="4595939"/>
            <a:ext cx="8569325" cy="1220788"/>
          </a:xfrm>
        </p:spPr>
        <p:txBody>
          <a:bodyPr>
            <a:no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Адалари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скелі-близнюки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Гурзуфській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бухті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Вони є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геометрично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правильними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паралельними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площинами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uk-UA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природі</a:t>
            </a:r>
            <a:r>
              <a:rPr lang="ru-RU" alt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18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-171400"/>
            <a:ext cx="8229600" cy="917575"/>
          </a:xfrm>
        </p:spPr>
        <p:txBody>
          <a:bodyPr/>
          <a:lstStyle/>
          <a:p>
            <a:r>
              <a:rPr lang="ru-RU" altLang="uk-UA" sz="3200" b="1" dirty="0" err="1" smtClean="0">
                <a:solidFill>
                  <a:schemeClr val="accent2"/>
                </a:solidFill>
              </a:rPr>
              <a:t>Паралельні</a:t>
            </a:r>
            <a:r>
              <a:rPr lang="ru-RU" altLang="uk-UA" sz="3200" b="1" dirty="0" smtClean="0">
                <a:solidFill>
                  <a:schemeClr val="accent2"/>
                </a:solidFill>
              </a:rPr>
              <a:t> </a:t>
            </a:r>
            <a:r>
              <a:rPr lang="ru-RU" altLang="uk-UA" sz="3200" b="1" dirty="0" err="1" smtClean="0">
                <a:solidFill>
                  <a:schemeClr val="accent2"/>
                </a:solidFill>
              </a:rPr>
              <a:t>площини</a:t>
            </a:r>
            <a:r>
              <a:rPr lang="ru-RU" altLang="uk-UA" sz="3200" b="1" dirty="0" smtClean="0">
                <a:solidFill>
                  <a:schemeClr val="accent2"/>
                </a:solidFill>
              </a:rPr>
              <a:t> в </a:t>
            </a:r>
            <a:r>
              <a:rPr lang="ru-RU" altLang="uk-UA" sz="3200" b="1" dirty="0" err="1" smtClean="0">
                <a:solidFill>
                  <a:schemeClr val="accent2"/>
                </a:solidFill>
              </a:rPr>
              <a:t>мистецтві</a:t>
            </a:r>
            <a:endParaRPr lang="ru-RU" altLang="uk-UA" sz="3200" b="1" dirty="0" smtClean="0">
              <a:solidFill>
                <a:schemeClr val="accent2"/>
              </a:solidFill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500438" y="5286375"/>
            <a:ext cx="2160587" cy="354013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b="1" dirty="0" err="1" smtClean="0"/>
              <a:t>Д.Грін</a:t>
            </a:r>
            <a:r>
              <a:rPr lang="ru-RU" sz="2400" b="1" dirty="0" smtClean="0"/>
              <a:t> «</a:t>
            </a:r>
            <a:r>
              <a:rPr lang="ru-RU" sz="2400" b="1" dirty="0" err="1" smtClean="0"/>
              <a:t>Мрії</a:t>
            </a:r>
            <a:r>
              <a:rPr lang="ru-RU" sz="2400" b="1" dirty="0" smtClean="0"/>
              <a:t>»</a:t>
            </a:r>
          </a:p>
        </p:txBody>
      </p:sp>
      <p:sp>
        <p:nvSpPr>
          <p:cNvPr id="37891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-75878" y="5733256"/>
            <a:ext cx="8575675" cy="863600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ru-RU" alt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Силуети</a:t>
            </a:r>
            <a:r>
              <a:rPr lang="ru-RU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хлопчика </a:t>
            </a:r>
            <a:r>
              <a:rPr lang="ru-RU" alt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розташовані</a:t>
            </a:r>
            <a:r>
              <a:rPr lang="ru-RU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alt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паралельних</a:t>
            </a:r>
            <a:r>
              <a:rPr lang="ru-RU" alt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площинах</a:t>
            </a:r>
            <a:endParaRPr lang="ru-RU" alt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89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6624736" cy="4468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91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2" descr="http://www.mirmaketa.ru/images/int/sbdom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92696"/>
            <a:ext cx="7846287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936" y="8706"/>
            <a:ext cx="8229600" cy="917575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Паралельні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площини</a:t>
            </a:r>
            <a:r>
              <a:rPr lang="ru-RU" sz="32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 в </a:t>
            </a:r>
            <a:r>
              <a:rPr lang="ru-RU" sz="3200" b="1" dirty="0" err="1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будівництві</a:t>
            </a:r>
            <a:endParaRPr lang="ru-RU" sz="3200" b="1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1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172400" cy="47667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3200" i="1" dirty="0" smtClean="0">
                <a:latin typeface="Book Antiqua" pitchFamily="18" charset="0"/>
              </a:rPr>
              <a:t>Ознака </a:t>
            </a:r>
            <a:r>
              <a:rPr lang="en-US" sz="3200" i="1" dirty="0" smtClean="0">
                <a:latin typeface="Book Antiqua" pitchFamily="18" charset="0"/>
              </a:rPr>
              <a:t> </a:t>
            </a:r>
            <a:r>
              <a:rPr lang="uk-UA" sz="3200" i="1" dirty="0" smtClean="0">
                <a:latin typeface="Book Antiqua" pitchFamily="18" charset="0"/>
              </a:rPr>
              <a:t>паралельності площин</a:t>
            </a:r>
            <a:endParaRPr lang="ru-RU" sz="3200" dirty="0">
              <a:latin typeface="Book Antiqua" pitchFamily="18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-4402" y="548680"/>
            <a:ext cx="8438430" cy="1279599"/>
          </a:xfrm>
        </p:spPr>
        <p:txBody>
          <a:bodyPr>
            <a:noAutofit/>
          </a:bodyPr>
          <a:lstStyle/>
          <a:p>
            <a:pPr marL="176213" indent="0">
              <a:buFont typeface="Arial" panose="020B0604020202020204" pitchFamily="34" charset="0"/>
              <a:buNone/>
            </a:pP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Якщо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дві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прямі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що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перетинаються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,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однієї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площини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відповідно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паралельні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двом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прямим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другої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площини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, то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ці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площини</a:t>
            </a:r>
            <a:r>
              <a:rPr lang="ru-RU" altLang="uk-UA" sz="3600" b="1" i="1" dirty="0" smtClean="0">
                <a:solidFill>
                  <a:srgbClr val="002060"/>
                </a:solidFill>
                <a:latin typeface="Book Antiqua" pitchFamily="18" charset="0"/>
              </a:rPr>
              <a:t> </a:t>
            </a:r>
            <a:r>
              <a:rPr lang="ru-RU" altLang="uk-UA" sz="3600" b="1" i="1" dirty="0" err="1" smtClean="0">
                <a:solidFill>
                  <a:srgbClr val="002060"/>
                </a:solidFill>
                <a:latin typeface="Book Antiqua" pitchFamily="18" charset="0"/>
              </a:rPr>
              <a:t>паралельні</a:t>
            </a:r>
            <a:endParaRPr lang="ru-RU" altLang="uk-UA" sz="3600" b="1" i="1" dirty="0" smtClean="0">
              <a:solidFill>
                <a:srgbClr val="002060"/>
              </a:solidFill>
              <a:latin typeface="Book Antiqua" pitchFamily="18" charset="0"/>
            </a:endParaRPr>
          </a:p>
        </p:txBody>
      </p:sp>
      <p:sp>
        <p:nvSpPr>
          <p:cNvPr id="19" name="Стрелка вправо 18"/>
          <p:cNvSpPr/>
          <p:nvPr/>
        </p:nvSpPr>
        <p:spPr>
          <a:xfrm>
            <a:off x="6643688" y="4572000"/>
            <a:ext cx="520600" cy="28575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7164288" y="4302326"/>
            <a:ext cx="1693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l-GR" altLang="uk-UA" sz="5400" b="1" dirty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uk-UA" altLang="uk-UA" sz="5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uk-UA" sz="5400" b="1" dirty="0">
                <a:latin typeface="Times New Roman" pitchFamily="18" charset="0"/>
                <a:cs typeface="Times New Roman" pitchFamily="18" charset="0"/>
              </a:rPr>
              <a:t>|| </a:t>
            </a:r>
            <a:r>
              <a:rPr lang="el-GR" altLang="uk-UA" sz="5400" b="1" dirty="0">
                <a:latin typeface="Times New Roman" pitchFamily="18" charset="0"/>
                <a:cs typeface="Times New Roman" pitchFamily="18" charset="0"/>
              </a:rPr>
              <a:t>β</a:t>
            </a:r>
            <a:endParaRPr lang="ru-RU" altLang="uk-UA" sz="5400" b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8258" y="2616366"/>
                <a:ext cx="3078279" cy="4278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uk-UA" sz="440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uk-UA" sz="4400" b="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sz="4400" b="0" i="1" smtClean="0">
                              <a:latin typeface="Cambria Math"/>
                            </a:rPr>
                            <m:t>𝑏</m:t>
                          </m:r>
                        </m:e>
                      </m:d>
                      <m:r>
                        <a:rPr lang="uk-UA" sz="440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uk-UA" sz="440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en-US" sz="440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uk-UA" sz="440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uk-UA" sz="440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sz="4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4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4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4400" b="0" i="1" smtClean="0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sz="4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uk-UA" sz="4400" i="1" smtClean="0">
                          <a:latin typeface="Cambria Math"/>
                          <a:ea typeface="Cambria Math"/>
                        </a:rPr>
                        <m:t>∈</m:t>
                      </m:r>
                      <m:r>
                        <a:rPr lang="uk-UA" sz="44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en-US" sz="440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sz="4400" b="0" i="1" smtClean="0"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4400" b="0" i="1" smtClean="0">
                          <a:latin typeface="Cambria Math"/>
                          <a:ea typeface="Cambria Math"/>
                        </a:rPr>
                        <m:t>𝑏</m:t>
                      </m:r>
                    </m:oMath>
                  </m:oMathPara>
                </a14:m>
                <a:endParaRPr lang="en-US" sz="4400" b="0" i="1" dirty="0" smtClean="0">
                  <a:latin typeface="Cambria Math"/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sz="4400" b="0" i="1" smtClean="0">
                          <a:latin typeface="Cambria Math"/>
                          <a:ea typeface="Cambria Math"/>
                        </a:rPr>
                        <m:t>∩</m:t>
                      </m:r>
                      <m:sSub>
                        <m:sSubPr>
                          <m:ctrlPr>
                            <a:rPr lang="en-US" sz="4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4400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4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4400" dirty="0" smtClean="0"/>
              </a:p>
              <a:p>
                <a:r>
                  <a:rPr lang="en-US" sz="48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4800" dirty="0" smtClean="0">
                    <a:latin typeface="Times New Roman" pitchFamily="18" charset="0"/>
                    <a:cs typeface="Times New Roman" pitchFamily="18" charset="0"/>
                  </a:rPr>
                  <a:t> || </a:t>
                </a:r>
                <a:r>
                  <a:rPr lang="en-US" sz="4800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en-US" sz="4800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  <a:p>
                <a:r>
                  <a:rPr lang="en-US" sz="48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4800" dirty="0" smtClean="0">
                    <a:latin typeface="Times New Roman" pitchFamily="18" charset="0"/>
                    <a:cs typeface="Times New Roman" pitchFamily="18" charset="0"/>
                  </a:rPr>
                  <a:t> || </a:t>
                </a:r>
                <a:r>
                  <a:rPr lang="en-US" sz="4800" i="1" dirty="0" smtClean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4800" baseline="-25000" dirty="0" smtClean="0"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uk-UA" sz="4800" baseline="-25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8258" y="2616366"/>
                <a:ext cx="3078279" cy="4278094"/>
              </a:xfrm>
              <a:prstGeom prst="rect">
                <a:avLst/>
              </a:prstGeom>
              <a:blipFill rotWithShape="1">
                <a:blip r:embed="rId2"/>
                <a:stretch>
                  <a:fillRect l="-8911" b="-669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Группа 22"/>
          <p:cNvGrpSpPr/>
          <p:nvPr/>
        </p:nvGrpSpPr>
        <p:grpSpPr>
          <a:xfrm>
            <a:off x="296838" y="2969895"/>
            <a:ext cx="3771105" cy="3411433"/>
            <a:chOff x="296838" y="2969895"/>
            <a:chExt cx="3771105" cy="3411433"/>
          </a:xfrm>
        </p:grpSpPr>
        <p:grpSp>
          <p:nvGrpSpPr>
            <p:cNvPr id="7" name="Группа 16"/>
            <p:cNvGrpSpPr>
              <a:grpSpLocks/>
            </p:cNvGrpSpPr>
            <p:nvPr/>
          </p:nvGrpSpPr>
          <p:grpSpPr bwMode="auto">
            <a:xfrm>
              <a:off x="296838" y="2969895"/>
              <a:ext cx="3771105" cy="3411433"/>
              <a:chOff x="2500298" y="3643314"/>
              <a:chExt cx="3429024" cy="2786082"/>
            </a:xfrm>
          </p:grpSpPr>
          <p:sp>
            <p:nvSpPr>
              <p:cNvPr id="8" name="Блок-схема: данные 7"/>
              <p:cNvSpPr/>
              <p:nvPr/>
            </p:nvSpPr>
            <p:spPr>
              <a:xfrm>
                <a:off x="2643174" y="3786190"/>
                <a:ext cx="3286148" cy="1143008"/>
              </a:xfrm>
              <a:prstGeom prst="flowChartInputOutpu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9" name="Блок-схема: данные 8"/>
              <p:cNvSpPr/>
              <p:nvPr/>
            </p:nvSpPr>
            <p:spPr>
              <a:xfrm>
                <a:off x="2500298" y="5286388"/>
                <a:ext cx="3286148" cy="1143008"/>
              </a:xfrm>
              <a:prstGeom prst="flowChartInputOutpu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cxnSp>
            <p:nvCxnSpPr>
              <p:cNvPr id="10" name="Прямая соединительная линия 9"/>
              <p:cNvCxnSpPr/>
              <p:nvPr/>
            </p:nvCxnSpPr>
            <p:spPr>
              <a:xfrm flipV="1">
                <a:off x="3143239" y="4071942"/>
                <a:ext cx="2214579" cy="642942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3643306" y="4000504"/>
                <a:ext cx="1428760" cy="78581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 flipV="1">
                <a:off x="3071802" y="5572140"/>
                <a:ext cx="2214577" cy="64294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3571867" y="5500702"/>
                <a:ext cx="1428760" cy="78581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2"/>
              <p:cNvSpPr txBox="1">
                <a:spLocks noChangeArrowheads="1"/>
              </p:cNvSpPr>
              <p:nvPr/>
            </p:nvSpPr>
            <p:spPr bwMode="auto">
              <a:xfrm>
                <a:off x="3286116" y="3786190"/>
                <a:ext cx="28575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uk-UA" altLang="uk-UA" sz="2800" b="1" dirty="0">
                    <a:solidFill>
                      <a:schemeClr val="tx2"/>
                    </a:solidFill>
                  </a:rPr>
                  <a:t>а</a:t>
                </a:r>
                <a:endParaRPr lang="ru-RU" altLang="uk-UA" sz="2800" b="1" dirty="0">
                  <a:solidFill>
                    <a:schemeClr val="tx2"/>
                  </a:solidFill>
                </a:endParaRPr>
              </a:p>
            </p:txBody>
          </p:sp>
          <p:sp>
            <p:nvSpPr>
              <p:cNvPr id="15" name="TextBox 13"/>
              <p:cNvSpPr txBox="1">
                <a:spLocks noChangeArrowheads="1"/>
              </p:cNvSpPr>
              <p:nvPr/>
            </p:nvSpPr>
            <p:spPr bwMode="auto">
              <a:xfrm>
                <a:off x="5000628" y="3643314"/>
                <a:ext cx="285752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uk-UA" sz="2800" b="1"/>
                  <a:t>b</a:t>
                </a:r>
                <a:endParaRPr lang="ru-RU" altLang="uk-UA" sz="2800" b="1"/>
              </a:p>
            </p:txBody>
          </p:sp>
          <p:sp>
            <p:nvSpPr>
              <p:cNvPr id="16" name="TextBox 14"/>
              <p:cNvSpPr txBox="1">
                <a:spLocks noChangeArrowheads="1"/>
              </p:cNvSpPr>
              <p:nvPr/>
            </p:nvSpPr>
            <p:spPr bwMode="auto">
              <a:xfrm>
                <a:off x="3143240" y="5357826"/>
                <a:ext cx="57150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uk-UA" altLang="uk-UA" sz="2800" b="1">
                    <a:solidFill>
                      <a:schemeClr val="tx2"/>
                    </a:solidFill>
                  </a:rPr>
                  <a:t>а</a:t>
                </a:r>
                <a:r>
                  <a:rPr lang="uk-UA" altLang="uk-UA" sz="2800" b="1" baseline="-25000">
                    <a:solidFill>
                      <a:schemeClr val="tx2"/>
                    </a:solidFill>
                  </a:rPr>
                  <a:t>1</a:t>
                </a:r>
                <a:endParaRPr lang="ru-RU" altLang="uk-UA" sz="2800" b="1" baseline="-25000">
                  <a:solidFill>
                    <a:schemeClr val="tx2"/>
                  </a:solidFill>
                </a:endParaRPr>
              </a:p>
            </p:txBody>
          </p:sp>
          <p:sp>
            <p:nvSpPr>
              <p:cNvPr id="17" name="TextBox 15"/>
              <p:cNvSpPr txBox="1">
                <a:spLocks noChangeArrowheads="1"/>
              </p:cNvSpPr>
              <p:nvPr/>
            </p:nvSpPr>
            <p:spPr bwMode="auto">
              <a:xfrm>
                <a:off x="5072066" y="5143512"/>
                <a:ext cx="571504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uk-UA" sz="2800" b="1"/>
                  <a:t>b</a:t>
                </a:r>
                <a:r>
                  <a:rPr lang="uk-UA" altLang="uk-UA" sz="2800" b="1" baseline="-25000"/>
                  <a:t>1</a:t>
                </a:r>
                <a:endParaRPr lang="ru-RU" altLang="uk-UA" sz="2800" b="1" baseline="-2500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3343334" y="3600834"/>
                  <a:ext cx="47128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uk-UA" sz="2400" i="1" smtClean="0">
                            <a:latin typeface="Cambria Math"/>
                            <a:ea typeface="Cambria Math"/>
                          </a:rPr>
                          <m:t>𝛼</m:t>
                        </m:r>
                      </m:oMath>
                    </m:oMathPara>
                  </a14:m>
                  <a:endParaRPr lang="uk-UA" sz="2400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3334" y="3600834"/>
                  <a:ext cx="471283" cy="46166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125167" y="5496881"/>
                  <a:ext cx="47288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uk-UA" sz="2400" i="1" smtClean="0">
                            <a:latin typeface="Cambria Math"/>
                            <a:ea typeface="Cambria Math"/>
                          </a:rPr>
                          <m:t>𝛽</m:t>
                        </m:r>
                      </m:oMath>
                    </m:oMathPara>
                  </a14:m>
                  <a:endParaRPr lang="uk-UA" sz="2400" dirty="0"/>
                </a:p>
              </p:txBody>
            </p:sp>
          </mc:Choice>
          <mc:Fallback xmlns=""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25167" y="5496881"/>
                  <a:ext cx="472885" cy="46166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1299" b="-21333"/>
                  </a:stretch>
                </a:blipFill>
              </p:spPr>
              <p:txBody>
                <a:bodyPr/>
                <a:lstStyle/>
                <a:p>
                  <a:r>
                    <a:rPr lang="uk-UA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86856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-32654" y="0"/>
            <a:ext cx="3879875" cy="706090"/>
          </a:xfrm>
          <a:prstGeom prst="rect">
            <a:avLst/>
          </a:prstGeo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Задача</a:t>
            </a:r>
            <a:endParaRPr lang="ru-RU" sz="4400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45176" y="219888"/>
            <a:ext cx="4526716" cy="4575092"/>
            <a:chOff x="1109662" y="2420888"/>
            <a:chExt cx="3495675" cy="3441700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109662" y="2420888"/>
              <a:ext cx="3495675" cy="3441700"/>
              <a:chOff x="642938" y="1785938"/>
              <a:chExt cx="3495675" cy="3441700"/>
            </a:xfrm>
          </p:grpSpPr>
          <p:grpSp>
            <p:nvGrpSpPr>
              <p:cNvPr id="2" name="Группа 1"/>
              <p:cNvGrpSpPr/>
              <p:nvPr/>
            </p:nvGrpSpPr>
            <p:grpSpPr>
              <a:xfrm>
                <a:off x="642938" y="1785938"/>
                <a:ext cx="3495675" cy="3190875"/>
                <a:chOff x="642938" y="1785938"/>
                <a:chExt cx="3495675" cy="3190875"/>
              </a:xfrm>
            </p:grpSpPr>
            <p:pic>
              <p:nvPicPr>
                <p:cNvPr id="43009" name="Picture 2" descr="http://pl8.com.ua/wp-content/uploads/2010/12/Test_12_01.jpg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42938" y="1785938"/>
                  <a:ext cx="3495675" cy="3190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" name="Овал 4"/>
                <p:cNvSpPr/>
                <p:nvPr/>
              </p:nvSpPr>
              <p:spPr>
                <a:xfrm>
                  <a:off x="2857500" y="3571875"/>
                  <a:ext cx="142875" cy="1428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6" name="Овал 5"/>
                <p:cNvSpPr/>
                <p:nvPr/>
              </p:nvSpPr>
              <p:spPr>
                <a:xfrm>
                  <a:off x="3357563" y="4286250"/>
                  <a:ext cx="142875" cy="1428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  <p:sp>
              <p:nvSpPr>
                <p:cNvPr id="7" name="Овал 6"/>
                <p:cNvSpPr/>
                <p:nvPr/>
              </p:nvSpPr>
              <p:spPr>
                <a:xfrm>
                  <a:off x="2071688" y="4643438"/>
                  <a:ext cx="142875" cy="14287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/>
                </a:p>
              </p:txBody>
            </p:sp>
          </p:grpSp>
          <p:sp>
            <p:nvSpPr>
              <p:cNvPr id="43015" name="TextBox 8"/>
              <p:cNvSpPr txBox="1">
                <a:spLocks noChangeArrowheads="1"/>
              </p:cNvSpPr>
              <p:nvPr/>
            </p:nvSpPr>
            <p:spPr bwMode="auto">
              <a:xfrm>
                <a:off x="1857375" y="4857750"/>
                <a:ext cx="42862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uk-UA" altLang="uk-UA" b="1" dirty="0"/>
                  <a:t>М</a:t>
                </a:r>
                <a:endParaRPr lang="ru-RU" altLang="uk-UA" b="1" dirty="0"/>
              </a:p>
            </p:txBody>
          </p:sp>
          <p:sp>
            <p:nvSpPr>
              <p:cNvPr id="43016" name="TextBox 9"/>
              <p:cNvSpPr txBox="1">
                <a:spLocks noChangeArrowheads="1"/>
              </p:cNvSpPr>
              <p:nvPr/>
            </p:nvSpPr>
            <p:spPr bwMode="auto">
              <a:xfrm>
                <a:off x="3429000" y="4429125"/>
                <a:ext cx="428625" cy="3698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altLang="uk-UA" b="1" dirty="0"/>
                  <a:t>N</a:t>
                </a:r>
                <a:endParaRPr lang="ru-RU" altLang="uk-UA" b="1" dirty="0"/>
              </a:p>
            </p:txBody>
          </p:sp>
        </p:grpSp>
        <p:sp>
          <p:nvSpPr>
            <p:cNvPr id="43017" name="TextBox 10"/>
            <p:cNvSpPr txBox="1">
              <a:spLocks noChangeArrowheads="1"/>
            </p:cNvSpPr>
            <p:nvPr/>
          </p:nvSpPr>
          <p:spPr bwMode="auto">
            <a:xfrm>
              <a:off x="3026336" y="4010129"/>
              <a:ext cx="4286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r>
                <a:rPr lang="en-US" altLang="uk-UA" b="1" dirty="0"/>
                <a:t>K</a:t>
              </a:r>
              <a:endParaRPr lang="ru-RU" altLang="uk-UA" b="1" dirty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31962" y="813965"/>
            <a:ext cx="49161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sz="2400" b="1" dirty="0">
                <a:solidFill>
                  <a:srgbClr val="002060"/>
                </a:solidFill>
                <a:latin typeface="Calibri"/>
              </a:rPr>
              <a:t>Назвіть площину, паралельну:</a:t>
            </a:r>
            <a:endParaRPr lang="uk-UA" sz="2400" b="1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64282" y="1292395"/>
            <a:ext cx="2943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  <a:latin typeface="Calibri"/>
              </a:rPr>
              <a:t>Площині АА</a:t>
            </a:r>
            <a:r>
              <a:rPr lang="uk-UA" sz="2800" baseline="-25000" dirty="0">
                <a:solidFill>
                  <a:srgbClr val="C00000"/>
                </a:solidFill>
                <a:latin typeface="Calibri"/>
              </a:rPr>
              <a:t>1</a:t>
            </a:r>
            <a:r>
              <a:rPr lang="uk-UA" sz="2800" dirty="0">
                <a:solidFill>
                  <a:srgbClr val="C00000"/>
                </a:solidFill>
                <a:latin typeface="Calibri"/>
              </a:rPr>
              <a:t>В</a:t>
            </a:r>
            <a:r>
              <a:rPr lang="uk-UA" sz="2800" baseline="-25000" dirty="0">
                <a:solidFill>
                  <a:srgbClr val="C00000"/>
                </a:solidFill>
                <a:latin typeface="Calibri"/>
              </a:rPr>
              <a:t>1</a:t>
            </a:r>
            <a:endParaRPr lang="uk-UA" sz="2800" baseline="-250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6335" y="1369339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006600"/>
                </a:solidFill>
              </a:rPr>
              <a:t>(С</a:t>
            </a:r>
            <a:r>
              <a:rPr lang="en-US" b="1" dirty="0" smtClean="0">
                <a:solidFill>
                  <a:srgbClr val="006600"/>
                </a:solidFill>
              </a:rPr>
              <a:t>D</a:t>
            </a:r>
            <a:r>
              <a:rPr lang="uk-UA" b="1" baseline="-25000" dirty="0" smtClean="0">
                <a:solidFill>
                  <a:srgbClr val="006600"/>
                </a:solidFill>
              </a:rPr>
              <a:t>1</a:t>
            </a:r>
            <a:r>
              <a:rPr lang="en-US" b="1" dirty="0" smtClean="0">
                <a:solidFill>
                  <a:srgbClr val="006600"/>
                </a:solidFill>
              </a:rPr>
              <a:t>D)</a:t>
            </a:r>
            <a:endParaRPr lang="uk-UA" b="1" dirty="0">
              <a:solidFill>
                <a:srgbClr val="00660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94539" y="1817501"/>
            <a:ext cx="2943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  <a:latin typeface="Calibri"/>
              </a:rPr>
              <a:t>Площині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B</a:t>
            </a:r>
            <a:r>
              <a:rPr lang="uk-UA" sz="280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C</a:t>
            </a:r>
            <a:r>
              <a:rPr lang="uk-UA" sz="2800" baseline="-25000" dirty="0" smtClean="0">
                <a:solidFill>
                  <a:srgbClr val="C00000"/>
                </a:solidFill>
                <a:latin typeface="Calibri"/>
              </a:rPr>
              <a:t>1</a:t>
            </a:r>
            <a:r>
              <a:rPr lang="en-US" sz="2800" dirty="0">
                <a:solidFill>
                  <a:srgbClr val="C00000"/>
                </a:solidFill>
                <a:latin typeface="Calibri"/>
              </a:rPr>
              <a:t>C</a:t>
            </a:r>
            <a:endParaRPr lang="uk-UA" sz="2800" baseline="-250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06592" y="1894445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006600"/>
                </a:solidFill>
              </a:rPr>
              <a:t>(</a:t>
            </a:r>
            <a:r>
              <a:rPr lang="en-US" b="1" dirty="0" smtClean="0">
                <a:solidFill>
                  <a:srgbClr val="006600"/>
                </a:solidFill>
              </a:rPr>
              <a:t>AA</a:t>
            </a:r>
            <a:r>
              <a:rPr lang="uk-UA" b="1" baseline="-25000" dirty="0" smtClean="0">
                <a:solidFill>
                  <a:srgbClr val="006600"/>
                </a:solidFill>
              </a:rPr>
              <a:t>1</a:t>
            </a:r>
            <a:r>
              <a:rPr lang="en-US" b="1" dirty="0" smtClean="0">
                <a:solidFill>
                  <a:srgbClr val="006600"/>
                </a:solidFill>
              </a:rPr>
              <a:t>D)</a:t>
            </a:r>
            <a:endParaRPr lang="uk-UA" b="1" dirty="0">
              <a:solidFill>
                <a:srgbClr val="00660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02312" y="2427307"/>
            <a:ext cx="2943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800" dirty="0">
                <a:solidFill>
                  <a:srgbClr val="C00000"/>
                </a:solidFill>
                <a:latin typeface="Calibri"/>
              </a:rPr>
              <a:t>Площині </a:t>
            </a:r>
            <a:r>
              <a:rPr lang="en-US" sz="2800" dirty="0" smtClean="0">
                <a:solidFill>
                  <a:srgbClr val="C00000"/>
                </a:solidFill>
                <a:latin typeface="Calibri"/>
              </a:rPr>
              <a:t>ABC</a:t>
            </a:r>
            <a:endParaRPr lang="uk-UA" sz="2800" baseline="-25000" dirty="0">
              <a:solidFill>
                <a:srgbClr val="C00000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14365" y="2504251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solidFill>
                  <a:srgbClr val="006600"/>
                </a:solidFill>
              </a:rPr>
              <a:t>(</a:t>
            </a:r>
            <a:r>
              <a:rPr lang="en-US" b="1" dirty="0" smtClean="0">
                <a:solidFill>
                  <a:srgbClr val="006600"/>
                </a:solidFill>
              </a:rPr>
              <a:t>A</a:t>
            </a:r>
            <a:r>
              <a:rPr lang="en-US" b="1" baseline="-25000" dirty="0" smtClean="0">
                <a:solidFill>
                  <a:srgbClr val="006600"/>
                </a:solidFill>
              </a:rPr>
              <a:t>1</a:t>
            </a:r>
            <a:r>
              <a:rPr lang="en-US" b="1" dirty="0" smtClean="0">
                <a:solidFill>
                  <a:srgbClr val="006600"/>
                </a:solidFill>
              </a:rPr>
              <a:t>B</a:t>
            </a:r>
            <a:r>
              <a:rPr lang="uk-UA" b="1" baseline="-25000" dirty="0" smtClean="0">
                <a:solidFill>
                  <a:srgbClr val="006600"/>
                </a:solidFill>
              </a:rPr>
              <a:t>1</a:t>
            </a:r>
            <a:r>
              <a:rPr lang="en-US" b="1" dirty="0" smtClean="0">
                <a:solidFill>
                  <a:srgbClr val="006600"/>
                </a:solidFill>
              </a:rPr>
              <a:t>C</a:t>
            </a:r>
            <a:r>
              <a:rPr lang="en-US" b="1" baseline="-25000" dirty="0" smtClean="0">
                <a:solidFill>
                  <a:srgbClr val="006600"/>
                </a:solidFill>
              </a:rPr>
              <a:t>1</a:t>
            </a:r>
            <a:r>
              <a:rPr lang="en-US" b="1" dirty="0" smtClean="0">
                <a:solidFill>
                  <a:srgbClr val="006600"/>
                </a:solidFill>
              </a:rPr>
              <a:t>)</a:t>
            </a:r>
            <a:endParaRPr lang="uk-UA" b="1" dirty="0">
              <a:solidFill>
                <a:srgbClr val="0066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505" y="3055035"/>
            <a:ext cx="48245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002060"/>
                </a:solidFill>
                <a:latin typeface="Calibri"/>
              </a:rPr>
              <a:t>2. Визначте</a:t>
            </a:r>
            <a:r>
              <a:rPr lang="uk-UA" sz="2400" b="1" dirty="0">
                <a:solidFill>
                  <a:srgbClr val="002060"/>
                </a:solidFill>
                <a:latin typeface="Calibri"/>
              </a:rPr>
              <a:t>, чи паралельні площини</a:t>
            </a:r>
          </a:p>
        </p:txBody>
      </p:sp>
      <p:sp>
        <p:nvSpPr>
          <p:cNvPr id="16" name="TextBox 15"/>
          <p:cNvSpPr txBox="1"/>
          <p:nvPr/>
        </p:nvSpPr>
        <p:spPr>
          <a:xfrm flipH="1">
            <a:off x="794101" y="4132608"/>
            <a:ext cx="251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ABB</a:t>
            </a:r>
            <a:r>
              <a:rPr lang="en-US" sz="2800" baseline="-25000" dirty="0" smtClean="0">
                <a:solidFill>
                  <a:srgbClr val="C00000"/>
                </a:solidFill>
                <a:latin typeface="Book Antiqua" pitchFamily="18" charset="0"/>
              </a:rPr>
              <a:t>1</a:t>
            </a:r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uk-UA" sz="2800" dirty="0" smtClean="0">
                <a:solidFill>
                  <a:srgbClr val="C00000"/>
                </a:solidFill>
                <a:latin typeface="Book Antiqua" pitchFamily="18" charset="0"/>
              </a:rPr>
              <a:t>і СС</a:t>
            </a:r>
            <a:r>
              <a:rPr lang="uk-UA" sz="2800" baseline="-25000" dirty="0" smtClean="0">
                <a:solidFill>
                  <a:srgbClr val="C00000"/>
                </a:solidFill>
                <a:latin typeface="Book Antiqua" pitchFamily="18" charset="0"/>
              </a:rPr>
              <a:t>1</a:t>
            </a:r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D</a:t>
            </a:r>
            <a:r>
              <a:rPr lang="en-US" sz="2800" baseline="-25000" dirty="0" smtClean="0">
                <a:solidFill>
                  <a:srgbClr val="C00000"/>
                </a:solidFill>
                <a:latin typeface="Book Antiqua" pitchFamily="18" charset="0"/>
              </a:rPr>
              <a:t>1 </a:t>
            </a:r>
            <a:endParaRPr lang="uk-UA" sz="2800" baseline="-25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75388" y="4132608"/>
            <a:ext cx="92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6600"/>
                </a:solidFill>
                <a:latin typeface="Book Antiqua" pitchFamily="18" charset="0"/>
              </a:rPr>
              <a:t>так</a:t>
            </a:r>
            <a:endParaRPr lang="uk-UA" sz="2800" dirty="0">
              <a:solidFill>
                <a:srgbClr val="006600"/>
              </a:solidFill>
              <a:latin typeface="Book Antiqu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 flipH="1">
            <a:off x="783698" y="4692520"/>
            <a:ext cx="251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AB</a:t>
            </a:r>
            <a:r>
              <a:rPr lang="en-US" sz="2800" baseline="-25000" dirty="0" smtClean="0">
                <a:solidFill>
                  <a:srgbClr val="C00000"/>
                </a:solidFill>
                <a:latin typeface="Book Antiqua" pitchFamily="18" charset="0"/>
              </a:rPr>
              <a:t>1</a:t>
            </a:r>
            <a:r>
              <a:rPr lang="uk-UA" sz="2800" dirty="0" smtClean="0">
                <a:solidFill>
                  <a:srgbClr val="C00000"/>
                </a:solidFill>
                <a:latin typeface="Book Antiqua" pitchFamily="18" charset="0"/>
              </a:rPr>
              <a:t>С</a:t>
            </a:r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uk-UA" sz="2800" dirty="0" smtClean="0">
                <a:solidFill>
                  <a:srgbClr val="C00000"/>
                </a:solidFill>
                <a:latin typeface="Book Antiqua" pitchFamily="18" charset="0"/>
              </a:rPr>
              <a:t>і АС</a:t>
            </a:r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D</a:t>
            </a:r>
            <a:r>
              <a:rPr lang="en-US" sz="2800" baseline="-25000" dirty="0" smtClean="0">
                <a:solidFill>
                  <a:srgbClr val="C00000"/>
                </a:solidFill>
                <a:latin typeface="Book Antiqua" pitchFamily="18" charset="0"/>
              </a:rPr>
              <a:t>1 </a:t>
            </a:r>
            <a:endParaRPr lang="uk-UA" sz="2800" baseline="-25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75388" y="4692520"/>
            <a:ext cx="92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6600"/>
                </a:solidFill>
                <a:latin typeface="Book Antiqua" pitchFamily="18" charset="0"/>
              </a:rPr>
              <a:t>ні</a:t>
            </a:r>
            <a:endParaRPr lang="uk-UA" sz="2800" dirty="0">
              <a:solidFill>
                <a:srgbClr val="006600"/>
              </a:solidFill>
              <a:latin typeface="Book Antiqua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 flipH="1">
            <a:off x="760747" y="5350230"/>
            <a:ext cx="2512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MNK </a:t>
            </a:r>
            <a:r>
              <a:rPr lang="uk-UA" sz="2800" dirty="0" smtClean="0">
                <a:solidFill>
                  <a:srgbClr val="C00000"/>
                </a:solidFill>
                <a:latin typeface="Book Antiqua" pitchFamily="18" charset="0"/>
              </a:rPr>
              <a:t>і АС</a:t>
            </a:r>
            <a:r>
              <a:rPr lang="en-US" sz="2800" dirty="0" smtClean="0">
                <a:solidFill>
                  <a:srgbClr val="C00000"/>
                </a:solidFill>
                <a:latin typeface="Book Antiqua" pitchFamily="18" charset="0"/>
              </a:rPr>
              <a:t>D</a:t>
            </a:r>
            <a:r>
              <a:rPr lang="en-US" sz="2800" baseline="-25000" dirty="0" smtClean="0">
                <a:solidFill>
                  <a:srgbClr val="C00000"/>
                </a:solidFill>
                <a:latin typeface="Book Antiqua" pitchFamily="18" charset="0"/>
              </a:rPr>
              <a:t>1 </a:t>
            </a:r>
            <a:endParaRPr lang="uk-UA" sz="2800" baseline="-25000" dirty="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75388" y="5339074"/>
            <a:ext cx="928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>
                <a:solidFill>
                  <a:srgbClr val="006600"/>
                </a:solidFill>
                <a:latin typeface="Book Antiqua" pitchFamily="18" charset="0"/>
              </a:rPr>
              <a:t>так</a:t>
            </a:r>
            <a:endParaRPr lang="uk-UA" sz="2800" dirty="0">
              <a:solidFill>
                <a:srgbClr val="0066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19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8" grpId="0"/>
      <p:bldP spid="19" grpId="0"/>
      <p:bldP spid="21" grpId="0"/>
      <p:bldP spid="22" grpId="0"/>
      <p:bldP spid="15" grpId="0"/>
      <p:bldP spid="16" grpId="0"/>
      <p:bldP spid="17" grpId="0"/>
      <p:bldP spid="26" grpId="0"/>
      <p:bldP spid="27" grpId="0"/>
      <p:bldP spid="28" grpId="0"/>
      <p:bldP spid="2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184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Розміщення двох площин у просторі. Паралельність площин.  Ознака паралельності площин  </vt:lpstr>
      <vt:lpstr>Презентация PowerPoint</vt:lpstr>
      <vt:lpstr>Дві площини називаються паралельними, якщо вони не мають спільних точок</vt:lpstr>
      <vt:lpstr>Презентация PowerPoint</vt:lpstr>
      <vt:lpstr>Паралельні площини у природі</vt:lpstr>
      <vt:lpstr>Паралельні площини в мистецтві</vt:lpstr>
      <vt:lpstr>Презентация PowerPoint</vt:lpstr>
      <vt:lpstr>Ознака  паралельності площин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Розміщення двох площин у просторі. Паралельність площин.  Ознака паралельності площин</dc:title>
  <dc:creator>Admin</dc:creator>
  <cp:lastModifiedBy>Natasha</cp:lastModifiedBy>
  <cp:revision>8</cp:revision>
  <dcterms:created xsi:type="dcterms:W3CDTF">2004-07-18T21:40:39Z</dcterms:created>
  <dcterms:modified xsi:type="dcterms:W3CDTF">2019-11-04T18:55:52Z</dcterms:modified>
</cp:coreProperties>
</file>