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386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514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1634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8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727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324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910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91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18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3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4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7225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7622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20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74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239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564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094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917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646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945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0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E2FD2-EAE6-42D6-A7AA-B518AB46DA60}" type="datetimeFigureOut">
              <a:rPr lang="uk-UA" smtClean="0"/>
              <a:t>07.09.2019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F5A75-2906-4F97-8D35-E329B1B3DAB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085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03FD3-2583-4E26-A8FC-B81CD667A0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1760A-6B82-4DED-B192-52417D2354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55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2361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Задано трикутник </a:t>
            </a:r>
            <a:r>
              <a:rPr lang="uk-UA" sz="6000" b="1" i="1" dirty="0" smtClean="0"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 і точку </a:t>
            </a:r>
            <a:r>
              <a:rPr lang="en-US" sz="60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, що не належить його площині. Точки </a:t>
            </a:r>
            <a:r>
              <a:rPr lang="uk-UA" sz="60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60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 – середини відрізків </a:t>
            </a:r>
            <a:r>
              <a:rPr lang="uk-UA" sz="6000" b="1" i="1" dirty="0" smtClean="0">
                <a:latin typeface="Times New Roman" pitchFamily="18" charset="0"/>
                <a:cs typeface="Times New Roman" pitchFamily="18" charset="0"/>
              </a:rPr>
              <a:t>АС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60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60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 відповідно. </a:t>
            </a:r>
            <a:br>
              <a:rPr lang="uk-UA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Чи перетинаються площини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6000" b="1" i="1" dirty="0" smtClean="0">
                <a:latin typeface="Times New Roman" pitchFamily="18" charset="0"/>
                <a:cs typeface="Times New Roman" pitchFamily="18" charset="0"/>
              </a:rPr>
              <a:t>MNB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en-US" sz="60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)?</a:t>
            </a:r>
            <a:endParaRPr lang="uk-UA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12" y="476674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 – середня лінія трикутника </a:t>
            </a:r>
            <a:r>
              <a:rPr lang="uk-UA" sz="6000" b="1" i="1" dirty="0"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Точки </a:t>
            </a:r>
            <a:r>
              <a:rPr lang="uk-UA" sz="60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60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en-US" sz="6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 лежать у площині </a:t>
            </a:r>
            <a:r>
              <a:rPr lang="el-G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Доведіть</a:t>
            </a: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, що точки </a:t>
            </a:r>
            <a:r>
              <a:rPr lang="uk-UA" sz="6000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6000" b="1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 лежать у площині </a:t>
            </a:r>
            <a:r>
              <a:rPr lang="el-G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579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222" y="32611"/>
            <a:ext cx="89316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Просторові геометричні фігури</a:t>
            </a:r>
          </a:p>
        </p:txBody>
      </p:sp>
      <p:sp>
        <p:nvSpPr>
          <p:cNvPr id="4" name="AutoShape 5" descr="trijstura prizma 1 - Cop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0" b="8624"/>
          <a:stretch/>
        </p:blipFill>
        <p:spPr bwMode="auto">
          <a:xfrm>
            <a:off x="381186" y="1129498"/>
            <a:ext cx="3563669" cy="252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8" descr="taisnstura prizma 1 - Copy.JPG"/>
          <p:cNvSpPr>
            <a:spLocks noChangeAspect="1" noChangeArrowheads="1"/>
          </p:cNvSpPr>
          <p:nvPr/>
        </p:nvSpPr>
        <p:spPr bwMode="auto">
          <a:xfrm>
            <a:off x="307975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9" t="9999" r="13928" b="11209"/>
          <a:stretch/>
        </p:blipFill>
        <p:spPr bwMode="auto">
          <a:xfrm>
            <a:off x="5799303" y="864026"/>
            <a:ext cx="3185653" cy="305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2" t="8050" r="13897" b="11230"/>
          <a:stretch/>
        </p:blipFill>
        <p:spPr bwMode="auto">
          <a:xfrm>
            <a:off x="3203849" y="3651471"/>
            <a:ext cx="3316129" cy="3223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3" b="5863"/>
          <a:stretch/>
        </p:blipFill>
        <p:spPr bwMode="auto">
          <a:xfrm>
            <a:off x="307976" y="3818726"/>
            <a:ext cx="2959497" cy="269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177740" y="267373"/>
            <a:ext cx="23229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Призма</a:t>
            </a:r>
            <a:endParaRPr lang="uk-UA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6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 tmFilter="0, 0; .2, .5; .8, .5; 1, 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000" autoRev="1" fill="hold"/>
                                        <p:tgtEl>
                                          <p:spTgt spid="10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 flipH="1">
            <a:off x="2975488" y="1468185"/>
            <a:ext cx="1307205" cy="961904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5395546" y="1468185"/>
            <a:ext cx="1307205" cy="961904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282694" y="1453022"/>
            <a:ext cx="2420057" cy="15165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791266" y="3657877"/>
            <a:ext cx="2420057" cy="15165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5400000"/>
            </a:camera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3098136" y="2718401"/>
            <a:ext cx="2420057" cy="15165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3001294" y="3923757"/>
            <a:ext cx="1307205" cy="961904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3001294" y="4869162"/>
            <a:ext cx="2420057" cy="15165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4308164" y="3904585"/>
            <a:ext cx="2420057" cy="15165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2975489" y="2424823"/>
            <a:ext cx="2420057" cy="15165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4211322" y="3630181"/>
            <a:ext cx="2420057" cy="15165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5400000"/>
            </a:camera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5421350" y="3904584"/>
            <a:ext cx="1307205" cy="961904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5518526" y="2703236"/>
            <a:ext cx="2420057" cy="15165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5400000"/>
            </a:camera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3577389" y="129583"/>
            <a:ext cx="191533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Куб</a:t>
            </a:r>
            <a:endParaRPr lang="uk-UA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 flipV="1">
            <a:off x="507671" y="4755997"/>
            <a:ext cx="1665515" cy="1451828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73186" y="4758967"/>
            <a:ext cx="2297876" cy="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07670" y="6207825"/>
            <a:ext cx="2297876" cy="0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2805547" y="4755997"/>
            <a:ext cx="1665515" cy="1451828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2525159" y="1163784"/>
            <a:ext cx="1945902" cy="3592215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2532193" y="1202341"/>
            <a:ext cx="273355" cy="5002512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507671" y="1199373"/>
            <a:ext cx="1992996" cy="5005483"/>
          </a:xfrm>
          <a:prstGeom prst="line">
            <a:avLst/>
          </a:prstGeom>
          <a:ln w="38100">
            <a:solidFill>
              <a:srgbClr val="FFFF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173186" y="1163783"/>
            <a:ext cx="359006" cy="3589245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4503920" y="4399082"/>
                <a:ext cx="63991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>
                          <a:ln/>
                          <a:solidFill>
                            <a:srgbClr val="FFFF00"/>
                          </a:solidFill>
                          <a:effectLst>
                            <a:glow rad="101600">
                              <a:srgbClr val="FFC000">
                                <a:satMod val="175000"/>
                                <a:alpha val="40000"/>
                              </a:srgbClr>
                            </a:glo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4000" b="1" i="1" dirty="0">
                  <a:ln/>
                  <a:solidFill>
                    <a:srgbClr val="FFFF00"/>
                  </a:solidFill>
                  <a:effectLst>
                    <a:glow rad="101600">
                      <a:srgbClr val="FFC000">
                        <a:satMod val="175000"/>
                        <a:alpha val="40000"/>
                      </a:srgb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878" y="4399082"/>
                <a:ext cx="639919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2922952" y="5900076"/>
                <a:ext cx="6703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n/>
                          <a:solidFill>
                            <a:srgbClr val="FFFF00"/>
                          </a:solidFill>
                          <a:effectLst>
                            <a:glow rad="101600">
                              <a:srgbClr val="FFC000">
                                <a:satMod val="175000"/>
                                <a:alpha val="40000"/>
                              </a:srgbClr>
                            </a:glo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4000" b="1" i="1" dirty="0">
                  <a:ln/>
                  <a:solidFill>
                    <a:srgbClr val="FFFF00"/>
                  </a:solidFill>
                  <a:effectLst>
                    <a:glow rad="101600">
                      <a:srgbClr val="FFC000">
                        <a:satMod val="175000"/>
                        <a:alpha val="40000"/>
                      </a:srgb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998" y="5900076"/>
                <a:ext cx="67037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44089" y="5850910"/>
                <a:ext cx="62228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>
                          <a:ln/>
                          <a:solidFill>
                            <a:srgbClr val="FFFF00"/>
                          </a:solidFill>
                          <a:effectLst>
                            <a:glow rad="101600">
                              <a:srgbClr val="FFC000">
                                <a:satMod val="175000"/>
                                <a:alpha val="40000"/>
                              </a:srgbClr>
                            </a:glo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i="1" dirty="0">
                  <a:ln/>
                  <a:solidFill>
                    <a:srgbClr val="FFFF00"/>
                  </a:solidFill>
                  <a:effectLst>
                    <a:glow rad="101600">
                      <a:srgbClr val="FFC000">
                        <a:satMod val="175000"/>
                        <a:alpha val="40000"/>
                      </a:srgb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82" y="5850910"/>
                <a:ext cx="639919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1573985" y="4220624"/>
                <a:ext cx="684803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>
                          <a:ln/>
                          <a:solidFill>
                            <a:srgbClr val="FFFF00"/>
                          </a:solidFill>
                          <a:effectLst>
                            <a:glow rad="101600">
                              <a:srgbClr val="FFC000">
                                <a:satMod val="175000"/>
                                <a:alpha val="40000"/>
                              </a:srgbClr>
                            </a:glo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4000" b="1" i="1" dirty="0">
                  <a:ln/>
                  <a:solidFill>
                    <a:srgbClr val="FFFF00"/>
                  </a:solidFill>
                  <a:effectLst>
                    <a:glow rad="101600">
                      <a:srgbClr val="FFC000">
                        <a:satMod val="175000"/>
                        <a:alpha val="40000"/>
                      </a:srgb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776" y="4220624"/>
                <a:ext cx="684803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2260771" y="492965"/>
                <a:ext cx="591829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>
                          <a:ln/>
                          <a:solidFill>
                            <a:srgbClr val="FFFF00"/>
                          </a:solidFill>
                          <a:effectLst>
                            <a:glow rad="101600">
                              <a:srgbClr val="FFC000">
                                <a:satMod val="175000"/>
                                <a:alpha val="40000"/>
                              </a:srgbClr>
                            </a:glo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ru-RU" sz="4000" b="1" i="1" dirty="0">
                  <a:ln/>
                  <a:solidFill>
                    <a:srgbClr val="FFFF00"/>
                  </a:solidFill>
                  <a:effectLst>
                    <a:glow rad="101600">
                      <a:srgbClr val="FFC000">
                        <a:satMod val="175000"/>
                        <a:alpha val="40000"/>
                      </a:srgb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2996" y="492965"/>
                <a:ext cx="591829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Прямоугольник 46"/>
          <p:cNvSpPr/>
          <p:nvPr/>
        </p:nvSpPr>
        <p:spPr>
          <a:xfrm>
            <a:off x="2854815" y="255461"/>
            <a:ext cx="6806030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4000" b="1" u="sng" dirty="0">
                <a:ln/>
                <a:solidFill>
                  <a:srgbClr val="FFFF00"/>
                </a:solidFill>
              </a:rPr>
              <a:t>П</a:t>
            </a:r>
            <a:r>
              <a:rPr lang="uk-UA" sz="4000" b="1" u="sng" dirty="0">
                <a:ln/>
                <a:solidFill>
                  <a:srgbClr val="FFFF00"/>
                </a:solidFill>
              </a:rPr>
              <a:t>іраміда </a:t>
            </a:r>
            <a:r>
              <a:rPr lang="uk-UA" sz="4000" b="1" dirty="0">
                <a:ln/>
                <a:solidFill>
                  <a:srgbClr val="FFFF00"/>
                </a:solidFill>
              </a:rPr>
              <a:t>– багатогранник, </a:t>
            </a:r>
          </a:p>
          <a:p>
            <a:pPr algn="ctr"/>
            <a:r>
              <a:rPr lang="uk-UA" sz="4000" b="1" dirty="0">
                <a:ln/>
                <a:solidFill>
                  <a:srgbClr val="FFFF00"/>
                </a:solidFill>
              </a:rPr>
              <a:t>одна грань якого – довільний</a:t>
            </a:r>
          </a:p>
          <a:p>
            <a:pPr algn="ctr"/>
            <a:r>
              <a:rPr lang="uk-UA" sz="4000" b="1" dirty="0">
                <a:ln/>
                <a:solidFill>
                  <a:srgbClr val="FFFF00"/>
                </a:solidFill>
              </a:rPr>
              <a:t>багатокутник, а всі інші </a:t>
            </a:r>
          </a:p>
          <a:p>
            <a:pPr algn="ctr"/>
            <a:r>
              <a:rPr lang="uk-UA" sz="4000" b="1" dirty="0">
                <a:ln/>
                <a:solidFill>
                  <a:srgbClr val="FFFF00"/>
                </a:solidFill>
              </a:rPr>
              <a:t>грані – трикутники, які мають</a:t>
            </a:r>
          </a:p>
          <a:p>
            <a:pPr algn="ctr"/>
            <a:r>
              <a:rPr lang="uk-UA" sz="4000" b="1" dirty="0">
                <a:ln/>
                <a:solidFill>
                  <a:srgbClr val="FFFF00"/>
                </a:solidFill>
              </a:rPr>
              <a:t>с</a:t>
            </a:r>
            <a:r>
              <a:rPr lang="uk-UA" sz="4000" b="1" dirty="0">
                <a:ln/>
                <a:solidFill>
                  <a:srgbClr val="FFFF00"/>
                </a:solidFill>
              </a:rPr>
              <a:t>пільну вершину.</a:t>
            </a:r>
            <a:endParaRPr lang="ru-RU" sz="4000" b="1" dirty="0">
              <a:ln/>
              <a:solidFill>
                <a:srgbClr val="FFFF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11960" y="5189190"/>
            <a:ext cx="436850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Піраміда</a:t>
            </a:r>
            <a:endParaRPr lang="uk-UA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12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4" grpId="0"/>
      <p:bldP spid="45" grpId="0"/>
      <p:bldP spid="46" grpId="0"/>
      <p:bldP spid="47" grpId="0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91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Natasha</dc:creator>
  <cp:lastModifiedBy>Natasha</cp:lastModifiedBy>
  <cp:revision>5</cp:revision>
  <dcterms:created xsi:type="dcterms:W3CDTF">2019-09-07T18:55:43Z</dcterms:created>
  <dcterms:modified xsi:type="dcterms:W3CDTF">2019-09-07T19:38:26Z</dcterms:modified>
</cp:coreProperties>
</file>