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1386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5149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41634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38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17279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7324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10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1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180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130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4740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72257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762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120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742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394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564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094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917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3646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19455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402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E2FD2-EAE6-42D6-A7AA-B518AB46DA60}" type="datetimeFigureOut">
              <a:rPr lang="uk-UA" smtClean="0"/>
              <a:t>07.09.2019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F5A75-2906-4F97-8D35-E329B1B3DAB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085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03FD3-2583-4E26-A8FC-B81CD667A000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07.09.2019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1760A-6B82-4DED-B192-52417D23540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55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02361"/>
            <a:ext cx="914400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Задано трикутник </a:t>
            </a:r>
            <a:r>
              <a:rPr lang="uk-UA" sz="6000" b="1" i="1" dirty="0" smtClean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і точку 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, що не належить його площині. Точки </a:t>
            </a:r>
            <a:r>
              <a:rPr lang="uk-UA" sz="60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– середини відрізків </a:t>
            </a:r>
            <a:r>
              <a:rPr lang="uk-UA" sz="6000" b="1" i="1" dirty="0" smtClean="0">
                <a:latin typeface="Times New Roman" pitchFamily="18" charset="0"/>
                <a:cs typeface="Times New Roman" pitchFamily="18" charset="0"/>
              </a:rPr>
              <a:t>АС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6000" b="1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відповідно. </a:t>
            </a:r>
            <a:br>
              <a:rPr lang="uk-UA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Чи перетинаються площини 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6000" b="1" i="1" dirty="0" smtClean="0">
                <a:latin typeface="Times New Roman" pitchFamily="18" charset="0"/>
                <a:cs typeface="Times New Roman" pitchFamily="18" charset="0"/>
              </a:rPr>
              <a:t>MNB</a:t>
            </a: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АВ</a:t>
            </a:r>
            <a:r>
              <a:rPr lang="en-US" sz="60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)?</a:t>
            </a:r>
            <a:endParaRPr lang="uk-UA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512" y="476674"/>
            <a:ext cx="9144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i="1" dirty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 – середня лінія трикутника </a:t>
            </a: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АВС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6000" b="1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en-US" sz="6000" b="1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 лежать у площині </a:t>
            </a:r>
            <a:r>
              <a:rPr lang="el-G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Доведіть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, що точки </a:t>
            </a: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uk-UA" sz="6000" b="1" i="1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 лежать у площині </a:t>
            </a:r>
            <a:r>
              <a:rPr lang="el-GR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5579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5222" y="32611"/>
            <a:ext cx="893167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Просторові геометричні фігури</a:t>
            </a:r>
          </a:p>
        </p:txBody>
      </p:sp>
      <p:sp>
        <p:nvSpPr>
          <p:cNvPr id="4" name="AutoShape 5" descr="trijstura prizma 1 - Cop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90" b="8624"/>
          <a:stretch/>
        </p:blipFill>
        <p:spPr bwMode="auto">
          <a:xfrm>
            <a:off x="381186" y="1129498"/>
            <a:ext cx="3563669" cy="252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8" descr="taisnstura prizma 1 - Copy.JPG"/>
          <p:cNvSpPr>
            <a:spLocks noChangeAspect="1" noChangeArrowheads="1"/>
          </p:cNvSpPr>
          <p:nvPr/>
        </p:nvSpPr>
        <p:spPr bwMode="auto">
          <a:xfrm>
            <a:off x="307975" y="7939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9" t="9999" r="13928" b="11209"/>
          <a:stretch/>
        </p:blipFill>
        <p:spPr bwMode="auto">
          <a:xfrm>
            <a:off x="5799303" y="864026"/>
            <a:ext cx="3185653" cy="3052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02" t="8050" r="13897" b="11230"/>
          <a:stretch/>
        </p:blipFill>
        <p:spPr bwMode="auto">
          <a:xfrm>
            <a:off x="3203849" y="3651471"/>
            <a:ext cx="3316129" cy="3223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53" b="5863"/>
          <a:stretch/>
        </p:blipFill>
        <p:spPr bwMode="auto">
          <a:xfrm>
            <a:off x="307976" y="3818726"/>
            <a:ext cx="2959497" cy="2695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3177740" y="267373"/>
            <a:ext cx="232294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Призма</a:t>
            </a:r>
            <a:endParaRPr lang="uk-UA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6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103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flipH="1">
            <a:off x="2975488" y="1468185"/>
            <a:ext cx="1307205" cy="961904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5395546" y="1468185"/>
            <a:ext cx="1307205" cy="961904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flipH="1">
            <a:off x="4282694" y="1453022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1791266" y="3657877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5400000"/>
            </a:camera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flipH="1">
            <a:off x="3098136" y="2718401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3001294" y="3923757"/>
            <a:ext cx="1307205" cy="961904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3001294" y="4869162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>
            <a:off x="4308164" y="3904585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2975489" y="2424823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4211322" y="3630181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5400000"/>
            </a:camera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5421350" y="3904584"/>
            <a:ext cx="1307205" cy="961904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H="1">
            <a:off x="5518526" y="2703236"/>
            <a:ext cx="2420057" cy="1516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>
              <a:rot lat="0" lon="0" rev="5400000"/>
            </a:camera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Прямоугольник 58"/>
          <p:cNvSpPr/>
          <p:nvPr/>
        </p:nvSpPr>
        <p:spPr>
          <a:xfrm>
            <a:off x="3577389" y="129583"/>
            <a:ext cx="1915333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Куб</a:t>
            </a:r>
            <a:endParaRPr lang="uk-UA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/>
          <p:cNvCxnSpPr/>
          <p:nvPr/>
        </p:nvCxnSpPr>
        <p:spPr>
          <a:xfrm flipV="1">
            <a:off x="507671" y="4755997"/>
            <a:ext cx="1665515" cy="1451828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2173186" y="4758967"/>
            <a:ext cx="2297876" cy="0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07670" y="6207825"/>
            <a:ext cx="2297876" cy="0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805547" y="4755997"/>
            <a:ext cx="1665515" cy="1451828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flipH="1" flipV="1">
            <a:off x="2525159" y="1163784"/>
            <a:ext cx="1945902" cy="3592215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2532193" y="1202341"/>
            <a:ext cx="273355" cy="5002512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V="1">
            <a:off x="507671" y="1199373"/>
            <a:ext cx="1992996" cy="5005483"/>
          </a:xfrm>
          <a:prstGeom prst="line">
            <a:avLst/>
          </a:prstGeom>
          <a:ln w="38100">
            <a:solidFill>
              <a:srgbClr val="FFFF00"/>
            </a:solidFill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flipV="1">
            <a:off x="2173186" y="1163783"/>
            <a:ext cx="359006" cy="3589245"/>
          </a:xfrm>
          <a:prstGeom prst="line">
            <a:avLst/>
          </a:prstGeom>
          <a:ln w="38100">
            <a:solidFill>
              <a:srgbClr val="FFFF00"/>
            </a:solidFill>
            <a:prstDash val="dash"/>
          </a:ln>
          <a:effectLst>
            <a:glow rad="101600">
              <a:schemeClr val="accent4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Прямоугольник 40"/>
              <p:cNvSpPr/>
              <p:nvPr/>
            </p:nvSpPr>
            <p:spPr>
              <a:xfrm>
                <a:off x="4503920" y="4399082"/>
                <a:ext cx="63991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>
                          <a:ln/>
                          <a:solidFill>
                            <a:srgbClr val="FFFF00"/>
                          </a:solidFill>
                          <a:effectLst>
                            <a:glow rad="101600">
                              <a:srgbClr val="FFC000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Cambria Math" panose="02040503050406030204" pitchFamily="18" charset="0"/>
                        </a:rPr>
                        <m:t>𝑨</m:t>
                      </m:r>
                    </m:oMath>
                  </m:oMathPara>
                </a14:m>
                <a:endParaRPr lang="ru-RU" sz="4000" b="1" i="1" dirty="0">
                  <a:ln/>
                  <a:solidFill>
                    <a:srgbClr val="FFFF00"/>
                  </a:solidFill>
                  <a:effectLst>
                    <a:glow rad="101600">
                      <a:srgbClr val="FFC000">
                        <a:satMod val="175000"/>
                        <a:alpha val="40000"/>
                      </a:srgb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1" name="Прямоугольник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1878" y="4399082"/>
                <a:ext cx="639919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Прямоугольник 41"/>
              <p:cNvSpPr/>
              <p:nvPr/>
            </p:nvSpPr>
            <p:spPr>
              <a:xfrm>
                <a:off x="2922952" y="5900076"/>
                <a:ext cx="67037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>
                          <a:ln/>
                          <a:solidFill>
                            <a:srgbClr val="FFFF00"/>
                          </a:solidFill>
                          <a:effectLst>
                            <a:glow rad="101600">
                              <a:srgbClr val="FFC000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Cambria Math" panose="02040503050406030204" pitchFamily="18" charset="0"/>
                        </a:rPr>
                        <m:t>𝑩</m:t>
                      </m:r>
                    </m:oMath>
                  </m:oMathPara>
                </a14:m>
                <a:endParaRPr lang="ru-RU" sz="4000" b="1" i="1" dirty="0">
                  <a:ln/>
                  <a:solidFill>
                    <a:srgbClr val="FFFF00"/>
                  </a:solidFill>
                  <a:effectLst>
                    <a:glow rad="101600">
                      <a:srgbClr val="FFC000">
                        <a:satMod val="175000"/>
                        <a:alpha val="40000"/>
                      </a:srgb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08998" y="5900076"/>
                <a:ext cx="670376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Прямоугольник 43"/>
              <p:cNvSpPr/>
              <p:nvPr/>
            </p:nvSpPr>
            <p:spPr>
              <a:xfrm>
                <a:off x="44089" y="5850910"/>
                <a:ext cx="622286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>
                          <a:ln/>
                          <a:solidFill>
                            <a:srgbClr val="FFFF00"/>
                          </a:solidFill>
                          <a:effectLst>
                            <a:glow rad="101600">
                              <a:srgbClr val="FFC000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Cambria Math" panose="02040503050406030204" pitchFamily="18" charset="0"/>
                        </a:rPr>
                        <m:t>𝑪</m:t>
                      </m:r>
                    </m:oMath>
                  </m:oMathPara>
                </a14:m>
                <a:endParaRPr lang="ru-RU" sz="4000" b="1" i="1" dirty="0">
                  <a:ln/>
                  <a:solidFill>
                    <a:srgbClr val="FFFF00"/>
                  </a:solidFill>
                  <a:effectLst>
                    <a:glow rad="101600">
                      <a:srgbClr val="FFC000">
                        <a:satMod val="175000"/>
                        <a:alpha val="40000"/>
                      </a:srgb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4" name="Прямоугольник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682" y="5850910"/>
                <a:ext cx="639919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Прямоугольник 44"/>
              <p:cNvSpPr/>
              <p:nvPr/>
            </p:nvSpPr>
            <p:spPr>
              <a:xfrm>
                <a:off x="1573985" y="4220624"/>
                <a:ext cx="684803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>
                          <a:ln/>
                          <a:solidFill>
                            <a:srgbClr val="FFFF00"/>
                          </a:solidFill>
                          <a:effectLst>
                            <a:glow rad="101600">
                              <a:srgbClr val="FFC000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Cambria Math" panose="02040503050406030204" pitchFamily="18" charset="0"/>
                        </a:rPr>
                        <m:t>𝑫</m:t>
                      </m:r>
                    </m:oMath>
                  </m:oMathPara>
                </a14:m>
                <a:endParaRPr lang="ru-RU" sz="4000" b="1" i="1" dirty="0">
                  <a:ln/>
                  <a:solidFill>
                    <a:srgbClr val="FFFF00"/>
                  </a:solidFill>
                  <a:effectLst>
                    <a:glow rad="101600">
                      <a:srgbClr val="FFC000">
                        <a:satMod val="175000"/>
                        <a:alpha val="40000"/>
                      </a:srgb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5" name="Прямоугольник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776" y="4220624"/>
                <a:ext cx="684803" cy="70788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Прямоугольник 45"/>
              <p:cNvSpPr/>
              <p:nvPr/>
            </p:nvSpPr>
            <p:spPr>
              <a:xfrm>
                <a:off x="2260771" y="492965"/>
                <a:ext cx="591829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soft" dir="t">
                    <a:rot lat="0" lon="0" rev="15600000"/>
                  </a:lightRig>
                </a:scene3d>
                <a:sp3d extrusionH="57150" prstMaterial="softEdge">
                  <a:bevelT w="25400" h="38100"/>
                </a:sp3d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1" i="1" dirty="0">
                          <a:ln/>
                          <a:solidFill>
                            <a:srgbClr val="FFFF00"/>
                          </a:solidFill>
                          <a:effectLst>
                            <a:glow rad="101600">
                              <a:srgbClr val="FFC000">
                                <a:satMod val="175000"/>
                                <a:alpha val="40000"/>
                              </a:srgbClr>
                            </a:glow>
                          </a:effectLst>
                          <a:latin typeface="Cambria Math" panose="02040503050406030204" pitchFamily="18" charset="0"/>
                        </a:rPr>
                        <m:t>𝑺</m:t>
                      </m:r>
                    </m:oMath>
                  </m:oMathPara>
                </a14:m>
                <a:endParaRPr lang="ru-RU" sz="4000" b="1" i="1" dirty="0">
                  <a:ln/>
                  <a:solidFill>
                    <a:srgbClr val="FFFF00"/>
                  </a:solidFill>
                  <a:effectLst>
                    <a:glow rad="101600">
                      <a:srgbClr val="FFC000">
                        <a:satMod val="175000"/>
                        <a:alpha val="40000"/>
                      </a:srgbClr>
                    </a:glow>
                  </a:effectLst>
                </a:endParaRPr>
              </a:p>
            </p:txBody>
          </p:sp>
        </mc:Choice>
        <mc:Fallback xmlns="">
          <p:sp>
            <p:nvSpPr>
              <p:cNvPr id="46" name="Прямоугольник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2996" y="492965"/>
                <a:ext cx="591829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Прямоугольник 46"/>
          <p:cNvSpPr/>
          <p:nvPr/>
        </p:nvSpPr>
        <p:spPr>
          <a:xfrm>
            <a:off x="2854815" y="255461"/>
            <a:ext cx="6806030" cy="31700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ru-RU" sz="4000" b="1" u="sng" dirty="0">
                <a:ln/>
                <a:solidFill>
                  <a:srgbClr val="FFFF00"/>
                </a:solidFill>
              </a:rPr>
              <a:t>П</a:t>
            </a:r>
            <a:r>
              <a:rPr lang="uk-UA" sz="4000" b="1" u="sng" dirty="0">
                <a:ln/>
                <a:solidFill>
                  <a:srgbClr val="FFFF00"/>
                </a:solidFill>
              </a:rPr>
              <a:t>іраміда </a:t>
            </a:r>
            <a:r>
              <a:rPr lang="uk-UA" sz="4000" b="1" dirty="0">
                <a:ln/>
                <a:solidFill>
                  <a:srgbClr val="FFFF00"/>
                </a:solidFill>
              </a:rPr>
              <a:t>– багатогранник, </a:t>
            </a:r>
          </a:p>
          <a:p>
            <a:pPr algn="ctr"/>
            <a:r>
              <a:rPr lang="uk-UA" sz="4000" b="1" dirty="0">
                <a:ln/>
                <a:solidFill>
                  <a:srgbClr val="FFFF00"/>
                </a:solidFill>
              </a:rPr>
              <a:t>одна грань якого – довільний</a:t>
            </a:r>
          </a:p>
          <a:p>
            <a:pPr algn="ctr"/>
            <a:r>
              <a:rPr lang="uk-UA" sz="4000" b="1" dirty="0">
                <a:ln/>
                <a:solidFill>
                  <a:srgbClr val="FFFF00"/>
                </a:solidFill>
              </a:rPr>
              <a:t>багатокутник, а всі інші </a:t>
            </a:r>
          </a:p>
          <a:p>
            <a:pPr algn="ctr"/>
            <a:r>
              <a:rPr lang="uk-UA" sz="4000" b="1" dirty="0">
                <a:ln/>
                <a:solidFill>
                  <a:srgbClr val="FFFF00"/>
                </a:solidFill>
              </a:rPr>
              <a:t>грані – трикутники, які мають</a:t>
            </a:r>
          </a:p>
          <a:p>
            <a:pPr algn="ctr"/>
            <a:r>
              <a:rPr lang="uk-UA" sz="4000" b="1" dirty="0">
                <a:ln/>
                <a:solidFill>
                  <a:srgbClr val="FFFF00"/>
                </a:solidFill>
              </a:rPr>
              <a:t>с</a:t>
            </a:r>
            <a:r>
              <a:rPr lang="uk-UA" sz="4000" b="1" dirty="0">
                <a:ln/>
                <a:solidFill>
                  <a:srgbClr val="FFFF00"/>
                </a:solidFill>
              </a:rPr>
              <a:t>пільну вершину.</a:t>
            </a:r>
            <a:endParaRPr lang="ru-RU" sz="4000" b="1" dirty="0">
              <a:ln/>
              <a:solidFill>
                <a:srgbClr val="FFFF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11960" y="5189190"/>
            <a:ext cx="4368504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Піраміда</a:t>
            </a:r>
            <a:endParaRPr lang="uk-UA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1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4" grpId="0"/>
      <p:bldP spid="45" grpId="0"/>
      <p:bldP spid="46" grpId="0"/>
      <p:bldP spid="47" grpId="0"/>
      <p:bldP spid="1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91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Natasha</dc:creator>
  <cp:lastModifiedBy>Natasha</cp:lastModifiedBy>
  <cp:revision>5</cp:revision>
  <dcterms:created xsi:type="dcterms:W3CDTF">2019-09-07T18:55:43Z</dcterms:created>
  <dcterms:modified xsi:type="dcterms:W3CDTF">2019-09-07T19:38:26Z</dcterms:modified>
</cp:coreProperties>
</file>