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66" y="-23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Мультимедійне обладнання (інтерактивна дошка, проєктори, телевізори)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8CA-4F65-B21F-15DCA718D1C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58CA-4F65-B21F-15DCA718D1C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8CA-4F65-B21F-15DCA718D1C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58CA-4F65-B21F-15DCA718D1C0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Постійно</c:v>
                </c:pt>
                <c:pt idx="1">
                  <c:v>Часто</c:v>
                </c:pt>
                <c:pt idx="2">
                  <c:v>Іноді</c:v>
                </c:pt>
                <c:pt idx="3">
                  <c:v>Ніколи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6.7000000000000004E-2</c:v>
                </c:pt>
                <c:pt idx="1">
                  <c:v>0.73299999999999998</c:v>
                </c:pt>
                <c:pt idx="2" formatCode="0%">
                  <c:v>0.2</c:v>
                </c:pt>
                <c:pt idx="3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8CA-4F65-B21F-15DCA718D1C0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Яку тематику для професійного зростання ви обирали упродовж останніх п'яти</a:t>
            </a:r>
            <a:r>
              <a:rPr lang="uk-UA" baseline="0"/>
              <a:t> років?</a:t>
            </a:r>
            <a:endParaRPr lang="uk-UA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Лист1!$A$2:$A$11</c:f>
              <c:strCache>
                <c:ptCount val="10"/>
                <c:pt idx="0">
                  <c:v>законодавче забезпечення освітнього процесу</c:v>
                </c:pt>
                <c:pt idx="1">
                  <c:v>методичні аспекти викладанн предметів та курсів</c:v>
                </c:pt>
                <c:pt idx="2">
                  <c:v>організація інклюзивної форми навчання</c:v>
                </c:pt>
                <c:pt idx="3">
                  <c:v>форми організації освітнього процесу</c:v>
                </c:pt>
                <c:pt idx="4">
                  <c:v>профілактика та прояви девіантної поведінки</c:v>
                </c:pt>
                <c:pt idx="5">
                  <c:v>психологічні особливості роботи зі здобувачами освіти</c:v>
                </c:pt>
                <c:pt idx="6">
                  <c:v>безпечне освітнє середовище</c:v>
                </c:pt>
                <c:pt idx="7">
                  <c:v>формування у здобувачів освіти громадянської позиції</c:v>
                </c:pt>
                <c:pt idx="8">
                  <c:v>використання ІКТ в освіті</c:v>
                </c:pt>
                <c:pt idx="9">
                  <c:v>ділове українське мовлення</c:v>
                </c:pt>
              </c:strCache>
            </c:strRef>
          </c:cat>
          <c:val>
            <c:numRef>
              <c:f>Лист1!$B$2:$B$11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480-4861-BAEB-65805C19371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Яку тематику для професійного зростання Ви обирали упродовж останніх п'яти років?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Лист1!$A$2:$A$11</c:f>
              <c:strCache>
                <c:ptCount val="10"/>
                <c:pt idx="0">
                  <c:v>законодавче забезпечення освітнього процесу</c:v>
                </c:pt>
                <c:pt idx="1">
                  <c:v>методичні аспекти викладанн предметів та курсів</c:v>
                </c:pt>
                <c:pt idx="2">
                  <c:v>організація інклюзивної форми навчання</c:v>
                </c:pt>
                <c:pt idx="3">
                  <c:v>форми організації освітнього процесу</c:v>
                </c:pt>
                <c:pt idx="4">
                  <c:v>профілактика та прояви девіантної поведінки</c:v>
                </c:pt>
                <c:pt idx="5">
                  <c:v>психологічні особливості роботи зі здобувачами освіти</c:v>
                </c:pt>
                <c:pt idx="6">
                  <c:v>безпечне освітнє середовище</c:v>
                </c:pt>
                <c:pt idx="7">
                  <c:v>формування у здобувачів освіти громадянської позиції</c:v>
                </c:pt>
                <c:pt idx="8">
                  <c:v>використання ІКТ в освіті</c:v>
                </c:pt>
                <c:pt idx="9">
                  <c:v>ділове українське мовлення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5</c:v>
                </c:pt>
                <c:pt idx="1">
                  <c:v>11</c:v>
                </c:pt>
                <c:pt idx="2">
                  <c:v>7</c:v>
                </c:pt>
                <c:pt idx="3">
                  <c:v>7</c:v>
                </c:pt>
                <c:pt idx="4">
                  <c:v>2</c:v>
                </c:pt>
                <c:pt idx="5">
                  <c:v>6</c:v>
                </c:pt>
                <c:pt idx="6">
                  <c:v>5</c:v>
                </c:pt>
                <c:pt idx="7">
                  <c:v>3</c:v>
                </c:pt>
                <c:pt idx="8">
                  <c:v>8</c:v>
                </c:pt>
                <c:pt idx="9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480-4861-BAEB-65805C19371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Лист1!$A$2:$A$11</c:f>
              <c:strCache>
                <c:ptCount val="10"/>
                <c:pt idx="0">
                  <c:v>законодавче забезпечення освітнього процесу</c:v>
                </c:pt>
                <c:pt idx="1">
                  <c:v>методичні аспекти викладанн предметів та курсів</c:v>
                </c:pt>
                <c:pt idx="2">
                  <c:v>організація інклюзивної форми навчання</c:v>
                </c:pt>
                <c:pt idx="3">
                  <c:v>форми організації освітнього процесу</c:v>
                </c:pt>
                <c:pt idx="4">
                  <c:v>профілактика та прояви девіантної поведінки</c:v>
                </c:pt>
                <c:pt idx="5">
                  <c:v>психологічні особливості роботи зі здобувачами освіти</c:v>
                </c:pt>
                <c:pt idx="6">
                  <c:v>безпечне освітнє середовище</c:v>
                </c:pt>
                <c:pt idx="7">
                  <c:v>формування у здобувачів освіти громадянської позиції</c:v>
                </c:pt>
                <c:pt idx="8">
                  <c:v>використання ІКТ в освіті</c:v>
                </c:pt>
                <c:pt idx="9">
                  <c:v>ділове українське мовлення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10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480-4861-BAEB-65805C1937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53434880"/>
        <c:axId val="253440768"/>
      </c:barChart>
      <c:catAx>
        <c:axId val="2534348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3440768"/>
        <c:crosses val="autoZero"/>
        <c:auto val="1"/>
        <c:lblAlgn val="ctr"/>
        <c:lblOffset val="100"/>
        <c:noMultiLvlLbl val="0"/>
      </c:catAx>
      <c:valAx>
        <c:axId val="2534407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3434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Педагоги закладу освіти забезпечують зворотній зв'язок з Вами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263-4A8F-8830-F37D8B84D7F2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263-4A8F-8830-F37D8B84D7F2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263-4A8F-8830-F37D8B84D7F2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263-4A8F-8830-F37D8B84D7F2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так, завжди</c:v>
                </c:pt>
                <c:pt idx="1">
                  <c:v>переважно так</c:v>
                </c:pt>
                <c:pt idx="2">
                  <c:v>іноді</c:v>
                </c:pt>
                <c:pt idx="3">
                  <c:v>ні, ніколи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0.66700000000000004</c:v>
                </c:pt>
                <c:pt idx="1">
                  <c:v>0.26700000000000002</c:v>
                </c:pt>
                <c:pt idx="2">
                  <c:v>6.6000000000000003E-2</c:v>
                </c:pt>
                <c:pt idx="3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0DA-4CC5-BD9E-2A418D3CED6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 задоволені Ви рівнем комунікації вчителів з Вами щодо навчання Вашої дитини?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F02-453E-A2FC-13F5450A247A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FF02-453E-A2FC-13F5450A247A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F02-453E-A2FC-13F5450A247A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FF02-453E-A2FC-13F5450A247A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так</c:v>
                </c:pt>
                <c:pt idx="1">
                  <c:v>переважно так</c:v>
                </c:pt>
                <c:pt idx="2">
                  <c:v>переважно ні</c:v>
                </c:pt>
                <c:pt idx="3">
                  <c:v>іноді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 formatCode="0.00%">
                  <c:v>0.73299999999999998</c:v>
                </c:pt>
                <c:pt idx="1">
                  <c:v>0.2</c:v>
                </c:pt>
                <c:pt idx="2" formatCode="0.00%">
                  <c:v>6.7000000000000004E-2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F02-453E-A2FC-13F5450A247A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Візуалізація корисної інформації (карти, графіки, формули)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Візуалізація корисної інформації (карти, графіки, формули)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093-4EE6-8D52-39392053906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093-4EE6-8D52-39392053906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093-4EE6-8D52-39392053906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093-4EE6-8D52-39392053906D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Постійно</c:v>
                </c:pt>
                <c:pt idx="1">
                  <c:v>Часто</c:v>
                </c:pt>
                <c:pt idx="2">
                  <c:v>Іноді</c:v>
                </c:pt>
                <c:pt idx="3">
                  <c:v>Ніколи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0.26700000000000002</c:v>
                </c:pt>
                <c:pt idx="1">
                  <c:v>0.53300000000000003</c:v>
                </c:pt>
                <c:pt idx="2" formatCode="0%">
                  <c:v>0.2</c:v>
                </c:pt>
                <c:pt idx="3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093-4EE6-8D52-39392053906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Спортивний майданчик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64B-4A79-AC14-8F88B6DE54B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64B-4A79-AC14-8F88B6DE54B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64B-4A79-AC14-8F88B6DE54B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64B-4A79-AC14-8F88B6DE54BC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Постійно</c:v>
                </c:pt>
                <c:pt idx="1">
                  <c:v>Часто</c:v>
                </c:pt>
                <c:pt idx="2">
                  <c:v>Іноді</c:v>
                </c:pt>
                <c:pt idx="3">
                  <c:v>Ніколи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0.26700000000000002</c:v>
                </c:pt>
                <c:pt idx="1">
                  <c:v>0.53300000000000003</c:v>
                </c:pt>
                <c:pt idx="2" formatCode="0%">
                  <c:v>0.2</c:v>
                </c:pt>
                <c:pt idx="3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864B-4A79-AC14-8F88B6DE54BC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Спортивний інвентар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8D6-46AD-95A0-6D3EBA94DBA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8D6-46AD-95A0-6D3EBA94DBA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8D6-46AD-95A0-6D3EBA94DBA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8D6-46AD-95A0-6D3EBA94DBA9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Постійно</c:v>
                </c:pt>
                <c:pt idx="1">
                  <c:v>Часто</c:v>
                </c:pt>
                <c:pt idx="2">
                  <c:v>Іноді</c:v>
                </c:pt>
                <c:pt idx="3">
                  <c:v>Ніколи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0.13300000000000001</c:v>
                </c:pt>
                <c:pt idx="1">
                  <c:v>0.53300000000000003</c:v>
                </c:pt>
                <c:pt idx="2" formatCode="0%">
                  <c:v>0.33300000000000002</c:v>
                </c:pt>
                <c:pt idx="3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98D6-46AD-95A0-6D3EBA94DBA9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Кількість відповідей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публікації на сайті закладу та/або засновника</c:v>
                </c:pt>
                <c:pt idx="1">
                  <c:v>у блогах</c:v>
                </c:pt>
                <c:pt idx="2">
                  <c:v>у професійних спільнотах у соціальних мережах</c:v>
                </c:pt>
                <c:pt idx="3">
                  <c:v>у матеріалах та/або виступах конференцій</c:v>
                </c:pt>
                <c:pt idx="4">
                  <c:v>у фахових виданнях</c:v>
                </c:pt>
                <c:pt idx="5">
                  <c:v>на освітніх онлайн платформах</c:v>
                </c:pt>
                <c:pt idx="6">
                  <c:v>не маю оприлюднених розробок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</c:v>
                </c:pt>
                <c:pt idx="1">
                  <c:v>0</c:v>
                </c:pt>
                <c:pt idx="2">
                  <c:v>4</c:v>
                </c:pt>
                <c:pt idx="3">
                  <c:v>4</c:v>
                </c:pt>
                <c:pt idx="4">
                  <c:v>1</c:v>
                </c:pt>
                <c:pt idx="5">
                  <c:v>3</c:v>
                </c:pt>
                <c:pt idx="6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13E-4072-A1FE-22DD5B9CE1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46298368"/>
        <c:axId val="146299904"/>
      </c:barChart>
      <c:catAx>
        <c:axId val="146298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299904"/>
        <c:crosses val="autoZero"/>
        <c:auto val="1"/>
        <c:lblAlgn val="ctr"/>
        <c:lblOffset val="100"/>
        <c:noMultiLvlLbl val="0"/>
      </c:catAx>
      <c:valAx>
        <c:axId val="1462999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298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 використовуєте Ви ІКТ під час проведення навчальних занять?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82E-4D66-A03D-E9CD8E09CBF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82E-4D66-A03D-E9CD8E09CBF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82E-4D66-A03D-E9CD8E09CBF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82E-4D66-A03D-E9CD8E09CBF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Так, постійно</c:v>
                </c:pt>
                <c:pt idx="1">
                  <c:v>Так, іноді</c:v>
                </c:pt>
                <c:pt idx="2">
                  <c:v>Рідко</c:v>
                </c:pt>
                <c:pt idx="3">
                  <c:v>Ні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0.33300000000000002</c:v>
                </c:pt>
                <c:pt idx="1">
                  <c:v>0.46700000000000003</c:v>
                </c:pt>
                <c:pt idx="2" formatCode="0%">
                  <c:v>0.2</c:v>
                </c:pt>
                <c:pt idx="3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D85-49D7-B1E5-99DC9C54613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 використовується під час навчання та позаурочних заходів комп'ютерна техніка та програми?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696-42EE-A9CA-9FF2ECB385A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696-42EE-A9CA-9FF2ECB385A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696-42EE-A9CA-9FF2ECB385A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696-42EE-A9CA-9FF2ECB385A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Постійно</c:v>
                </c:pt>
                <c:pt idx="1">
                  <c:v>Часто</c:v>
                </c:pt>
                <c:pt idx="2">
                  <c:v>Іноді</c:v>
                </c:pt>
                <c:pt idx="3">
                  <c:v>Ніколи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0.2</c:v>
                </c:pt>
                <c:pt idx="1">
                  <c:v>0.6</c:v>
                </c:pt>
                <c:pt idx="2">
                  <c:v>0.2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63B-41BA-B5A6-5B3619502DAE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 використовується під час навчання та позаурочних заходів Інтернет?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753-472E-8A5C-1BF1740C268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753-472E-8A5C-1BF1740C268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753-472E-8A5C-1BF1740C268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753-472E-8A5C-1BF1740C268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Постійно</c:v>
                </c:pt>
                <c:pt idx="1">
                  <c:v>Часто</c:v>
                </c:pt>
                <c:pt idx="2">
                  <c:v>Іноді</c:v>
                </c:pt>
                <c:pt idx="3">
                  <c:v>Ніколи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0.66700000000000004</c:v>
                </c:pt>
                <c:pt idx="1">
                  <c:v>0.2</c:v>
                </c:pt>
                <c:pt idx="2">
                  <c:v>0.13300000000000001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753-472E-8A5C-1BF1740C268B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 якими формами відбувалося підвищення Вашої професійної кваліфікації? (множинний вибір)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Лист1!$A$2:$A$7</c:f>
              <c:strCache>
                <c:ptCount val="6"/>
                <c:pt idx="0">
                  <c:v>курси ІППО</c:v>
                </c:pt>
                <c:pt idx="1">
                  <c:v>конференції</c:v>
                </c:pt>
                <c:pt idx="2">
                  <c:v>методичні семінари</c:v>
                </c:pt>
                <c:pt idx="3">
                  <c:v>тренінги, майстер-класи</c:v>
                </c:pt>
                <c:pt idx="4">
                  <c:v>вебінари</c:v>
                </c:pt>
                <c:pt idx="5">
                  <c:v>он-лайн курси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15</c:v>
                </c:pt>
                <c:pt idx="1">
                  <c:v>3</c:v>
                </c:pt>
                <c:pt idx="2">
                  <c:v>5</c:v>
                </c:pt>
                <c:pt idx="3">
                  <c:v>3</c:v>
                </c:pt>
                <c:pt idx="4">
                  <c:v>11</c:v>
                </c:pt>
                <c:pt idx="5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3E6-4EB8-8CB9-1BD51ABA05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53393152"/>
        <c:axId val="253399040"/>
      </c:barChart>
      <c:catAx>
        <c:axId val="253393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3399040"/>
        <c:crosses val="autoZero"/>
        <c:auto val="1"/>
        <c:lblAlgn val="ctr"/>
        <c:lblOffset val="100"/>
        <c:noMultiLvlLbl val="0"/>
      </c:catAx>
      <c:valAx>
        <c:axId val="2533990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3393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0.00617</cdr:x>
      <cdr:y>0.01122</cdr:y>
    </cdr:from>
    <cdr:to>
      <cdr:x>0.17052</cdr:x>
      <cdr:y>0.31007</cdr:y>
    </cdr:to>
    <cdr:pic>
      <cdr:nvPicPr>
        <cdr:cNvPr id="2" name="Picture 5" descr="1089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50800" y="50800"/>
          <a:ext cx="1352550" cy="13525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0.01235</cdr:x>
      <cdr:y>0.02245</cdr:y>
    </cdr:from>
    <cdr:to>
      <cdr:x>0.27167</cdr:x>
      <cdr:y>0.81141</cdr:y>
    </cdr:to>
    <cdr:pic>
      <cdr:nvPicPr>
        <cdr:cNvPr id="3" name="Picture 17" descr="j0233583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101601" y="101601"/>
          <a:ext cx="2134152" cy="357080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0.01001</cdr:x>
      <cdr:y>0.57908</cdr:y>
    </cdr:from>
    <cdr:to>
      <cdr:x>0.31175</cdr:x>
      <cdr:y>1</cdr:y>
    </cdr:to>
    <cdr:pic>
      <cdr:nvPicPr>
        <cdr:cNvPr id="2" name="Picture 3" descr="J0343455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 flipH="1">
          <a:off x="82352" y="2620888"/>
          <a:ext cx="2483219" cy="19050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57200" y="415636"/>
            <a:ext cx="8229600" cy="3909476"/>
          </a:xfr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sz="6000" b="1" dirty="0" smtClean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Звіт керівника</a:t>
            </a:r>
            <a:br>
              <a:rPr lang="uk-UA" sz="6000" b="1" dirty="0" smtClean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</a:br>
            <a:r>
              <a:rPr lang="uk-UA" sz="6000" b="1" dirty="0" err="1" smtClean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Сереховичівського</a:t>
            </a:r>
            <a:r>
              <a:rPr lang="uk-UA" sz="6000" b="1" dirty="0" smtClean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 ліцею</a:t>
            </a:r>
            <a:br>
              <a:rPr lang="uk-UA" sz="6000" b="1" dirty="0" smtClean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</a:br>
            <a:r>
              <a:rPr lang="uk-UA" sz="6000" b="1" dirty="0" smtClean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Євдокії Романюк</a:t>
            </a:r>
            <a:br>
              <a:rPr lang="uk-UA" sz="6000" b="1" dirty="0" smtClean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</a:br>
            <a:r>
              <a:rPr lang="uk-UA" sz="6000" b="1" dirty="0" smtClean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за 2023/2024 </a:t>
            </a:r>
            <a:r>
              <a:rPr lang="uk-UA" sz="6000" b="1" dirty="0" err="1" smtClean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н.р</a:t>
            </a:r>
            <a:r>
              <a:rPr lang="uk-UA" sz="6000" b="1" dirty="0" smtClean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.</a:t>
            </a:r>
            <a:r>
              <a:rPr lang="uk-UA" sz="5400" b="1" dirty="0" smtClean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/>
            </a:r>
            <a:br>
              <a:rPr lang="uk-UA" sz="5400" b="1" dirty="0" smtClean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</a:br>
            <a:endParaRPr lang="ru-RU" sz="5400" b="1" dirty="0">
              <a:solidFill>
                <a:srgbClr val="C00000"/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57200" y="4455621"/>
            <a:ext cx="8229600" cy="1143000"/>
          </a:xfrm>
        </p:spPr>
        <p:txBody>
          <a:bodyPr>
            <a:normAutofit/>
          </a:bodyPr>
          <a:lstStyle/>
          <a:p>
            <a:r>
              <a:rPr lang="uk-UA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в організації </a:t>
            </a:r>
          </a:p>
          <a:p>
            <a:r>
              <a:rPr lang="uk-UA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 процесу у 2023/2024 </a:t>
            </a:r>
            <a:r>
              <a:rPr lang="uk-UA" sz="2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н.р</a:t>
            </a:r>
            <a:r>
              <a:rPr lang="uk-UA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uk-UA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45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6573120"/>
              </p:ext>
            </p:extLst>
          </p:nvPr>
        </p:nvGraphicFramePr>
        <p:xfrm>
          <a:off x="467544" y="170080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Навчальні заняття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126427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871538" y="2674938"/>
          <a:ext cx="7408862" cy="345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Навчальні заняття</a:t>
            </a:r>
            <a:endParaRPr lang="ru-RU" sz="4000" dirty="0"/>
          </a:p>
        </p:txBody>
      </p:sp>
      <p:pic>
        <p:nvPicPr>
          <p:cNvPr id="5" name="Picture 7" descr="antn02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88913"/>
            <a:ext cx="1587500" cy="132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6378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871538" y="2674938"/>
          <a:ext cx="7408862" cy="345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 dirty="0" smtClean="0"/>
              <a:t>           Результати підвищення кваліфікації</a:t>
            </a:r>
            <a:br>
              <a:rPr lang="uk-UA" sz="4000" dirty="0" smtClean="0"/>
            </a:br>
            <a:r>
              <a:rPr lang="uk-UA" sz="4000" dirty="0" smtClean="0"/>
              <a:t>педагогів</a:t>
            </a:r>
            <a:endParaRPr lang="ru-RU" sz="4000" dirty="0"/>
          </a:p>
        </p:txBody>
      </p:sp>
      <p:pic>
        <p:nvPicPr>
          <p:cNvPr id="5" name="Picture 5" descr="MCj023293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868863"/>
            <a:ext cx="2520280" cy="1584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4356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8021729"/>
              </p:ext>
            </p:extLst>
          </p:nvPr>
        </p:nvGraphicFramePr>
        <p:xfrm>
          <a:off x="395536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               Тематика професійного            зростання</a:t>
            </a:r>
            <a:endParaRPr lang="ru-RU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3"/>
            <a:ext cx="2016224" cy="157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7537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871538" y="2674938"/>
          <a:ext cx="7408862" cy="345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Партнерство в дії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713363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9507486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 smtClean="0"/>
              <a:t>Партнерство в дії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9028108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1.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безпечного</a:t>
            </a:r>
            <a:r>
              <a:rPr lang="ru-RU" dirty="0"/>
              <a:t>, комфортного, </a:t>
            </a:r>
            <a:r>
              <a:rPr lang="ru-RU" dirty="0" err="1"/>
              <a:t>розвивального</a:t>
            </a:r>
            <a:r>
              <a:rPr lang="ru-RU" dirty="0"/>
              <a:t> </a:t>
            </a:r>
            <a:r>
              <a:rPr lang="ru-RU" dirty="0" err="1"/>
              <a:t>освітнього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smtClean="0"/>
              <a:t>.</a:t>
            </a:r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Запровадження</a:t>
            </a:r>
            <a:r>
              <a:rPr lang="ru-RU" dirty="0"/>
              <a:t> НУШ в </a:t>
            </a:r>
            <a:r>
              <a:rPr lang="ru-RU" dirty="0" smtClean="0"/>
              <a:t>7 </a:t>
            </a:r>
            <a:r>
              <a:rPr lang="ru-RU" dirty="0" err="1"/>
              <a:t>класі</a:t>
            </a:r>
            <a:r>
              <a:rPr lang="ru-RU" dirty="0"/>
              <a:t>, </a:t>
            </a:r>
            <a:r>
              <a:rPr lang="ru-RU" dirty="0" err="1"/>
              <a:t>затвердження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, </a:t>
            </a:r>
            <a:r>
              <a:rPr lang="ru-RU" dirty="0" err="1"/>
              <a:t>розроблення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освітніх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dirty="0" err="1"/>
              <a:t>Продовження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педагогічного</a:t>
            </a:r>
            <a:r>
              <a:rPr lang="ru-RU" dirty="0"/>
              <a:t> </a:t>
            </a:r>
            <a:r>
              <a:rPr lang="ru-RU" dirty="0" err="1"/>
              <a:t>колективу</a:t>
            </a:r>
            <a:r>
              <a:rPr lang="ru-RU" dirty="0"/>
              <a:t> </a:t>
            </a:r>
            <a:r>
              <a:rPr lang="ru-RU" dirty="0" smtClean="0"/>
              <a:t>над </a:t>
            </a:r>
            <a:r>
              <a:rPr lang="ru-RU" dirty="0" err="1"/>
              <a:t>реалізацією</a:t>
            </a:r>
            <a:r>
              <a:rPr lang="ru-RU" dirty="0"/>
              <a:t> ІІ </a:t>
            </a:r>
            <a:r>
              <a:rPr lang="ru-RU" dirty="0" err="1"/>
              <a:t>етапу</a:t>
            </a:r>
            <a:r>
              <a:rPr lang="ru-RU" dirty="0"/>
              <a:t> </a:t>
            </a:r>
            <a:r>
              <a:rPr lang="ru-RU" dirty="0" err="1"/>
              <a:t>науково-методичної</a:t>
            </a:r>
            <a:r>
              <a:rPr lang="ru-RU" dirty="0"/>
              <a:t> </a:t>
            </a:r>
            <a:r>
              <a:rPr lang="ru-RU" dirty="0" err="1"/>
              <a:t>проблемної</a:t>
            </a:r>
            <a:r>
              <a:rPr lang="ru-RU" dirty="0"/>
              <a:t> теми «</a:t>
            </a:r>
            <a:r>
              <a:rPr lang="ru-RU" dirty="0" err="1" smtClean="0"/>
              <a:t>Мотивація</a:t>
            </a:r>
            <a:r>
              <a:rPr lang="ru-RU" dirty="0" smtClean="0"/>
              <a:t> як </a:t>
            </a:r>
            <a:r>
              <a:rPr lang="ru-RU" dirty="0" err="1" smtClean="0"/>
              <a:t>визначальний</a:t>
            </a:r>
            <a:r>
              <a:rPr lang="ru-RU" dirty="0" smtClean="0"/>
              <a:t> фактор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навчальної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учнів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соціалізації</a:t>
            </a:r>
            <a:r>
              <a:rPr lang="ru-RU" dirty="0" smtClean="0"/>
              <a:t>»</a:t>
            </a:r>
          </a:p>
          <a:p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професійного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педагогів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щорічної</a:t>
            </a:r>
            <a:r>
              <a:rPr lang="ru-RU" dirty="0"/>
              <a:t> </a:t>
            </a:r>
            <a:r>
              <a:rPr lang="ru-RU" dirty="0" err="1"/>
              <a:t>курсової</a:t>
            </a:r>
            <a:r>
              <a:rPr lang="ru-RU" dirty="0"/>
              <a:t> </a:t>
            </a:r>
            <a:r>
              <a:rPr lang="ru-RU" dirty="0" err="1"/>
              <a:t>перепідготовки</a:t>
            </a:r>
            <a:r>
              <a:rPr lang="ru-RU" dirty="0"/>
              <a:t>, </a:t>
            </a:r>
            <a:r>
              <a:rPr lang="ru-RU" dirty="0" err="1"/>
              <a:t>навчання</a:t>
            </a:r>
            <a:r>
              <a:rPr lang="ru-RU" dirty="0"/>
              <a:t> на </a:t>
            </a:r>
            <a:r>
              <a:rPr lang="ru-RU" dirty="0" err="1"/>
              <a:t>освітніх</a:t>
            </a:r>
            <a:r>
              <a:rPr lang="ru-RU" dirty="0"/>
              <a:t> платформах, </a:t>
            </a:r>
            <a:r>
              <a:rPr lang="ru-RU" dirty="0" err="1"/>
              <a:t>походження</a:t>
            </a:r>
            <a:r>
              <a:rPr lang="ru-RU" dirty="0"/>
              <a:t> </a:t>
            </a:r>
            <a:r>
              <a:rPr lang="ru-RU" dirty="0" err="1"/>
              <a:t>сертифікації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/>
              <a:t>. </a:t>
            </a:r>
            <a:r>
              <a:rPr lang="ru-RU" dirty="0" smtClean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компетентнісного</a:t>
            </a:r>
            <a:r>
              <a:rPr lang="ru-RU" dirty="0"/>
              <a:t> </a:t>
            </a:r>
            <a:r>
              <a:rPr lang="ru-RU" dirty="0" err="1"/>
              <a:t>підходу</a:t>
            </a:r>
            <a:r>
              <a:rPr lang="ru-RU" dirty="0"/>
              <a:t> до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здобувачів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 smtClean="0"/>
              <a:t>.</a:t>
            </a:r>
          </a:p>
          <a:p>
            <a:r>
              <a:rPr lang="uk-UA" dirty="0" smtClean="0"/>
              <a:t>6. </a:t>
            </a:r>
            <a:r>
              <a:rPr lang="ru-RU" dirty="0" err="1"/>
              <a:t>Підвищення</a:t>
            </a:r>
            <a:r>
              <a:rPr lang="ru-RU" dirty="0"/>
              <a:t> позитивного </a:t>
            </a:r>
            <a:r>
              <a:rPr lang="ru-RU" dirty="0" err="1"/>
              <a:t>іміджу</a:t>
            </a:r>
            <a:r>
              <a:rPr lang="ru-RU" dirty="0"/>
              <a:t> закладу </a:t>
            </a:r>
            <a:r>
              <a:rPr lang="ru-RU" dirty="0" err="1"/>
              <a:t>освіти</a:t>
            </a:r>
            <a:r>
              <a:rPr lang="ru-RU" dirty="0"/>
              <a:t> через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партнерських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учасниками</a:t>
            </a:r>
            <a:r>
              <a:rPr lang="ru-RU" dirty="0"/>
              <a:t> </a:t>
            </a:r>
            <a:r>
              <a:rPr lang="ru-RU" dirty="0" err="1"/>
              <a:t>освітнього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Пріоритетні напрямки роботи</a:t>
            </a:r>
            <a:br>
              <a:rPr lang="uk-UA" dirty="0" smtClean="0"/>
            </a:br>
            <a:r>
              <a:rPr lang="uk-UA" dirty="0" smtClean="0"/>
              <a:t>на 2024 /2025 </a:t>
            </a:r>
            <a:r>
              <a:rPr lang="uk-UA" dirty="0" err="1" smtClean="0"/>
              <a:t>н.р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9537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01007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внесок</a:t>
            </a:r>
            <a:r>
              <a:rPr lang="ru-RU" dirty="0"/>
              <a:t> </a:t>
            </a:r>
            <a:r>
              <a:rPr lang="ru-RU" dirty="0" err="1"/>
              <a:t>керівника</a:t>
            </a:r>
            <a:r>
              <a:rPr lang="ru-RU" dirty="0"/>
              <a:t> у 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освітнього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у </a:t>
            </a:r>
            <a:r>
              <a:rPr lang="ru-RU" dirty="0" err="1" smtClean="0"/>
              <a:t>закладі</a:t>
            </a:r>
            <a:r>
              <a:rPr lang="ru-RU" dirty="0"/>
              <a:t>;</a:t>
            </a:r>
            <a:endParaRPr lang="ru-RU" dirty="0" smtClean="0"/>
          </a:p>
          <a:p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/>
              <a:t>умов для </a:t>
            </a:r>
            <a:r>
              <a:rPr lang="ru-RU" dirty="0" smtClean="0"/>
              <a:t> </a:t>
            </a:r>
            <a:r>
              <a:rPr lang="ru-RU" dirty="0" err="1"/>
              <a:t>упровадження</a:t>
            </a:r>
            <a:r>
              <a:rPr lang="ru-RU" dirty="0"/>
              <a:t> </a:t>
            </a:r>
            <a:r>
              <a:rPr lang="ru-RU" dirty="0" err="1"/>
              <a:t>інноваційних</a:t>
            </a:r>
            <a:r>
              <a:rPr lang="ru-RU" dirty="0"/>
              <a:t> </a:t>
            </a:r>
            <a:r>
              <a:rPr lang="ru-RU" dirty="0" err="1"/>
              <a:t>педагогічних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в </a:t>
            </a:r>
            <a:r>
              <a:rPr lang="ru-RU" dirty="0" err="1"/>
              <a:t>освітній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результативність</a:t>
            </a:r>
            <a:r>
              <a:rPr lang="ru-RU" dirty="0" smtClean="0"/>
              <a:t> </a:t>
            </a:r>
            <a:r>
              <a:rPr lang="ru-RU" dirty="0" err="1"/>
              <a:t>освітнього</a:t>
            </a:r>
            <a:r>
              <a:rPr lang="ru-RU" dirty="0"/>
              <a:t> </a:t>
            </a:r>
            <a:r>
              <a:rPr lang="ru-RU" dirty="0" err="1"/>
              <a:t>процесу;заходи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зміцнення</a:t>
            </a:r>
            <a:r>
              <a:rPr lang="ru-RU" dirty="0"/>
              <a:t> та </a:t>
            </a:r>
            <a:r>
              <a:rPr lang="ru-RU" dirty="0" err="1"/>
              <a:t>модернізації</a:t>
            </a:r>
            <a:r>
              <a:rPr lang="ru-RU" dirty="0"/>
              <a:t> </a:t>
            </a:r>
            <a:r>
              <a:rPr lang="ru-RU" dirty="0" err="1"/>
              <a:t>матеріально-технічної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 закладу та </a:t>
            </a:r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додаткових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</a:t>
            </a:r>
            <a:r>
              <a:rPr lang="ru-RU" dirty="0" err="1"/>
              <a:t>фінансування;заходи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закладу </a:t>
            </a:r>
            <a:r>
              <a:rPr lang="ru-RU" dirty="0" err="1"/>
              <a:t>кваліфікованими</a:t>
            </a:r>
            <a:r>
              <a:rPr lang="ru-RU" dirty="0"/>
              <a:t> </a:t>
            </a:r>
            <a:r>
              <a:rPr lang="ru-RU" dirty="0" err="1"/>
              <a:t>педагогічними</a:t>
            </a:r>
            <a:r>
              <a:rPr lang="ru-RU" dirty="0"/>
              <a:t> кадрами та </a:t>
            </a:r>
            <a:r>
              <a:rPr lang="ru-RU" dirty="0" err="1"/>
              <a:t>доцільність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 </a:t>
            </a:r>
            <a:r>
              <a:rPr lang="ru-RU" dirty="0" err="1"/>
              <a:t>розстановки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дотримання</a:t>
            </a:r>
            <a:r>
              <a:rPr lang="ru-RU" dirty="0" smtClean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та</a:t>
            </a:r>
            <a:r>
              <a:rPr lang="ru-RU" dirty="0"/>
              <a:t> </a:t>
            </a:r>
            <a:r>
              <a:rPr lang="ru-RU" dirty="0" err="1"/>
              <a:t>безпеки</a:t>
            </a:r>
            <a:r>
              <a:rPr lang="ru-RU" dirty="0"/>
              <a:t> </a:t>
            </a:r>
            <a:r>
              <a:rPr lang="ru-RU" dirty="0" err="1"/>
              <a:t>життєдіяльності</a:t>
            </a:r>
            <a:r>
              <a:rPr lang="ru-RU" dirty="0"/>
              <a:t>, </a:t>
            </a:r>
            <a:r>
              <a:rPr lang="ru-RU" dirty="0" err="1"/>
              <a:t>санітарно-гігієнічних</a:t>
            </a:r>
            <a:r>
              <a:rPr lang="ru-RU" dirty="0"/>
              <a:t> і </a:t>
            </a:r>
            <a:r>
              <a:rPr lang="ru-RU" dirty="0" err="1"/>
              <a:t>протипожежних</a:t>
            </a:r>
            <a:r>
              <a:rPr lang="ru-RU" dirty="0"/>
              <a:t> норм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/>
              <a:t>з </a:t>
            </a:r>
            <a:r>
              <a:rPr lang="ru-RU" dirty="0" err="1"/>
              <a:t>громадськістю</a:t>
            </a:r>
            <a:r>
              <a:rPr lang="ru-RU" dirty="0"/>
              <a:t> 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   Поговоримо про: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97" y="77030"/>
            <a:ext cx="1681499" cy="147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6" y="4860588"/>
            <a:ext cx="3126701" cy="1749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676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73016"/>
          </a:xfrm>
        </p:spPr>
        <p:txBody>
          <a:bodyPr>
            <a:normAutofit/>
          </a:bodyPr>
          <a:lstStyle/>
          <a:p>
            <a:r>
              <a:rPr lang="uk-UA" dirty="0" smtClean="0"/>
              <a:t>державність </a:t>
            </a:r>
          </a:p>
          <a:p>
            <a:r>
              <a:rPr lang="uk-UA" dirty="0" smtClean="0"/>
              <a:t>науковість</a:t>
            </a:r>
          </a:p>
          <a:p>
            <a:r>
              <a:rPr lang="uk-UA" dirty="0" smtClean="0"/>
              <a:t>демократичний стиль керівництва;</a:t>
            </a:r>
          </a:p>
          <a:p>
            <a:r>
              <a:rPr lang="uk-UA" dirty="0"/>
              <a:t>використання сучасних технологій управління та формування стратегії розвитку </a:t>
            </a:r>
            <a:r>
              <a:rPr lang="uk-UA" dirty="0" smtClean="0"/>
              <a:t>школи;</a:t>
            </a:r>
          </a:p>
          <a:p>
            <a:r>
              <a:rPr lang="uk-UA" dirty="0" smtClean="0"/>
              <a:t>гласність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                  </a:t>
            </a:r>
            <a:r>
              <a:rPr lang="uk-UA" dirty="0" err="1" smtClean="0"/>
              <a:t>Управлінськакультура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                керівника:</a:t>
            </a:r>
            <a:endParaRPr lang="ru-RU" dirty="0"/>
          </a:p>
        </p:txBody>
      </p:sp>
      <p:pic>
        <p:nvPicPr>
          <p:cNvPr id="4" name="Picture 6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813" y="4508500"/>
            <a:ext cx="3024187" cy="213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8" descr="BIND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1" y="44625"/>
            <a:ext cx="1583853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3356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70" name="Объект 6"/>
          <p:cNvGraphicFramePr>
            <a:graphicFrameLocks noGrp="1" noChangeAspect="1"/>
          </p:cNvGraphicFramePr>
          <p:nvPr>
            <p:ph idx="1"/>
          </p:nvPr>
        </p:nvGraphicFramePr>
        <p:xfrm>
          <a:off x="401638" y="3429000"/>
          <a:ext cx="2309812" cy="317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Clip" r:id="rId3" imgW="2309813" imgH="3176588" progId="MS_ClipArt_Gallery.2">
                  <p:embed/>
                </p:oleObj>
              </mc:Choice>
              <mc:Fallback>
                <p:oleObj name="Clip" r:id="rId3" imgW="2309813" imgH="3176588" progId="MS_ClipArt_Gallery.2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638" y="3429000"/>
                        <a:ext cx="2309812" cy="317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</a:rPr>
              <a:t>Проблеми, які вирішувались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267" name="Прямоугольник 3"/>
          <p:cNvSpPr>
            <a:spLocks noChangeArrowheads="1"/>
          </p:cNvSpPr>
          <p:nvPr/>
        </p:nvSpPr>
        <p:spPr bwMode="auto">
          <a:xfrm>
            <a:off x="2862263" y="1412875"/>
            <a:ext cx="4733925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uk-UA" sz="3200" dirty="0"/>
              <a:t>Недостатня мотивація учнів.</a:t>
            </a:r>
          </a:p>
          <a:p>
            <a:pPr marL="514350" indent="-514350">
              <a:buFontTx/>
              <a:buAutoNum type="arabicPeriod"/>
            </a:pPr>
            <a:r>
              <a:rPr lang="uk-UA" sz="3200" dirty="0"/>
              <a:t>Відстороненість дитини від проблематики й цінностей освіти.</a:t>
            </a:r>
          </a:p>
          <a:p>
            <a:pPr marL="514350" indent="-514350">
              <a:buFontTx/>
              <a:buAutoNum type="arabicPeriod"/>
            </a:pPr>
            <a:r>
              <a:rPr lang="uk-UA" sz="3200" dirty="0"/>
              <a:t>Відірваність знань від життя</a:t>
            </a:r>
            <a:endParaRPr lang="ru-RU" sz="3200" dirty="0"/>
          </a:p>
        </p:txBody>
      </p:sp>
      <p:graphicFrame>
        <p:nvGraphicFramePr>
          <p:cNvPr id="11268" name="Объект 4"/>
          <p:cNvGraphicFramePr>
            <a:graphicFrameLocks noChangeAspect="1"/>
          </p:cNvGraphicFramePr>
          <p:nvPr/>
        </p:nvGraphicFramePr>
        <p:xfrm>
          <a:off x="228600" y="533400"/>
          <a:ext cx="1981200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Clip" r:id="rId5" imgW="3025775" imgH="3252788" progId="MS_ClipArt_Gallery.2">
                  <p:embed/>
                </p:oleObj>
              </mc:Choice>
              <mc:Fallback>
                <p:oleObj name="Clip" r:id="rId5" imgW="3025775" imgH="3252788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33400"/>
                        <a:ext cx="1981200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Объект 5"/>
          <p:cNvGraphicFramePr>
            <a:graphicFrameLocks noChangeAspect="1"/>
          </p:cNvGraphicFramePr>
          <p:nvPr/>
        </p:nvGraphicFramePr>
        <p:xfrm>
          <a:off x="7239000" y="457200"/>
          <a:ext cx="1552575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Clip" r:id="rId7" imgW="1857375" imgH="3995738" progId="MS_ClipArt_Gallery.2">
                  <p:embed/>
                </p:oleObj>
              </mc:Choice>
              <mc:Fallback>
                <p:oleObj name="Clip" r:id="rId7" imgW="1857375" imgH="3995738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457200"/>
                        <a:ext cx="1552575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1" name="Объект 7"/>
          <p:cNvGraphicFramePr>
            <a:graphicFrameLocks noChangeAspect="1"/>
          </p:cNvGraphicFramePr>
          <p:nvPr/>
        </p:nvGraphicFramePr>
        <p:xfrm>
          <a:off x="7467600" y="3657600"/>
          <a:ext cx="129540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Clip" r:id="rId9" imgW="1296063" imgH="3934305" progId="MS_ClipArt_Gallery.2">
                  <p:embed/>
                </p:oleObj>
              </mc:Choice>
              <mc:Fallback>
                <p:oleObj name="Clip" r:id="rId9" imgW="1296063" imgH="3934305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657600"/>
                        <a:ext cx="1295400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807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1) Ефективність планування педагогічними працівниками своєї діяльності, використання сучасних освітніх підходів до організації освітнього процесу з метою формування ключових </a:t>
            </a:r>
            <a:r>
              <a:rPr lang="uk-UA" dirty="0" err="1"/>
              <a:t>компетентностей</a:t>
            </a:r>
            <a:r>
              <a:rPr lang="uk-UA" dirty="0"/>
              <a:t> учнів.</a:t>
            </a:r>
            <a:endParaRPr lang="ru-RU" dirty="0"/>
          </a:p>
          <a:p>
            <a:r>
              <a:rPr lang="uk-UA" dirty="0"/>
              <a:t>2) Постійне підвищення професійного рівня і педагогічної майстерності педагогічних працівників.</a:t>
            </a:r>
            <a:endParaRPr lang="ru-RU" dirty="0"/>
          </a:p>
          <a:p>
            <a:r>
              <a:rPr lang="uk-UA" dirty="0"/>
              <a:t>3) Налагодження співпраці з учнями, їх батьками, працівниками закладу освіти.</a:t>
            </a:r>
            <a:endParaRPr lang="ru-RU" dirty="0"/>
          </a:p>
          <a:p>
            <a:r>
              <a:rPr lang="uk-UA" dirty="0"/>
              <a:t>4) Організація педагогічної діяльності та навчання учнів на засадах академічної доброчесності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000" b="1" dirty="0" smtClean="0">
                <a:solidFill>
                  <a:prstClr val="black"/>
                </a:solidFill>
              </a:rPr>
              <a:t>                                            </a:t>
            </a:r>
            <a:r>
              <a:rPr lang="uk-UA" sz="2000" b="1" dirty="0" smtClean="0">
                <a:solidFill>
                  <a:schemeClr val="bg1"/>
                </a:solidFill>
              </a:rPr>
              <a:t>Критерії </a:t>
            </a:r>
            <a:r>
              <a:rPr lang="uk-UA" sz="2000" b="1" dirty="0">
                <a:solidFill>
                  <a:schemeClr val="bg1"/>
                </a:solidFill>
              </a:rPr>
              <a:t>САМООЦІНЮВАННЯ </a:t>
            </a:r>
            <a:r>
              <a:rPr lang="ru-RU" sz="2000" dirty="0">
                <a:solidFill>
                  <a:schemeClr val="bg1"/>
                </a:solidFill>
              </a:rPr>
              <a:t/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</a:rPr>
              <a:t>                                 </a:t>
            </a:r>
            <a:r>
              <a:rPr lang="uk-UA" sz="2000" b="1" dirty="0">
                <a:solidFill>
                  <a:schemeClr val="bg1"/>
                </a:solidFill>
              </a:rPr>
              <a:t>ЗА НАПРЯМОМ </a:t>
            </a:r>
            <a:r>
              <a:rPr lang="ru-RU" sz="2000" dirty="0">
                <a:solidFill>
                  <a:schemeClr val="bg1"/>
                </a:solidFill>
              </a:rPr>
              <a:t/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</a:rPr>
              <a:t>                                      </a:t>
            </a:r>
            <a:r>
              <a:rPr lang="uk-UA" sz="2000" b="1" dirty="0">
                <a:solidFill>
                  <a:schemeClr val="bg1"/>
                </a:solidFill>
              </a:rPr>
              <a:t>«ПЕДАГОГІЧНА ДІЯЛЬНІСТЬ»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Picture 6" descr="PE0119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0648"/>
            <a:ext cx="2736304" cy="1414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8704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456525"/>
              </p:ext>
            </p:extLst>
          </p:nvPr>
        </p:nvGraphicFramePr>
        <p:xfrm>
          <a:off x="457200" y="1600200"/>
          <a:ext cx="382676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000" dirty="0" smtClean="0"/>
              <a:t>Результати опитування здобувачів освіти наступні</a:t>
            </a:r>
            <a:endParaRPr lang="ru-RU" sz="40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151519265"/>
              </p:ext>
            </p:extLst>
          </p:nvPr>
        </p:nvGraphicFramePr>
        <p:xfrm>
          <a:off x="4572000" y="1628800"/>
          <a:ext cx="360040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86995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0399341"/>
              </p:ext>
            </p:extLst>
          </p:nvPr>
        </p:nvGraphicFramePr>
        <p:xfrm>
          <a:off x="457200" y="1600200"/>
          <a:ext cx="389877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Результати опитування здобувачів освіти наступні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913862970"/>
              </p:ext>
            </p:extLst>
          </p:nvPr>
        </p:nvGraphicFramePr>
        <p:xfrm>
          <a:off x="4860032" y="1556792"/>
          <a:ext cx="360040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6501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871538" y="2674938"/>
          <a:ext cx="7408862" cy="345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 dirty="0" smtClean="0"/>
              <a:t>Поширення власного педагогічного досвіду педагогами закладу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762789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7525259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 dirty="0" smtClean="0"/>
              <a:t>Використання ІКТ в підготовці до занять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8751893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293</TotalTime>
  <Words>395</Words>
  <Application>Microsoft Office PowerPoint</Application>
  <PresentationFormat>Экран (4:3)</PresentationFormat>
  <Paragraphs>72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Волна</vt:lpstr>
      <vt:lpstr>Clip</vt:lpstr>
      <vt:lpstr>Звіт керівника Сереховичівського ліцею Євдокії Романюк за 2023/2024 н.р. </vt:lpstr>
      <vt:lpstr>                    Поговоримо про:</vt:lpstr>
      <vt:lpstr>                   Управлінськакультура                  керівника:</vt:lpstr>
      <vt:lpstr>Проблеми, які вирішувались</vt:lpstr>
      <vt:lpstr>                                            Критерії САМООЦІНЮВАННЯ                                   ЗА НАПРЯМОМ                                        «ПЕДАГОГІЧНА ДІЯЛЬНІСТЬ»</vt:lpstr>
      <vt:lpstr>Результати опитування здобувачів освіти наступні</vt:lpstr>
      <vt:lpstr>Результати опитування здобувачів освіти наступні</vt:lpstr>
      <vt:lpstr>Поширення власного педагогічного досвіду педагогами закладу</vt:lpstr>
      <vt:lpstr>Використання ІКТ в підготовці до занять</vt:lpstr>
      <vt:lpstr>Навчальні заняття</vt:lpstr>
      <vt:lpstr>Навчальні заняття</vt:lpstr>
      <vt:lpstr>           Результати підвищення кваліфікації педагогів</vt:lpstr>
      <vt:lpstr>                Тематика професійного            зростання</vt:lpstr>
      <vt:lpstr>Партнерство в дії</vt:lpstr>
      <vt:lpstr>Партнерство в дії</vt:lpstr>
      <vt:lpstr>Пріоритетні напрямки роботи на 2024 /2025 н.р.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Звіт керівника Сереховичівського ліцею Євдокії Романюк </dc:title>
  <dc:creator>Власник</dc:creator>
  <cp:lastModifiedBy>Власник</cp:lastModifiedBy>
  <cp:revision>13</cp:revision>
  <dcterms:created xsi:type="dcterms:W3CDTF">2024-06-10T05:54:21Z</dcterms:created>
  <dcterms:modified xsi:type="dcterms:W3CDTF">2024-06-12T05:27:03Z</dcterms:modified>
</cp:coreProperties>
</file>