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90A66AE-81F5-474A-B74B-EE41E9320F19}" type="datetimeFigureOut">
              <a:rPr lang="uk-UA" smtClean="0"/>
              <a:t>22.09.2015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5723468" cy="1634185"/>
          </a:xfrm>
        </p:spPr>
        <p:txBody>
          <a:bodyPr/>
          <a:lstStyle/>
          <a:p>
            <a:r>
              <a:rPr lang="uk-UA" b="1" dirty="0"/>
              <a:t>Узагальнення. Площинність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068960"/>
            <a:ext cx="5712179" cy="556474"/>
          </a:xfrm>
        </p:spPr>
        <p:txBody>
          <a:bodyPr/>
          <a:lstStyle/>
          <a:p>
            <a:r>
              <a:rPr lang="uk-UA" dirty="0" smtClean="0"/>
              <a:t>6 клас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55079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Урок </a:t>
            </a:r>
            <a:r>
              <a:rPr lang="uk-UA" dirty="0" smtClean="0"/>
              <a:t>9. </a:t>
            </a:r>
            <a:r>
              <a:rPr lang="uk-UA" dirty="0" smtClean="0"/>
              <a:t>Павлюк Т. С.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707904" y="3703861"/>
            <a:ext cx="1847081" cy="1256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Стрілка вправо 6">
            <a:hlinkClick r:id="rId3" action="ppaction://hlinksldjump"/>
          </p:cNvPr>
          <p:cNvSpPr/>
          <p:nvPr/>
        </p:nvSpPr>
        <p:spPr>
          <a:xfrm>
            <a:off x="6804248" y="6093296"/>
            <a:ext cx="1224136" cy="50405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15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332656"/>
            <a:ext cx="6965245" cy="1202485"/>
          </a:xfrm>
        </p:spPr>
        <p:txBody>
          <a:bodyPr/>
          <a:lstStyle/>
          <a:p>
            <a:r>
              <a:rPr lang="uk-UA" b="1" dirty="0"/>
              <a:t>Підсумок уроку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816337" y="4149080"/>
            <a:ext cx="2459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Домашнє </a:t>
            </a:r>
            <a:r>
              <a:rPr lang="uk-UA" b="1" dirty="0" smtClean="0"/>
              <a:t>завдання:</a:t>
            </a:r>
            <a:endParaRPr lang="uk-UA" dirty="0"/>
          </a:p>
        </p:txBody>
      </p:sp>
      <p:pic>
        <p:nvPicPr>
          <p:cNvPr id="4098" name="Picture 2" descr="C:\Users\вчитель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412776"/>
            <a:ext cx="4165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791580" y="4437112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uk-UA" dirty="0"/>
              <a:t>опрацювати § 8, </a:t>
            </a:r>
            <a:endParaRPr lang="uk-UA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/>
              <a:t>виконати </a:t>
            </a:r>
            <a:r>
              <a:rPr lang="uk-UA" dirty="0"/>
              <a:t>узагальнено-площинну композицію (використовуючи фактуру крапочками, прямими чи хвилястими лініями, плямами в графічній техніці – чорна </a:t>
            </a:r>
            <a:r>
              <a:rPr lang="uk-UA" dirty="0" err="1"/>
              <a:t>гелева</a:t>
            </a:r>
            <a:r>
              <a:rPr lang="uk-UA" dirty="0"/>
              <a:t> ручка: </a:t>
            </a:r>
            <a:r>
              <a:rPr lang="uk-UA" dirty="0" err="1"/>
              <a:t>зпазок</a:t>
            </a:r>
            <a:r>
              <a:rPr lang="uk-UA" dirty="0"/>
              <a:t> на стор. 48) </a:t>
            </a:r>
            <a:r>
              <a:rPr lang="uk-UA" b="1" dirty="0">
                <a:solidFill>
                  <a:srgbClr val="FF0000"/>
                </a:solidFill>
              </a:rPr>
              <a:t>або</a:t>
            </a:r>
            <a:r>
              <a:rPr lang="uk-UA" dirty="0"/>
              <a:t> глибинно-просторову композицію відповідно до практичного завдання уроку (натюрморт з квітів та фруктів)</a:t>
            </a:r>
          </a:p>
        </p:txBody>
      </p:sp>
    </p:spTree>
    <p:extLst>
      <p:ext uri="{BB962C8B-B14F-4D97-AF65-F5344CB8AC3E}">
        <p14:creationId xmlns:p14="http://schemas.microsoft.com/office/powerpoint/2010/main" val="3443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читель\Pictures\завантаж_5_06\доброта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76" y="1268760"/>
            <a:ext cx="5908368" cy="442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965245" cy="1202485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До нової зустрічі! </a:t>
            </a:r>
            <a:endParaRPr lang="uk-UA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-4.07407E-6 L -0.00278 -0.14004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7014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uk-UA" dirty="0"/>
              <a:t>Привітання </a:t>
            </a:r>
          </a:p>
        </p:txBody>
      </p:sp>
      <p:pic>
        <p:nvPicPr>
          <p:cNvPr id="5122" name="Picture 2" descr="C:\Users\вчитель\Pictures\завантаж_5_06\добро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72" y="1628800"/>
            <a:ext cx="3728856" cy="29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3588" y="465313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Привітай свого товариша з щирими побажаннями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089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399379"/>
          </a:xfrm>
        </p:spPr>
        <p:txBody>
          <a:bodyPr>
            <a:noAutofit/>
          </a:bodyPr>
          <a:lstStyle/>
          <a:p>
            <a:r>
              <a:rPr lang="uk-UA" sz="3600" b="1" dirty="0"/>
              <a:t>Перевірка домашнього </a:t>
            </a:r>
            <a:r>
              <a:rPr lang="uk-UA" sz="3600" b="1" dirty="0" smtClean="0"/>
              <a:t>завдання</a:t>
            </a:r>
            <a:endParaRPr lang="uk-UA" sz="36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899592" y="2045025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Запитання: </a:t>
            </a:r>
            <a:endParaRPr lang="uk-UA" sz="2000" dirty="0"/>
          </a:p>
          <a:p>
            <a:pPr lvl="0"/>
            <a:r>
              <a:rPr lang="uk-UA" sz="2000" dirty="0"/>
              <a:t>Як ви розумієте деталь? цілісність? подрібненість форми? </a:t>
            </a:r>
          </a:p>
          <a:p>
            <a:pPr lvl="0"/>
            <a:r>
              <a:rPr lang="uk-UA" sz="2000" dirty="0"/>
              <a:t>Чому в мистецтві існують одночасно і цілісність, і подрібненість форми? </a:t>
            </a:r>
          </a:p>
        </p:txBody>
      </p:sp>
      <p:pic>
        <p:nvPicPr>
          <p:cNvPr id="4" name="Picture 2" descr="C:\Users\вчитель\Pictures\сов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4553744"/>
            <a:ext cx="1584176" cy="2304256"/>
          </a:xfrm>
          <a:prstGeom prst="rect">
            <a:avLst/>
          </a:prstGeom>
          <a:noFill/>
          <a:extLst/>
        </p:spPr>
      </p:pic>
      <p:sp>
        <p:nvSpPr>
          <p:cNvPr id="5" name="Прямокутник 4"/>
          <p:cNvSpPr/>
          <p:nvPr/>
        </p:nvSpPr>
        <p:spPr>
          <a:xfrm>
            <a:off x="755576" y="4005064"/>
            <a:ext cx="7596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FF0000"/>
                </a:solidFill>
              </a:rPr>
              <a:t>Виставка та оцінювання рельєфних багатофігурних композицій до улюбленого літературного твору </a:t>
            </a:r>
          </a:p>
        </p:txBody>
      </p:sp>
    </p:spTree>
    <p:extLst>
      <p:ext uri="{BB962C8B-B14F-4D97-AF65-F5344CB8AC3E}">
        <p14:creationId xmlns:p14="http://schemas.microsoft.com/office/powerpoint/2010/main" val="27258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Проблемне питання: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827584" y="22768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Чим узагальнено-площинна композиція відрізняється від глибинно-просторової композиції?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55576" y="472514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FF0000"/>
                </a:solidFill>
              </a:rPr>
              <a:t>Про це ми дізнаємося сьогодні на уроці, тема якого…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156176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/>
              <a:t>Тема уроку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097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Пригадаємо!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899592" y="2967335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FF0000"/>
                </a:solidFill>
              </a:rPr>
              <a:t>Локальний колір</a:t>
            </a:r>
            <a:r>
              <a:rPr lang="uk-UA" sz="2800" dirty="0"/>
              <a:t> </a:t>
            </a:r>
            <a:r>
              <a:rPr lang="uk-UA" sz="2800" dirty="0" smtClean="0"/>
              <a:t>– 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smtClean="0">
                <a:solidFill>
                  <a:srgbClr val="FF0000"/>
                </a:solidFill>
              </a:rPr>
              <a:t>Обумовлений колір </a:t>
            </a:r>
            <a:r>
              <a:rPr lang="uk-UA" sz="2800" dirty="0" smtClean="0"/>
              <a:t>– </a:t>
            </a:r>
          </a:p>
          <a:p>
            <a:pPr algn="just"/>
            <a:r>
              <a:rPr lang="uk-UA" sz="2800" dirty="0" smtClean="0"/>
              <a:t>  </a:t>
            </a:r>
            <a:endParaRPr lang="uk-UA" sz="28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4098010" y="2996952"/>
            <a:ext cx="3786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власний колір предмета.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572000" y="3861048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колір, обумовлений кольорами оточуючих предметів. </a:t>
            </a:r>
          </a:p>
        </p:txBody>
      </p:sp>
    </p:spTree>
    <p:extLst>
      <p:ext uri="{BB962C8B-B14F-4D97-AF65-F5344CB8AC3E}">
        <p14:creationId xmlns:p14="http://schemas.microsoft.com/office/powerpoint/2010/main" val="39796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Узагальнення форми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899592" y="184482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Узагальнення</a:t>
            </a:r>
            <a:r>
              <a:rPr lang="uk-UA" dirty="0"/>
              <a:t> – це відмова митця від другорядних деталей, зберігаючи виразність форми, виділяючи основне, типове. 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2552"/>
            <a:ext cx="3384376" cy="32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1584176" cy="33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00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5576" y="2564904"/>
            <a:ext cx="77048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Аналіз побаченого: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179" y="817582"/>
            <a:ext cx="6965245" cy="1202485"/>
          </a:xfrm>
        </p:spPr>
        <p:txBody>
          <a:bodyPr/>
          <a:lstStyle/>
          <a:p>
            <a:pPr algn="r"/>
            <a:r>
              <a:rPr lang="uk-UA" b="1" dirty="0"/>
              <a:t>Практичне </a:t>
            </a:r>
            <a:r>
              <a:rPr lang="uk-UA" b="1" dirty="0" smtClean="0"/>
              <a:t>завдання: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899592" y="2381979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узагальніть форму </a:t>
            </a:r>
            <a:r>
              <a:rPr lang="uk-UA" sz="2400" dirty="0" smtClean="0"/>
              <a:t>запропонованих предметів </a:t>
            </a:r>
            <a:r>
              <a:rPr lang="uk-UA" sz="2400" dirty="0"/>
              <a:t>і зобразіть її лінійним </a:t>
            </a:r>
            <a:r>
              <a:rPr lang="uk-UA" sz="2400" dirty="0" smtClean="0"/>
              <a:t>рисунком: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/>
              <a:t>яблуко,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/>
              <a:t>груша</a:t>
            </a:r>
            <a:r>
              <a:rPr lang="uk-UA" sz="2400" dirty="0"/>
              <a:t>,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/>
              <a:t>вишня</a:t>
            </a:r>
            <a:r>
              <a:rPr lang="uk-UA" sz="2400" dirty="0"/>
              <a:t>,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/>
              <a:t>виноград</a:t>
            </a:r>
            <a:r>
              <a:rPr lang="uk-UA" sz="2400" dirty="0"/>
              <a:t>,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/>
              <a:t>живі квіти </a:t>
            </a:r>
            <a:endParaRPr lang="uk-UA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705930" cy="167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9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Площинність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977605" y="1916832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Площинність</a:t>
            </a:r>
            <a:r>
              <a:rPr lang="uk-UA" sz="2000" dirty="0"/>
              <a:t> – це такий спосіб передачі зображення, коли увагу приділяють не об’єму, а обрисам предмета. такі зображення не створюють враження глибини і залишаються в площині картини.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03848" y="3573016"/>
            <a:ext cx="3317240" cy="2448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89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1202485"/>
          </a:xfrm>
        </p:spPr>
        <p:txBody>
          <a:bodyPr/>
          <a:lstStyle/>
          <a:p>
            <a:r>
              <a:rPr lang="uk-UA" b="1" dirty="0"/>
              <a:t>Практичне </a:t>
            </a:r>
            <a:r>
              <a:rPr lang="uk-UA" b="1" dirty="0" smtClean="0"/>
              <a:t>завдання:</a:t>
            </a:r>
            <a:endParaRPr lang="uk-UA" dirty="0"/>
          </a:p>
        </p:txBody>
      </p:sp>
      <p:pic>
        <p:nvPicPr>
          <p:cNvPr id="3" name="Рисунок 2" descr="D:\Павлюк\образотворче мистецтво\КОНСПЕКТИ\5клас_2014_15нр\сканування2\Зображення (5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5473"/>
            <a:ext cx="3168352" cy="46458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кутник 3"/>
          <p:cNvSpPr/>
          <p:nvPr/>
        </p:nvSpPr>
        <p:spPr>
          <a:xfrm>
            <a:off x="395536" y="1628507"/>
            <a:ext cx="2358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виконайте узагальнену площинну композицію за </a:t>
            </a:r>
            <a:r>
              <a:rPr lang="uk-UA" dirty="0" smtClean="0"/>
              <a:t>зразком</a:t>
            </a:r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4128" y="4890294"/>
            <a:ext cx="3312368" cy="17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</TotalTime>
  <Words>244</Words>
  <Application>Microsoft Office PowerPoint</Application>
  <PresentationFormat>Екран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Кнопка</vt:lpstr>
      <vt:lpstr>Узагальнення. Площинність</vt:lpstr>
      <vt:lpstr>Привітання </vt:lpstr>
      <vt:lpstr>Перевірка домашнього завдання</vt:lpstr>
      <vt:lpstr>Проблемне питання: </vt:lpstr>
      <vt:lpstr>Пригадаємо! </vt:lpstr>
      <vt:lpstr>Узагальнення форми </vt:lpstr>
      <vt:lpstr>Практичне завдання:</vt:lpstr>
      <vt:lpstr>Площинність</vt:lpstr>
      <vt:lpstr>Практичне завдання:</vt:lpstr>
      <vt:lpstr>Підсумок уроку </vt:lpstr>
      <vt:lpstr>До нової зустрічі!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Узагальнення. Площинність</dc:title>
  <dc:creator>Sara Yasmeen (Wipro Technologies)</dc:creator>
  <cp:lastModifiedBy>Павлюк</cp:lastModifiedBy>
  <cp:revision>6</cp:revision>
  <dcterms:created xsi:type="dcterms:W3CDTF">2010-02-23T11:30:32Z</dcterms:created>
  <dcterms:modified xsi:type="dcterms:W3CDTF">2015-09-22T19:06:35Z</dcterms:modified>
</cp:coreProperties>
</file>