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6" r:id="rId6"/>
    <p:sldId id="268" r:id="rId7"/>
    <p:sldId id="267" r:id="rId8"/>
    <p:sldId id="270" r:id="rId9"/>
    <p:sldId id="269" r:id="rId10"/>
    <p:sldId id="272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253FA-4C11-41F6-ABDD-64D6848BE16D}" type="datetimeFigureOut">
              <a:rPr lang="uk-UA" smtClean="0"/>
              <a:t>02.11.2014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E154B-7F57-4B4F-9CAE-9399E60D19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20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B379-55C3-439A-8686-39FDB36470FF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C240D-5996-4871-A42B-29415D2E92E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61192"/>
      </p:ext>
    </p:extLst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A294F-CEFA-4ADD-9DC5-BA99963289FB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6FE75-3CB3-40E9-8E39-42A6E58A95C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929090"/>
      </p:ext>
    </p:extLst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47FEB-F6FA-4125-8E0A-780A747A6EDE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0CCF2-AF90-4D87-878E-18E702A4684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05609"/>
      </p:ext>
    </p:extLst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B5D07-4376-44C3-A567-659582C47B52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85D4-9987-4760-B387-CA8B547D206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345785"/>
      </p:ext>
    </p:extLst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419DE-A24A-4BC4-8084-ECEC52D0C684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4D547-0B9F-409B-AC22-F8F183F2E80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787672"/>
      </p:ext>
    </p:extLst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96A00-83A0-4EF4-881A-43F5FFB84921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FF614-41C5-4C01-9BD0-6897510B5DB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751496"/>
      </p:ext>
    </p:extLst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502E9-55E2-4A14-8AF9-7A56A4F45FBE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42770-911E-43D3-849C-1681489139B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566843"/>
      </p:ext>
    </p:extLst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6F5E-9AF3-445F-9D2E-DA5981975702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4290A-3C91-4CBD-9160-8554D00841F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570517"/>
      </p:ext>
    </p:extLst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D910F-D68E-44C6-8807-10970F82C0C3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9F213-7F18-44E7-B021-D28AFEF8583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968976"/>
      </p:ext>
    </p:extLst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2FF79-A251-4207-B920-A881D0953EE0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8EB80-E3DF-4764-8E7E-7E350BA9E5B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29739"/>
      </p:ext>
    </p:extLst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FF7F-0CBB-4E0E-A00C-08C7636300A3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E18CE-8364-45D6-BF4F-4FBF3A50CD6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498687"/>
      </p:ext>
    </p:extLst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DA7DA7-B265-4B16-B3DA-B30464E05810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C89852-B842-4F5F-AD13-2402CBD9405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upload.wikimedia.org/wikipedia/commons/0/07/Ludolf_Backhuysen_001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944069" y="1052736"/>
            <a:ext cx="7560840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dirty="0" smtClean="0"/>
              <a:t>Пейзаж</a:t>
            </a:r>
            <a:r>
              <a:rPr lang="uk-UA" sz="6600" b="1" dirty="0"/>
              <a:t>. Історія розвитку </a:t>
            </a:r>
            <a:r>
              <a:rPr lang="uk-UA" sz="6600" b="1" dirty="0" smtClean="0"/>
              <a:t>пейзажу</a:t>
            </a:r>
            <a:endParaRPr lang="uk-UA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043879" y="4231451"/>
            <a:ext cx="166584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6 клас </a:t>
            </a:r>
            <a:endParaRPr lang="uk-UA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2160" y="5301208"/>
            <a:ext cx="249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Урок 10. Павлюк Т. С. </a:t>
            </a:r>
            <a:endParaRPr lang="uk-UA" dirty="0"/>
          </a:p>
        </p:txBody>
      </p:sp>
      <p:sp>
        <p:nvSpPr>
          <p:cNvPr id="4" name="Стрілка вправо 3">
            <a:hlinkClick r:id="rId3" action="ppaction://hlinksldjump"/>
          </p:cNvPr>
          <p:cNvSpPr/>
          <p:nvPr/>
        </p:nvSpPr>
        <p:spPr>
          <a:xfrm>
            <a:off x="7812360" y="6093296"/>
            <a:ext cx="1152128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3563888" y="313492"/>
            <a:ext cx="252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/>
              <a:t>Відродження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83868"/>
            <a:ext cx="3704294" cy="50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Рисунок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83868"/>
            <a:ext cx="3528392" cy="454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68072" y="5292497"/>
            <a:ext cx="49284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Рафаель Санті.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Мадонна в зелени.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Мария с младенцем 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Иоанном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крестителем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377908" y="34969"/>
            <a:ext cx="2898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Історія розвитку жанру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853473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5400600" cy="4032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кутник 1"/>
          <p:cNvSpPr/>
          <p:nvPr/>
        </p:nvSpPr>
        <p:spPr>
          <a:xfrm>
            <a:off x="7596336" y="5452156"/>
            <a:ext cx="1514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Пуссен. Літо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971600" y="521385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Тільки через 300 років в Європі природа в картинах стає відігравати головну роль, але художники цього часу прикрашали і підправляли природу, намагалися малювати її красивішою, ніж бачили.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3122629" y="152053"/>
            <a:ext cx="2898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Історія розвитку жанру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050817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3427429" y="34969"/>
            <a:ext cx="2898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Історія розвитку жанру</a:t>
            </a:r>
            <a:r>
              <a:rPr lang="uk-UA" dirty="0"/>
              <a:t> 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755576" y="295762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В ХІХ столітті художники </a:t>
            </a:r>
            <a:r>
              <a:rPr lang="uk-UA" sz="2000" dirty="0"/>
              <a:t>почали зображувати навколишню природу такою, якою вона є, якою вони її бачили. 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2003007" y="1287810"/>
            <a:ext cx="2848844" cy="43204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73" y="1287810"/>
            <a:ext cx="2917411" cy="372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64478" y="5045419"/>
            <a:ext cx="2845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Ф. А. Васильєв. Після грози</a:t>
            </a:r>
            <a:endParaRPr lang="uk-UA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62441"/>
            <a:ext cx="5709156" cy="409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99174" y="5519463"/>
            <a:ext cx="3249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Ф. А. Васильєв. Перед дощем</a:t>
            </a:r>
            <a:endParaRPr lang="uk-U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09245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427429" y="34969"/>
            <a:ext cx="2898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Історія розвитку жанру</a:t>
            </a:r>
            <a:r>
              <a:rPr lang="uk-UA" dirty="0"/>
              <a:t>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755576" y="46395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Розквіт </a:t>
            </a:r>
            <a:r>
              <a:rPr lang="uk-UA" dirty="0"/>
              <a:t>пейзажу припадає на кінець ХІХ століття. </a:t>
            </a:r>
          </a:p>
          <a:p>
            <a:pPr algn="just"/>
            <a:r>
              <a:rPr lang="uk-UA" dirty="0"/>
              <a:t>В Україні відомими стали </a:t>
            </a:r>
            <a:r>
              <a:rPr lang="uk-UA" dirty="0" smtClean="0"/>
              <a:t>такі </a:t>
            </a:r>
            <a:r>
              <a:rPr lang="uk-UA" dirty="0"/>
              <a:t>пейзажисти: С. </a:t>
            </a:r>
            <a:r>
              <a:rPr lang="uk-UA" dirty="0" err="1"/>
              <a:t>Шишко</a:t>
            </a:r>
            <a:r>
              <a:rPr lang="uk-UA" dirty="0"/>
              <a:t>, Т. Яблонська, І. </a:t>
            </a:r>
            <a:r>
              <a:rPr lang="uk-UA" dirty="0" err="1"/>
              <a:t>Бокшай</a:t>
            </a:r>
            <a:r>
              <a:rPr lang="uk-UA" dirty="0"/>
              <a:t>, А. Куїнджі, І. Айвазовський та інші.   </a:t>
            </a:r>
          </a:p>
        </p:txBody>
      </p:sp>
      <p:pic>
        <p:nvPicPr>
          <p:cNvPr id="7" name="Picture 4" descr="Вечер на Украин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3833192" cy="3096344"/>
          </a:xfrm>
          <a:prstGeom prst="rect">
            <a:avLst/>
          </a:prstGeom>
          <a:noFill/>
          <a:extLst/>
        </p:spPr>
      </p:pic>
      <p:sp>
        <p:nvSpPr>
          <p:cNvPr id="4" name="Прямокутник 3"/>
          <p:cNvSpPr/>
          <p:nvPr/>
        </p:nvSpPr>
        <p:spPr>
          <a:xfrm>
            <a:off x="1423789" y="4806035"/>
            <a:ext cx="3072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А. Куїнджі. Вечір на Україні</a:t>
            </a:r>
          </a:p>
        </p:txBody>
      </p:sp>
      <p:pic>
        <p:nvPicPr>
          <p:cNvPr id="9" name="Picture 4" descr="Ночь на Днепр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46" y="2804720"/>
            <a:ext cx="3864186" cy="2496488"/>
          </a:xfrm>
          <a:prstGeom prst="rect">
            <a:avLst/>
          </a:prstGeom>
          <a:noFill/>
          <a:extLst/>
        </p:spPr>
      </p:pic>
      <p:sp>
        <p:nvSpPr>
          <p:cNvPr id="6" name="Прямокутник 5"/>
          <p:cNvSpPr/>
          <p:nvPr/>
        </p:nvSpPr>
        <p:spPr>
          <a:xfrm>
            <a:off x="5157611" y="5301208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А. Куїнджі. Ніч на Дніпрі</a:t>
            </a:r>
          </a:p>
        </p:txBody>
      </p:sp>
    </p:spTree>
    <p:extLst>
      <p:ext uri="{BB962C8B-B14F-4D97-AF65-F5344CB8AC3E}">
        <p14:creationId xmlns:p14="http://schemas.microsoft.com/office/powerpoint/2010/main" val="407599603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267744" y="214174"/>
            <a:ext cx="5531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/>
              <a:t>Практичне завдання </a:t>
            </a:r>
            <a:endParaRPr lang="uk-UA" sz="4000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899592" y="1196752"/>
            <a:ext cx="799288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9710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275814" y="275622"/>
            <a:ext cx="7201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/>
              <a:t>Етапи виконання завдання </a:t>
            </a:r>
            <a:endParaRPr lang="uk-UA" sz="4000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827584" y="1268760"/>
            <a:ext cx="7650202" cy="446449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899592" y="983508"/>
            <a:ext cx="7577021" cy="532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3737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771800" y="275622"/>
            <a:ext cx="47993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/>
              <a:t>Результат роботи </a:t>
            </a:r>
            <a:endParaRPr lang="uk-UA" sz="4000" dirty="0"/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1547664" y="983508"/>
            <a:ext cx="6408712" cy="510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9821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411760" y="201834"/>
            <a:ext cx="4205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/>
              <a:t>Завдання підручника: </a:t>
            </a:r>
            <a:endParaRPr lang="uk-UA" sz="28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899592" y="1268760"/>
            <a:ext cx="76496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/>
              <a:t>Пригадайте, пейзажі яких українських і зарубіжних майстрів ви бачили під час відвідування музеїв, бібліотек, виставок. </a:t>
            </a:r>
          </a:p>
          <a:p>
            <a:pPr lvl="0" algn="just"/>
            <a:r>
              <a:rPr lang="uk-UA" sz="2800" dirty="0"/>
              <a:t>Який з них справив на вас найбільше враження? Чому? </a:t>
            </a:r>
          </a:p>
          <a:p>
            <a:pPr lvl="0" algn="just"/>
            <a:r>
              <a:rPr lang="uk-UA" sz="2800" dirty="0"/>
              <a:t>За допомогою яких прийомів художник-пейзажист здійснив свій задум в обраній картині? </a:t>
            </a:r>
          </a:p>
        </p:txBody>
      </p:sp>
    </p:spTree>
    <p:extLst>
      <p:ext uri="{BB962C8B-B14F-4D97-AF65-F5344CB8AC3E}">
        <p14:creationId xmlns:p14="http://schemas.microsoft.com/office/powerpoint/2010/main" val="193265292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475656" y="188640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Аналіз картини пейзажного жанру</a:t>
            </a:r>
            <a:r>
              <a:rPr lang="uk-UA" sz="2800" dirty="0"/>
              <a:t> </a:t>
            </a:r>
            <a:endParaRPr lang="uk-UA" sz="2800" dirty="0" smtClean="0"/>
          </a:p>
          <a:p>
            <a:pPr algn="ctr"/>
            <a:r>
              <a:rPr lang="uk-UA" sz="2800" dirty="0" smtClean="0"/>
              <a:t>(</a:t>
            </a:r>
            <a:r>
              <a:rPr lang="uk-UA" sz="2800" dirty="0"/>
              <a:t>на вибір)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899592" y="1142747"/>
            <a:ext cx="3548657" cy="4774863"/>
          </a:xfrm>
          <a:prstGeom prst="rect">
            <a:avLst/>
          </a:prstGeom>
        </p:spPr>
      </p:pic>
      <p:pic>
        <p:nvPicPr>
          <p:cNvPr id="9" name="Рисунок 8" descr="D:\Павлюк\образотворче мистецтво\КОНСПЕКТИ\5клас_2014_15нр\сканування2\Зображення (77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86" y="1142747"/>
            <a:ext cx="3705654" cy="4639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98051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574182" y="122493"/>
            <a:ext cx="4605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/>
              <a:t>Додаткове завдання: </a:t>
            </a:r>
            <a:endParaRPr lang="uk-UA" sz="32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2353796" y="724308"/>
            <a:ext cx="5386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В якій техніці виконаний даний пейзаж? </a:t>
            </a:r>
          </a:p>
        </p:txBody>
      </p:sp>
      <p:pic>
        <p:nvPicPr>
          <p:cNvPr id="8" name="Рисунок 7" descr="D:\Павлюк\образотворче мистецтво\КОНСПЕКТИ\5клас_2013_14нр\уроки_2сем_5клас\гризайль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39806"/>
            <a:ext cx="2736304" cy="379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вчитель\Documents\Павлюк\образотворче мистецтво\Изображение\Изображение 0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27769"/>
            <a:ext cx="2645638" cy="370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Павлюк\образотворче мистецтво\КОНСПЕКТИ\5клас_2014_15нр\сканування3\пейзаж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82" y="3448050"/>
            <a:ext cx="3870026" cy="2858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90441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3419872" y="1556792"/>
            <a:ext cx="320286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Привітання</a:t>
            </a:r>
          </a:p>
        </p:txBody>
      </p:sp>
      <p:pic>
        <p:nvPicPr>
          <p:cNvPr id="6" name="Рисунок 5" descr="C:\Users\вчитель\Pictures\дельфін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47" y="3059549"/>
            <a:ext cx="2192745" cy="310575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750897" y="260648"/>
            <a:ext cx="4251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/>
              <a:t>Підсумок уроку </a:t>
            </a:r>
            <a:endParaRPr lang="uk-UA" sz="4000" dirty="0"/>
          </a:p>
        </p:txBody>
      </p:sp>
      <p:sp>
        <p:nvSpPr>
          <p:cNvPr id="2" name="Прямокутник 1"/>
          <p:cNvSpPr/>
          <p:nvPr/>
        </p:nvSpPr>
        <p:spPr>
          <a:xfrm>
            <a:off x="1527549" y="4670830"/>
            <a:ext cx="2446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Домашнє завдання 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1763688" y="5040162"/>
            <a:ext cx="7112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Опрацювати § 10, підберіть пейзажі різних епох: в чому їх відмінність; познайомтеся з творчістю художників стор. 58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2301279" y="1370083"/>
            <a:ext cx="4701423" cy="3383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7550" y="909657"/>
            <a:ext cx="6932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Виставка та оцінювання учнівських робіт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19572985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411760" y="476672"/>
            <a:ext cx="5280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/>
              <a:t>Актуалізація опорних знань </a:t>
            </a:r>
            <a:endParaRPr lang="uk-UA" sz="28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827584" y="1124744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/>
              <a:t>Перевірка домашнього завдання </a:t>
            </a:r>
            <a:endParaRPr lang="uk-UA" sz="2400" b="1" dirty="0"/>
          </a:p>
          <a:p>
            <a:pPr lvl="0" algn="just"/>
            <a:r>
              <a:rPr lang="uk-UA" sz="2400" dirty="0"/>
              <a:t>Виставка творчих учнівських робіт - образ фантастичної тварини в стилі М. Приймаченко.</a:t>
            </a:r>
          </a:p>
          <a:p>
            <a:pPr algn="just"/>
            <a:endParaRPr lang="uk-UA" sz="2400" i="1" dirty="0" smtClean="0"/>
          </a:p>
          <a:p>
            <a:pPr algn="just"/>
            <a:r>
              <a:rPr lang="uk-UA" sz="2400" b="1" i="1" dirty="0" smtClean="0"/>
              <a:t>Запитання </a:t>
            </a:r>
            <a:r>
              <a:rPr lang="uk-UA" sz="2400" b="1" i="1" dirty="0"/>
              <a:t>для повторення: </a:t>
            </a:r>
            <a:endParaRPr lang="uk-UA" sz="2400" b="1" dirty="0"/>
          </a:p>
          <a:p>
            <a:pPr marL="457200" lvl="0" indent="-457200" algn="just">
              <a:buFont typeface="+mj-lt"/>
              <a:buAutoNum type="arabicPeriod"/>
            </a:pPr>
            <a:r>
              <a:rPr lang="uk-UA" sz="2400" i="1" dirty="0"/>
              <a:t>Які засоби допомагають передати глибину простору в пейзажі? (повітряна та лінійна перспектива)</a:t>
            </a:r>
            <a:endParaRPr lang="uk-UA" sz="2400" dirty="0"/>
          </a:p>
          <a:p>
            <a:pPr marL="457200" lvl="0" indent="-457200" algn="just">
              <a:buFont typeface="+mj-lt"/>
              <a:buAutoNum type="arabicPeriod"/>
            </a:pPr>
            <a:r>
              <a:rPr lang="uk-UA" sz="2400" i="1" dirty="0"/>
              <a:t>Що таке лінійна перспектива? Назвіть закони лінійної перспективи. </a:t>
            </a:r>
            <a:endParaRPr lang="uk-UA" sz="2400" i="1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uk-UA" sz="2400" i="1" dirty="0"/>
              <a:t>Що таке повітряна перспектива? Назвіть закони повітряної перспективи</a:t>
            </a:r>
            <a:endParaRPr lang="uk-UA" sz="2400" dirty="0"/>
          </a:p>
          <a:p>
            <a:pPr marL="457200" lvl="0" indent="-457200" algn="just">
              <a:buFont typeface="+mj-lt"/>
              <a:buAutoNum type="arabicPeriod"/>
            </a:pPr>
            <a:endParaRPr lang="uk-UA" sz="2400" dirty="0"/>
          </a:p>
        </p:txBody>
      </p:sp>
      <p:sp>
        <p:nvSpPr>
          <p:cNvPr id="5" name="Стрілка вправо 4">
            <a:hlinkClick r:id="rId3" action="ppaction://hlinksldjump"/>
          </p:cNvPr>
          <p:cNvSpPr/>
          <p:nvPr/>
        </p:nvSpPr>
        <p:spPr>
          <a:xfrm>
            <a:off x="7691795" y="6237312"/>
            <a:ext cx="1128677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49734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289774" y="378803"/>
            <a:ext cx="5378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Пейзаж як жанр образотворчого мистецтва та його види 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899592" y="148478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Пейзаж</a:t>
            </a:r>
            <a:r>
              <a:rPr lang="uk-UA" sz="2400" dirty="0"/>
              <a:t> – це жанр образотворчого мистецтва (зокрема живопису), присвячений зображенню краєвидів природи, краєвидів міста та села, архітектурних комплексів тощо. </a:t>
            </a:r>
          </a:p>
        </p:txBody>
      </p:sp>
    </p:spTree>
    <p:extLst>
      <p:ext uri="{BB962C8B-B14F-4D97-AF65-F5344CB8AC3E}">
        <p14:creationId xmlns:p14="http://schemas.microsoft.com/office/powerpoint/2010/main" val="312469801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768979" y="328300"/>
            <a:ext cx="4215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/>
              <a:t>Різновиди пейзажів</a:t>
            </a:r>
            <a:endParaRPr lang="uk-UA" sz="3200" dirty="0"/>
          </a:p>
        </p:txBody>
      </p:sp>
      <p:pic>
        <p:nvPicPr>
          <p:cNvPr id="1026" name="Рисунок 11" descr="Изображение 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4" y="1628800"/>
            <a:ext cx="4832516" cy="310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17" descr="Файл:Ludolf Backhuysen 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45" y="2060848"/>
            <a:ext cx="406125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5020" y="945922"/>
            <a:ext cx="51835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Марина – пейзаж, на яких зображено море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08050" y="163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234880" y="5445224"/>
            <a:ext cx="32116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Людольф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Бакхейзен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«Шторм»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689712" y="4846436"/>
            <a:ext cx="31739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Айвазовський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«Дев</a:t>
            </a:r>
            <a:r>
              <a:rPr lang="uk-UA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ятий</a:t>
            </a:r>
            <a:r>
              <a:rPr kumimoji="0" lang="uk-UA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вал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7405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768979" y="328300"/>
            <a:ext cx="4215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/>
              <a:t>Різновиди пейзажів</a:t>
            </a:r>
            <a:endParaRPr lang="uk-UA" sz="3200" dirty="0"/>
          </a:p>
        </p:txBody>
      </p:sp>
      <p:pic>
        <p:nvPicPr>
          <p:cNvPr id="12290" name="Рисунок 19" descr="Изображение 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4" y="1668445"/>
            <a:ext cx="4824536" cy="384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Рисунок 13" descr="Изображение 0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72719"/>
            <a:ext cx="4680520" cy="370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174037" y="1052736"/>
            <a:ext cx="74168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Ведута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пейзаж, на яких зображені мальовничі краєвиди природи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08050" y="1809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08050" y="319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2439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768979" y="328300"/>
            <a:ext cx="4215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/>
              <a:t>Різновиди пейзажів</a:t>
            </a:r>
            <a:endParaRPr lang="uk-UA" sz="3200" dirty="0"/>
          </a:p>
        </p:txBody>
      </p:sp>
      <p:pic>
        <p:nvPicPr>
          <p:cNvPr id="13314" name="Рисунок 20" descr="Изображение 0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769911"/>
            <a:ext cx="4553271" cy="335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Рисунок 12" descr="Изображение 0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8010"/>
            <a:ext cx="4181822" cy="330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71600" y="1177588"/>
            <a:ext cx="72781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сільський або міський пейзаж – зображення краєвидів сіл та міст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0805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08050" y="319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6419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043608" y="620688"/>
            <a:ext cx="7704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І</a:t>
            </a:r>
            <a:r>
              <a:rPr lang="de-DE" sz="2400" b="1" dirty="0"/>
              <a:t>V</a:t>
            </a:r>
            <a:r>
              <a:rPr lang="uk-UA" sz="2400" b="1" dirty="0"/>
              <a:t> століття – виникнення пейзажу як самостійного жанру в Китаї.</a:t>
            </a:r>
          </a:p>
        </p:txBody>
      </p:sp>
      <p:pic>
        <p:nvPicPr>
          <p:cNvPr id="14338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27" y="1627514"/>
            <a:ext cx="4533169" cy="417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768" y="1451683"/>
            <a:ext cx="2452656" cy="507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uk-UA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552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446664" y="228600"/>
            <a:ext cx="2898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Історія розвитку жанру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204439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3236768" y="395953"/>
            <a:ext cx="3280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/>
              <a:t>Середньовіччя</a:t>
            </a:r>
          </a:p>
        </p:txBody>
      </p:sp>
      <p:pic>
        <p:nvPicPr>
          <p:cNvPr id="15361" name="Рисунок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587" y="1038693"/>
            <a:ext cx="3816425" cy="410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915816" y="5209455"/>
            <a:ext cx="38164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Босх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Иоанн Креститель в пустыне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427429" y="67271"/>
            <a:ext cx="2898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Історія розвитку жанру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30784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-3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шаблон-3</Template>
  <TotalTime>227</TotalTime>
  <Words>430</Words>
  <Application>Microsoft Office PowerPoint</Application>
  <PresentationFormat>Екран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1" baseType="lpstr">
      <vt:lpstr>шаблон-3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Павлюк</dc:creator>
  <cp:lastModifiedBy>Павлюк</cp:lastModifiedBy>
  <cp:revision>12</cp:revision>
  <dcterms:created xsi:type="dcterms:W3CDTF">2014-10-27T19:01:53Z</dcterms:created>
  <dcterms:modified xsi:type="dcterms:W3CDTF">2014-11-02T09:13:11Z</dcterms:modified>
</cp:coreProperties>
</file>