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7" r:id="rId3"/>
    <p:sldId id="268" r:id="rId4"/>
    <p:sldId id="280" r:id="rId5"/>
    <p:sldId id="269" r:id="rId6"/>
    <p:sldId id="270" r:id="rId7"/>
    <p:sldId id="271" r:id="rId8"/>
    <p:sldId id="272" r:id="rId9"/>
    <p:sldId id="273" r:id="rId10"/>
    <p:sldId id="274" r:id="rId11"/>
    <p:sldId id="308" r:id="rId12"/>
    <p:sldId id="275" r:id="rId13"/>
    <p:sldId id="276" r:id="rId14"/>
    <p:sldId id="277" r:id="rId15"/>
    <p:sldId id="303" r:id="rId16"/>
    <p:sldId id="304" r:id="rId17"/>
    <p:sldId id="278" r:id="rId18"/>
    <p:sldId id="305" r:id="rId19"/>
    <p:sldId id="279" r:id="rId20"/>
    <p:sldId id="306" r:id="rId21"/>
    <p:sldId id="307" r:id="rId22"/>
    <p:sldId id="316" r:id="rId23"/>
    <p:sldId id="281" r:id="rId24"/>
    <p:sldId id="282" r:id="rId25"/>
    <p:sldId id="283" r:id="rId26"/>
    <p:sldId id="317" r:id="rId27"/>
    <p:sldId id="284" r:id="rId28"/>
    <p:sldId id="285" r:id="rId29"/>
    <p:sldId id="286" r:id="rId30"/>
    <p:sldId id="310" r:id="rId31"/>
    <p:sldId id="287" r:id="rId32"/>
    <p:sldId id="309" r:id="rId33"/>
    <p:sldId id="288" r:id="rId34"/>
    <p:sldId id="289" r:id="rId35"/>
    <p:sldId id="290" r:id="rId36"/>
    <p:sldId id="291" r:id="rId37"/>
    <p:sldId id="292" r:id="rId38"/>
    <p:sldId id="311" r:id="rId39"/>
    <p:sldId id="293" r:id="rId40"/>
    <p:sldId id="294" r:id="rId41"/>
    <p:sldId id="296" r:id="rId42"/>
    <p:sldId id="297" r:id="rId43"/>
    <p:sldId id="312" r:id="rId44"/>
    <p:sldId id="313" r:id="rId45"/>
    <p:sldId id="314" r:id="rId46"/>
    <p:sldId id="315" r:id="rId47"/>
    <p:sldId id="300" r:id="rId48"/>
    <p:sldId id="301" r:id="rId49"/>
    <p:sldId id="302"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2015-2016 н.р.</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rgbClr val="002060"/>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Укр. мова</c:v>
                </c:pt>
                <c:pt idx="1">
                  <c:v>Літ. читання</c:v>
                </c:pt>
                <c:pt idx="2">
                  <c:v>Математика</c:v>
                </c:pt>
                <c:pt idx="3">
                  <c:v>Природознавство</c:v>
                </c:pt>
              </c:strCache>
            </c:strRef>
          </c:cat>
          <c:val>
            <c:numRef>
              <c:f>Лист1!$B$2:$B$5</c:f>
              <c:numCache>
                <c:formatCode>0.0%</c:formatCode>
                <c:ptCount val="4"/>
                <c:pt idx="0">
                  <c:v>0.87500000000000011</c:v>
                </c:pt>
                <c:pt idx="1">
                  <c:v>0.93</c:v>
                </c:pt>
                <c:pt idx="2">
                  <c:v>0.75000000000000011</c:v>
                </c:pt>
                <c:pt idx="3">
                  <c:v>0.93</c:v>
                </c:pt>
              </c:numCache>
            </c:numRef>
          </c:val>
          <c:extLst>
            <c:ext xmlns:c16="http://schemas.microsoft.com/office/drawing/2014/chart" uri="{C3380CC4-5D6E-409C-BE32-E72D297353CC}">
              <c16:uniqueId val="{00000000-7062-4F49-B3E3-DE5EFC7F39C1}"/>
            </c:ext>
          </c:extLst>
        </c:ser>
        <c:ser>
          <c:idx val="1"/>
          <c:order val="1"/>
          <c:tx>
            <c:strRef>
              <c:f>Лист1!$C$1</c:f>
              <c:strCache>
                <c:ptCount val="1"/>
                <c:pt idx="0">
                  <c:v>2016-2017 н.р.</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rgbClr val="C00000"/>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Укр. мова</c:v>
                </c:pt>
                <c:pt idx="1">
                  <c:v>Літ. читання</c:v>
                </c:pt>
                <c:pt idx="2">
                  <c:v>Математика</c:v>
                </c:pt>
                <c:pt idx="3">
                  <c:v>Природознавство</c:v>
                </c:pt>
              </c:strCache>
            </c:strRef>
          </c:cat>
          <c:val>
            <c:numRef>
              <c:f>Лист1!$C$2:$C$5</c:f>
              <c:numCache>
                <c:formatCode>0.0%</c:formatCode>
                <c:ptCount val="4"/>
                <c:pt idx="0">
                  <c:v>0.87900000000000011</c:v>
                </c:pt>
                <c:pt idx="1">
                  <c:v>0.93</c:v>
                </c:pt>
                <c:pt idx="2">
                  <c:v>0.81</c:v>
                </c:pt>
                <c:pt idx="3">
                  <c:v>0.93</c:v>
                </c:pt>
              </c:numCache>
            </c:numRef>
          </c:val>
          <c:extLst>
            <c:ext xmlns:c16="http://schemas.microsoft.com/office/drawing/2014/chart" uri="{C3380CC4-5D6E-409C-BE32-E72D297353CC}">
              <c16:uniqueId val="{00000001-7062-4F49-B3E3-DE5EFC7F39C1}"/>
            </c:ext>
          </c:extLst>
        </c:ser>
        <c:dLbls>
          <c:showLegendKey val="0"/>
          <c:showVal val="1"/>
          <c:showCatName val="0"/>
          <c:showSerName val="0"/>
          <c:showPercent val="0"/>
          <c:showBubbleSize val="0"/>
        </c:dLbls>
        <c:gapWidth val="219"/>
        <c:overlap val="-27"/>
        <c:axId val="93882240"/>
        <c:axId val="93883776"/>
      </c:barChart>
      <c:catAx>
        <c:axId val="938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400" b="1" i="0" u="none" strike="noStrike" kern="1200" baseline="0">
                <a:solidFill>
                  <a:schemeClr val="tx1"/>
                </a:solidFill>
                <a:latin typeface="+mn-lt"/>
                <a:ea typeface="+mn-ea"/>
                <a:cs typeface="+mn-cs"/>
              </a:defRPr>
            </a:pPr>
            <a:endParaRPr lang="uk-UA"/>
          </a:p>
        </c:txPr>
        <c:crossAx val="93883776"/>
        <c:crosses val="autoZero"/>
        <c:auto val="1"/>
        <c:lblAlgn val="ctr"/>
        <c:lblOffset val="100"/>
        <c:noMultiLvlLbl val="0"/>
      </c:catAx>
      <c:valAx>
        <c:axId val="93883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ru-RU" sz="1400" b="1" i="0" u="none" strike="noStrike" kern="1200" baseline="0">
                <a:solidFill>
                  <a:schemeClr val="tx1"/>
                </a:solidFill>
                <a:latin typeface="+mn-lt"/>
                <a:ea typeface="+mn-ea"/>
                <a:cs typeface="+mn-cs"/>
              </a:defRPr>
            </a:pPr>
            <a:endParaRPr lang="uk-UA"/>
          </a:p>
        </c:txPr>
        <c:crossAx val="938822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ru-RU" sz="1400" b="1" i="0" u="none" strike="noStrike" kern="1200" baseline="0">
                <a:solidFill>
                  <a:schemeClr val="tx1"/>
                </a:solidFill>
                <a:latin typeface="+mn-lt"/>
                <a:ea typeface="+mn-ea"/>
                <a:cs typeface="+mn-cs"/>
              </a:defRPr>
            </a:pPr>
            <a:endParaRPr lang="uk-UA"/>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400" b="1" i="0" u="none" strike="noStrike" kern="1200" baseline="0">
              <a:solidFill>
                <a:schemeClr val="tx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450A5-89D6-422F-AB21-1224D9BE1BF0}" type="datetimeFigureOut">
              <a:rPr lang="ru-RU" smtClean="0"/>
              <a:pPr/>
              <a:t>18.11.2020</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0A1CF-4C9C-4688-8518-3F74EBB4F1D3}" type="slidenum">
              <a:rPr lang="ru-RU" smtClean="0"/>
              <a:pPr/>
              <a:t>‹#›</a:t>
            </a:fld>
            <a:endParaRPr lang="ru-RU"/>
          </a:p>
        </p:txBody>
      </p:sp>
    </p:spTree>
    <p:extLst>
      <p:ext uri="{BB962C8B-B14F-4D97-AF65-F5344CB8AC3E}">
        <p14:creationId xmlns:p14="http://schemas.microsoft.com/office/powerpoint/2010/main" val="332444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C270A1CF-4C9C-4688-8518-3F74EBB4F1D3}" type="slidenum">
              <a:rPr lang="ru-RU" smtClean="0"/>
              <a:pPr/>
              <a:t>1</a:t>
            </a:fld>
            <a:endParaRPr lang="ru-RU"/>
          </a:p>
        </p:txBody>
      </p:sp>
    </p:spTree>
    <p:extLst>
      <p:ext uri="{BB962C8B-B14F-4D97-AF65-F5344CB8AC3E}">
        <p14:creationId xmlns:p14="http://schemas.microsoft.com/office/powerpoint/2010/main" val="122201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C270A1CF-4C9C-4688-8518-3F74EBB4F1D3}" type="slidenum">
              <a:rPr lang="ru-RU" smtClean="0"/>
              <a:pPr/>
              <a:t>44</a:t>
            </a:fld>
            <a:endParaRPr lang="ru-RU"/>
          </a:p>
        </p:txBody>
      </p:sp>
    </p:spTree>
    <p:extLst>
      <p:ext uri="{BB962C8B-B14F-4D97-AF65-F5344CB8AC3E}">
        <p14:creationId xmlns:p14="http://schemas.microsoft.com/office/powerpoint/2010/main" val="2526826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BE7E8CA6-1A76-480F-976C-E3DCABD20167}" type="slidenum">
              <a:rPr lang="ru-RU" smtClean="0"/>
              <a:pPr/>
              <a:t>49</a:t>
            </a:fld>
            <a:endParaRPr lang="ru-RU"/>
          </a:p>
        </p:txBody>
      </p:sp>
    </p:spTree>
    <p:extLst>
      <p:ext uri="{BB962C8B-B14F-4D97-AF65-F5344CB8AC3E}">
        <p14:creationId xmlns:p14="http://schemas.microsoft.com/office/powerpoint/2010/main" val="146852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10A3D93-451A-43C7-AA44-04E3693B543D}"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AC6A18-E909-42AF-8008-E29185A2B4DC}" type="slidenum">
              <a:rPr lang="ru-RU"/>
              <a:pPr>
                <a:defRPr/>
              </a:pPr>
              <a:t>‹#›</a:t>
            </a:fld>
            <a:endParaRPr lang="ru-RU"/>
          </a:p>
        </p:txBody>
      </p:sp>
    </p:spTree>
    <p:extLst>
      <p:ext uri="{BB962C8B-B14F-4D97-AF65-F5344CB8AC3E}">
        <p14:creationId xmlns:p14="http://schemas.microsoft.com/office/powerpoint/2010/main" val="144794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974F15C-C570-441B-983C-62A94D435BA0}"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27136F-F325-4806-84D8-D01ECE9052D3}" type="slidenum">
              <a:rPr lang="ru-RU"/>
              <a:pPr>
                <a:defRPr/>
              </a:pPr>
              <a:t>‹#›</a:t>
            </a:fld>
            <a:endParaRPr lang="ru-RU"/>
          </a:p>
        </p:txBody>
      </p:sp>
    </p:spTree>
    <p:extLst>
      <p:ext uri="{BB962C8B-B14F-4D97-AF65-F5344CB8AC3E}">
        <p14:creationId xmlns:p14="http://schemas.microsoft.com/office/powerpoint/2010/main" val="213474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C3905B6-2F75-42BA-BEBE-86424008362D}"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539BA1-6E56-43F4-A0B6-20011D692CC2}" type="slidenum">
              <a:rPr lang="ru-RU"/>
              <a:pPr>
                <a:defRPr/>
              </a:pPr>
              <a:t>‹#›</a:t>
            </a:fld>
            <a:endParaRPr lang="ru-RU"/>
          </a:p>
        </p:txBody>
      </p:sp>
    </p:spTree>
    <p:extLst>
      <p:ext uri="{BB962C8B-B14F-4D97-AF65-F5344CB8AC3E}">
        <p14:creationId xmlns:p14="http://schemas.microsoft.com/office/powerpoint/2010/main" val="124463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4941888"/>
            <a:ext cx="18430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Рамка 4"/>
          <p:cNvSpPr/>
          <p:nvPr/>
        </p:nvSpPr>
        <p:spPr>
          <a:xfrm>
            <a:off x="0" y="0"/>
            <a:ext cx="9144000" cy="6858000"/>
          </a:xfrm>
          <a:prstGeom prst="frame">
            <a:avLst>
              <a:gd name="adj1" fmla="val 2500"/>
            </a:avLst>
          </a:prstGeom>
          <a:ln w="57150"/>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ru-RU">
              <a:solidFill>
                <a:schemeClr val="tx1"/>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B1EB1590-AAB1-44CE-8DCB-9AF2700D250A}" type="datetimeFigureOut">
              <a:rPr lang="ru-RU"/>
              <a:pPr>
                <a:defRPr/>
              </a:pPr>
              <a:t>18.11.2020</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6B5EE94-4FF5-49B6-81C6-2DBB1FEF5B96}" type="slidenum">
              <a:rPr lang="ru-RU"/>
              <a:pPr>
                <a:defRPr/>
              </a:pPr>
              <a:t>‹#›</a:t>
            </a:fld>
            <a:endParaRPr lang="ru-RU"/>
          </a:p>
        </p:txBody>
      </p:sp>
    </p:spTree>
    <p:extLst>
      <p:ext uri="{BB962C8B-B14F-4D97-AF65-F5344CB8AC3E}">
        <p14:creationId xmlns:p14="http://schemas.microsoft.com/office/powerpoint/2010/main" val="117500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2253D5C-752B-44EF-A3B6-A7A0B9B3BA46}" type="datetimeFigureOut">
              <a:rPr lang="ru-RU"/>
              <a:pPr>
                <a:defRPr/>
              </a:pPr>
              <a:t>18.11.2020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558EAB-14F0-4D39-9F03-20315922AAE2}" type="slidenum">
              <a:rPr lang="ru-RU"/>
              <a:pPr>
                <a:defRPr/>
              </a:pPr>
              <a:t>‹#›</a:t>
            </a:fld>
            <a:endParaRPr lang="ru-RU"/>
          </a:p>
        </p:txBody>
      </p:sp>
    </p:spTree>
    <p:extLst>
      <p:ext uri="{BB962C8B-B14F-4D97-AF65-F5344CB8AC3E}">
        <p14:creationId xmlns:p14="http://schemas.microsoft.com/office/powerpoint/2010/main" val="13001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9B54CE4-E6BF-40EB-8809-0F8DA6C78283}"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0463E6C-0358-416B-A7AD-09C07F5D59D7}" type="slidenum">
              <a:rPr lang="ru-RU"/>
              <a:pPr>
                <a:defRPr/>
              </a:pPr>
              <a:t>‹#›</a:t>
            </a:fld>
            <a:endParaRPr lang="ru-RU"/>
          </a:p>
        </p:txBody>
      </p:sp>
    </p:spTree>
    <p:extLst>
      <p:ext uri="{BB962C8B-B14F-4D97-AF65-F5344CB8AC3E}">
        <p14:creationId xmlns:p14="http://schemas.microsoft.com/office/powerpoint/2010/main" val="113609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2F6ABA0-7655-485C-BD90-0E70CEE21578}" type="datetimeFigureOut">
              <a:rPr lang="ru-RU"/>
              <a:pPr>
                <a:defRPr/>
              </a:pPr>
              <a:t>18.11.2020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C7F8706-7D38-4CAB-AA02-3D92E2F04C13}" type="slidenum">
              <a:rPr lang="ru-RU"/>
              <a:pPr>
                <a:defRPr/>
              </a:pPr>
              <a:t>‹#›</a:t>
            </a:fld>
            <a:endParaRPr lang="ru-RU"/>
          </a:p>
        </p:txBody>
      </p:sp>
    </p:spTree>
    <p:extLst>
      <p:ext uri="{BB962C8B-B14F-4D97-AF65-F5344CB8AC3E}">
        <p14:creationId xmlns:p14="http://schemas.microsoft.com/office/powerpoint/2010/main" val="207673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37D70D79-4DC7-44BB-A356-9D29F92F2B73}" type="datetimeFigureOut">
              <a:rPr lang="ru-RU"/>
              <a:pPr>
                <a:defRPr/>
              </a:pPr>
              <a:t>18.11.2020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507098B-41B7-4AFE-AFCB-1A892EFE988E}" type="slidenum">
              <a:rPr lang="ru-RU"/>
              <a:pPr>
                <a:defRPr/>
              </a:pPr>
              <a:t>‹#›</a:t>
            </a:fld>
            <a:endParaRPr lang="ru-RU"/>
          </a:p>
        </p:txBody>
      </p:sp>
    </p:spTree>
    <p:extLst>
      <p:ext uri="{BB962C8B-B14F-4D97-AF65-F5344CB8AC3E}">
        <p14:creationId xmlns:p14="http://schemas.microsoft.com/office/powerpoint/2010/main" val="364306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BE72F88-214B-4172-99AC-07827BE64AD1}" type="datetimeFigureOut">
              <a:rPr lang="ru-RU"/>
              <a:pPr>
                <a:defRPr/>
              </a:pPr>
              <a:t>18.11.2020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0F7CE8D-DE3C-45E3-B38E-92B3DD3F1167}" type="slidenum">
              <a:rPr lang="ru-RU"/>
              <a:pPr>
                <a:defRPr/>
              </a:pPr>
              <a:t>‹#›</a:t>
            </a:fld>
            <a:endParaRPr lang="ru-RU"/>
          </a:p>
        </p:txBody>
      </p:sp>
    </p:spTree>
    <p:extLst>
      <p:ext uri="{BB962C8B-B14F-4D97-AF65-F5344CB8AC3E}">
        <p14:creationId xmlns:p14="http://schemas.microsoft.com/office/powerpoint/2010/main" val="6853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0850A6F-C75A-4F2A-8EB3-8420307C3046}"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2F256A-EC7D-434B-BE11-B88DA3CA31AE}" type="slidenum">
              <a:rPr lang="ru-RU"/>
              <a:pPr>
                <a:defRPr/>
              </a:pPr>
              <a:t>‹#›</a:t>
            </a:fld>
            <a:endParaRPr lang="ru-RU"/>
          </a:p>
        </p:txBody>
      </p:sp>
    </p:spTree>
    <p:extLst>
      <p:ext uri="{BB962C8B-B14F-4D97-AF65-F5344CB8AC3E}">
        <p14:creationId xmlns:p14="http://schemas.microsoft.com/office/powerpoint/2010/main" val="323046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EEEF31F-9C76-4B50-AD4A-188320339EF0}" type="datetimeFigureOut">
              <a:rPr lang="ru-RU"/>
              <a:pPr>
                <a:defRPr/>
              </a:pPr>
              <a:t>18.11.2020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3EA291-EAA8-4301-BB73-D4BADBBB6D5E}" type="slidenum">
              <a:rPr lang="ru-RU"/>
              <a:pPr>
                <a:defRPr/>
              </a:pPr>
              <a:t>‹#›</a:t>
            </a:fld>
            <a:endParaRPr lang="ru-RU"/>
          </a:p>
        </p:txBody>
      </p:sp>
    </p:spTree>
    <p:extLst>
      <p:ext uri="{BB962C8B-B14F-4D97-AF65-F5344CB8AC3E}">
        <p14:creationId xmlns:p14="http://schemas.microsoft.com/office/powerpoint/2010/main" val="349791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BB60523-6D7E-4233-89E3-47E732A95556}" type="datetimeFigureOut">
              <a:rPr lang="ru-RU"/>
              <a:pPr>
                <a:defRPr/>
              </a:pPr>
              <a:t>18.11.2020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E13D9C-90EE-4647-A5A5-1B144BFC6A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30644" y="302857"/>
            <a:ext cx="7056784" cy="470898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uk-UA" sz="4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ПОРТФОЛІО</a:t>
            </a:r>
            <a:endParaRPr lang="uk-U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lnSpc>
                <a:spcPct val="150000"/>
              </a:lnSpc>
            </a:pPr>
            <a:r>
              <a:rPr lang="uk-U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ВЧИТЕЛЯ ПОЧАТКОВИХ КЛАСІВ</a:t>
            </a:r>
          </a:p>
          <a:p>
            <a:pPr algn="ctr">
              <a:lnSpc>
                <a:spcPct val="150000"/>
              </a:lnSpc>
            </a:pPr>
            <a:r>
              <a:rPr lang="uk-UA"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ГАПОНЮК ТЕТЯНИ ФЕДОРІВНИ</a:t>
            </a:r>
            <a:endParaRPr 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833951" y="764704"/>
            <a:ext cx="8229600" cy="8572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sz="4000" b="1" i="1" dirty="0">
                <a:solidFill>
                  <a:srgbClr val="FFFF00"/>
                </a:solidFill>
                <a:effectLst>
                  <a:outerShdw blurRad="38100" dist="38100" dir="2700000" algn="tl">
                    <a:srgbClr val="C0C0C0"/>
                  </a:outerShdw>
                </a:effectLst>
                <a:latin typeface="Cambria" pitchFamily="18" charset="0"/>
                <a:cs typeface="Arial" charset="0"/>
              </a:rPr>
              <a:t>Інновації у професійній діяльності</a:t>
            </a:r>
            <a:br>
              <a:rPr lang="uk-UA" sz="5400" b="1" i="1" dirty="0">
                <a:solidFill>
                  <a:srgbClr val="FFFF00"/>
                </a:solidFill>
                <a:effectLst>
                  <a:outerShdw blurRad="38100" dist="38100" dir="2700000" algn="tl">
                    <a:srgbClr val="C0C0C0"/>
                  </a:outerShdw>
                </a:effectLst>
                <a:latin typeface="Arial" charset="0"/>
                <a:cs typeface="Arial" charset="0"/>
              </a:rPr>
            </a:br>
            <a:endParaRPr lang="ru-RU" sz="4000" b="1" i="1" spc="50" dirty="0">
              <a:ln w="11430"/>
              <a:solidFill>
                <a:srgbClr val="FFFF00"/>
              </a:soli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Заголовок 1"/>
          <p:cNvSpPr txBox="1">
            <a:spLocks/>
          </p:cNvSpPr>
          <p:nvPr/>
        </p:nvSpPr>
        <p:spPr>
          <a:xfrm>
            <a:off x="1165957" y="613081"/>
            <a:ext cx="3782794" cy="5214974"/>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b="1" i="1" dirty="0">
              <a:ln w="50800"/>
              <a:solidFill>
                <a:srgbClr val="FFFF00"/>
              </a:solidFill>
              <a:effectLst>
                <a:glow rad="139700">
                  <a:schemeClr val="accent2">
                    <a:satMod val="175000"/>
                    <a:alpha val="40000"/>
                  </a:schemeClr>
                </a:glow>
              </a:effectLst>
              <a:latin typeface="Times New Roman Cyr" pitchFamily="18" charset="-52"/>
              <a:ea typeface="+mj-ea"/>
              <a:cs typeface="+mj-cs"/>
            </a:endParaRPr>
          </a:p>
        </p:txBody>
      </p:sp>
      <p:sp>
        <p:nvSpPr>
          <p:cNvPr id="2" name="Прямокутник 1"/>
          <p:cNvSpPr/>
          <p:nvPr/>
        </p:nvSpPr>
        <p:spPr>
          <a:xfrm>
            <a:off x="1165957" y="1841242"/>
            <a:ext cx="7978043" cy="5016758"/>
          </a:xfrm>
          <a:prstGeom prst="rect">
            <a:avLst/>
          </a:prstGeom>
        </p:spPr>
        <p:txBody>
          <a:bodyPr wrap="square">
            <a:spAutoFit/>
          </a:bodyPr>
          <a:lstStyle/>
          <a:p>
            <a:pPr eaLnBrk="1" hangingPunct="1">
              <a:buFont typeface="Wingdings" pitchFamily="2" charset="2"/>
              <a:buChar char="q"/>
              <a:defRPr/>
            </a:pP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Використання  засобів  </a:t>
            </a:r>
            <a:r>
              <a:rPr lang="uk-UA" sz="3200" b="1" i="1" dirty="0" err="1">
                <a:solidFill>
                  <a:srgbClr val="FF0000"/>
                </a:solidFill>
                <a:effectLst>
                  <a:outerShdw blurRad="38100" dist="38100" dir="2700000" algn="tl">
                    <a:srgbClr val="C0C0C0"/>
                  </a:outerShdw>
                </a:effectLst>
                <a:latin typeface="Times New Roman" pitchFamily="18" charset="0"/>
                <a:cs typeface="Times New Roman" pitchFamily="18" charset="0"/>
              </a:rPr>
              <a:t>мультимедіа</a:t>
            </a: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a:t>
            </a:r>
          </a:p>
          <a:p>
            <a:pPr eaLnBrk="1" hangingPunct="1">
              <a:buFont typeface="Wingdings 2" pitchFamily="18" charset="2"/>
              <a:buNone/>
              <a:defRPr/>
            </a:pPr>
            <a:endPar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buFont typeface="Wingdings" pitchFamily="2" charset="2"/>
              <a:buChar char="q"/>
              <a:defRPr/>
            </a:pP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Впровадження  проектної технології.</a:t>
            </a:r>
          </a:p>
          <a:p>
            <a:pPr eaLnBrk="1" hangingPunct="1">
              <a:defRPr/>
            </a:pPr>
            <a:endPar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buFont typeface="Wingdings" pitchFamily="2" charset="2"/>
              <a:buChar char="q"/>
              <a:defRPr/>
            </a:pP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 Використання інтерактивних вправ</a:t>
            </a:r>
          </a:p>
          <a:p>
            <a:pPr eaLnBrk="1" hangingPunct="1">
              <a:buFont typeface="Wingdings 2" pitchFamily="18" charset="2"/>
              <a:buNone/>
              <a:defRPr/>
            </a:pPr>
            <a:endPar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buFont typeface="Wingdings" pitchFamily="2" charset="2"/>
              <a:buChar char="q"/>
              <a:defRPr/>
            </a:pP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  Проведення нестандартних уроків,          позакласних заходів</a:t>
            </a:r>
          </a:p>
          <a:p>
            <a:pPr eaLnBrk="1" hangingPunct="1">
              <a:buFont typeface="Wingdings 2" pitchFamily="18" charset="2"/>
              <a:buNone/>
              <a:defRPr/>
            </a:pPr>
            <a:r>
              <a:rPr lang="uk-UA" sz="3200" b="1" i="1" dirty="0">
                <a:solidFill>
                  <a:srgbClr val="FF0000"/>
                </a:solidFill>
                <a:effectLst>
                  <a:outerShdw blurRad="38100" dist="38100" dir="2700000" algn="tl">
                    <a:srgbClr val="C0C0C0"/>
                  </a:outerShdw>
                </a:effectLst>
                <a:latin typeface="Times New Roman" pitchFamily="18" charset="0"/>
                <a:cs typeface="Times New Roman" pitchFamily="18" charset="0"/>
              </a:rPr>
              <a:t> </a:t>
            </a:r>
          </a:p>
          <a:p>
            <a:pPr eaLnBrk="1" hangingPunct="1">
              <a:buFont typeface="Wingdings 2" pitchFamily="18" charset="2"/>
              <a:buNone/>
              <a:defRPr/>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679650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837300" y="0"/>
            <a:ext cx="8306699" cy="9778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uk-UA"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rPr>
              <a:t>Робота з обдарованими дітьми</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TextBox 4"/>
          <p:cNvSpPr txBox="1"/>
          <p:nvPr/>
        </p:nvSpPr>
        <p:spPr>
          <a:xfrm>
            <a:off x="232729" y="980728"/>
            <a:ext cx="5390904" cy="1384995"/>
          </a:xfrm>
          <a:prstGeom prst="rect">
            <a:avLst/>
          </a:prstGeom>
          <a:noFill/>
        </p:spPr>
        <p:txBody>
          <a:bodyPr wrap="square" rtlCol="0">
            <a:spAutoFit/>
          </a:bodyPr>
          <a:lstStyle/>
          <a:p>
            <a:r>
              <a:rPr lang="uk-UA" sz="2800" b="1" dirty="0">
                <a:solidFill>
                  <a:srgbClr val="FF0000"/>
                </a:solidFill>
                <a:latin typeface="Times New Roman" pitchFamily="18" charset="0"/>
                <a:cs typeface="Times New Roman" pitchFamily="18" charset="0"/>
              </a:rPr>
              <a:t>2015-2016 </a:t>
            </a:r>
            <a:r>
              <a:rPr lang="uk-UA" sz="2800" b="1" dirty="0" err="1">
                <a:solidFill>
                  <a:srgbClr val="FF0000"/>
                </a:solidFill>
                <a:latin typeface="Times New Roman" pitchFamily="18" charset="0"/>
                <a:cs typeface="Times New Roman" pitchFamily="18" charset="0"/>
              </a:rPr>
              <a:t>н.р</a:t>
            </a:r>
            <a:r>
              <a:rPr lang="uk-UA" sz="2800" b="1" dirty="0">
                <a:solidFill>
                  <a:srgbClr val="FF0000"/>
                </a:solidFill>
                <a:latin typeface="Times New Roman" pitchFamily="18" charset="0"/>
                <a:cs typeface="Times New Roman" pitchFamily="18" charset="0"/>
              </a:rPr>
              <a:t>. – ІІІ місце в районному конкурсі  ім. Петра </a:t>
            </a:r>
            <a:r>
              <a:rPr lang="uk-UA" sz="2800" b="1" dirty="0" err="1">
                <a:solidFill>
                  <a:srgbClr val="FF0000"/>
                </a:solidFill>
                <a:latin typeface="Times New Roman" pitchFamily="18" charset="0"/>
                <a:cs typeface="Times New Roman" pitchFamily="18" charset="0"/>
              </a:rPr>
              <a:t>Яцика</a:t>
            </a:r>
            <a:r>
              <a:rPr lang="uk-UA" sz="2800" b="1" dirty="0">
                <a:solidFill>
                  <a:srgbClr val="FF0000"/>
                </a:solidFill>
                <a:latin typeface="Times New Roman" pitchFamily="18" charset="0"/>
                <a:cs typeface="Times New Roman" pitchFamily="18" charset="0"/>
              </a:rPr>
              <a:t> (Мельник Ілля, 4 кл) </a:t>
            </a:r>
            <a:endParaRPr lang="ru-RU" sz="2800" b="1" dirty="0">
              <a:solidFill>
                <a:srgbClr val="FF0000"/>
              </a:solidFill>
              <a:latin typeface="Times New Roman" pitchFamily="18" charset="0"/>
              <a:cs typeface="Times New Roman" pitchFamily="18" charset="0"/>
            </a:endParaRPr>
          </a:p>
        </p:txBody>
      </p:sp>
      <p:sp>
        <p:nvSpPr>
          <p:cNvPr id="6" name="TextBox 5"/>
          <p:cNvSpPr txBox="1"/>
          <p:nvPr/>
        </p:nvSpPr>
        <p:spPr>
          <a:xfrm>
            <a:off x="232729" y="2996952"/>
            <a:ext cx="5491399" cy="1384995"/>
          </a:xfrm>
          <a:prstGeom prst="rect">
            <a:avLst/>
          </a:prstGeom>
          <a:noFill/>
        </p:spPr>
        <p:txBody>
          <a:bodyPr wrap="square" rtlCol="0">
            <a:spAutoFit/>
          </a:bodyPr>
          <a:lstStyle/>
          <a:p>
            <a:r>
              <a:rPr lang="uk-UA" sz="2800" b="1" dirty="0">
                <a:solidFill>
                  <a:srgbClr val="FF0000"/>
                </a:solidFill>
                <a:latin typeface="Times New Roman" pitchFamily="18" charset="0"/>
                <a:cs typeface="Times New Roman" pitchFamily="18" charset="0"/>
              </a:rPr>
              <a:t>2016-2017 </a:t>
            </a:r>
            <a:r>
              <a:rPr lang="uk-UA" sz="2800" b="1" dirty="0" err="1">
                <a:solidFill>
                  <a:srgbClr val="FF0000"/>
                </a:solidFill>
                <a:latin typeface="Times New Roman" pitchFamily="18" charset="0"/>
                <a:cs typeface="Times New Roman" pitchFamily="18" charset="0"/>
              </a:rPr>
              <a:t>н.р</a:t>
            </a:r>
            <a:r>
              <a:rPr lang="uk-UA" sz="2800" b="1" dirty="0">
                <a:solidFill>
                  <a:srgbClr val="FF0000"/>
                </a:solidFill>
                <a:latin typeface="Times New Roman" pitchFamily="18" charset="0"/>
                <a:cs typeface="Times New Roman" pitchFamily="18" charset="0"/>
              </a:rPr>
              <a:t>. – І</a:t>
            </a:r>
            <a:r>
              <a:rPr lang="en-US" sz="2800" b="1" dirty="0">
                <a:solidFill>
                  <a:srgbClr val="FF0000"/>
                </a:solidFill>
                <a:latin typeface="Times New Roman" pitchFamily="18" charset="0"/>
                <a:cs typeface="Times New Roman" pitchFamily="18" charset="0"/>
              </a:rPr>
              <a:t>V</a:t>
            </a:r>
            <a:r>
              <a:rPr lang="uk-UA" sz="2800" b="1" dirty="0">
                <a:solidFill>
                  <a:srgbClr val="FF0000"/>
                </a:solidFill>
                <a:latin typeface="Times New Roman" pitchFamily="18" charset="0"/>
                <a:cs typeface="Times New Roman" pitchFamily="18" charset="0"/>
              </a:rPr>
              <a:t> місце в районній олімпіаді  «Юні знавці Біблії»(Мельник Ілля, 3 кл) </a:t>
            </a:r>
            <a:endParaRPr lang="ru-RU" sz="2800" b="1" dirty="0">
              <a:solidFill>
                <a:srgbClr val="FF0000"/>
              </a:solidFill>
              <a:latin typeface="Times New Roman" pitchFamily="18" charset="0"/>
              <a:cs typeface="Times New Roman" pitchFamily="18" charset="0"/>
            </a:endParaRPr>
          </a:p>
        </p:txBody>
      </p:sp>
      <p:pic>
        <p:nvPicPr>
          <p:cNvPr id="9" name="Рисунок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84168" y="1052736"/>
            <a:ext cx="2281905" cy="47245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307803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b="1" dirty="0">
                <a:solidFill>
                  <a:srgbClr val="FFFF00"/>
                </a:solidFill>
                <a:latin typeface="Times New Roman" pitchFamily="18" charset="0"/>
                <a:cs typeface="Times New Roman" pitchFamily="18" charset="0"/>
              </a:rPr>
              <a:t>Інтерактивна вправа «Мікрофон»</a:t>
            </a:r>
            <a:endParaRPr lang="ru-RU" sz="40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51520" y="1314699"/>
            <a:ext cx="4366494" cy="30504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9992" y="3421286"/>
            <a:ext cx="4429379" cy="3157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6521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FF00"/>
                </a:solidFill>
              </a:rPr>
              <a:t>Інтерактивна вправа «Карусель»</a:t>
            </a:r>
            <a:endParaRPr lang="ru-RU" b="1" dirty="0">
              <a:solidFill>
                <a:srgbClr val="FFFF00"/>
              </a:solidFill>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1340768"/>
            <a:ext cx="4320480" cy="32403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3068960"/>
            <a:ext cx="4716016" cy="35370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424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solidFill>
                  <a:srgbClr val="FFFF00"/>
                </a:solidFill>
                <a:latin typeface="Times New Roman" pitchFamily="18" charset="0"/>
                <a:cs typeface="Times New Roman" pitchFamily="18" charset="0"/>
              </a:rPr>
              <a:t>Робота в парах</a:t>
            </a:r>
            <a:endParaRPr lang="ru-RU" sz="60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9" y="1196752"/>
            <a:ext cx="3672408" cy="27543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196752"/>
            <a:ext cx="3707904" cy="27809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3977680"/>
            <a:ext cx="3779912" cy="28349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3978246"/>
            <a:ext cx="3707904" cy="27809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Рисунок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3848" y="2996952"/>
            <a:ext cx="2670836" cy="16215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6578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solidFill>
                  <a:srgbClr val="FFFF00"/>
                </a:solidFill>
                <a:latin typeface="Times New Roman" pitchFamily="18" charset="0"/>
                <a:cs typeface="Times New Roman" pitchFamily="18" charset="0"/>
              </a:rPr>
              <a:t>Робота в групах</a:t>
            </a:r>
            <a:endParaRPr lang="ru-RU" sz="6000" b="1" dirty="0">
              <a:solidFill>
                <a:srgbClr val="FFFF0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268760"/>
            <a:ext cx="4668011" cy="35010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3212976"/>
            <a:ext cx="4572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4846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Місце для вмісту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536" y="548680"/>
            <a:ext cx="4889517" cy="3667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23928" y="3068960"/>
            <a:ext cx="4812026" cy="3158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0904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solidFill>
                  <a:srgbClr val="FFFF00"/>
                </a:solidFill>
                <a:latin typeface="Times New Roman" pitchFamily="18" charset="0"/>
                <a:cs typeface="Times New Roman" pitchFamily="18" charset="0"/>
              </a:rPr>
              <a:t>Ігрові технології:</a:t>
            </a:r>
            <a:endParaRPr lang="ru-RU" sz="6000" b="1" dirty="0">
              <a:solidFill>
                <a:srgbClr val="FFFF00"/>
              </a:solidFill>
              <a:latin typeface="Times New Roman" pitchFamily="18" charset="0"/>
              <a:cs typeface="Times New Roman" pitchFamily="18" charset="0"/>
            </a:endParaRP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528" y="1412776"/>
            <a:ext cx="4379023" cy="3168352"/>
          </a:xfrm>
          <a:prstGeom prst="rect">
            <a:avLst/>
          </a:prstGeom>
        </p:spPr>
      </p:pic>
      <p:sp>
        <p:nvSpPr>
          <p:cNvPr id="4" name="TextBox 3"/>
          <p:cNvSpPr txBox="1"/>
          <p:nvPr/>
        </p:nvSpPr>
        <p:spPr>
          <a:xfrm>
            <a:off x="755576" y="1844824"/>
            <a:ext cx="3456384" cy="523220"/>
          </a:xfrm>
          <a:prstGeom prst="rect">
            <a:avLst/>
          </a:prstGeom>
          <a:noFill/>
        </p:spPr>
        <p:txBody>
          <a:bodyPr wrap="square" rtlCol="0">
            <a:spAutoFit/>
          </a:bodyPr>
          <a:lstStyle/>
          <a:p>
            <a:pPr algn="ctr"/>
            <a:r>
              <a:rPr lang="uk-UA" sz="2800" b="1" dirty="0">
                <a:solidFill>
                  <a:srgbClr val="FF0000"/>
                </a:solidFill>
              </a:rPr>
              <a:t>«Передай далі»</a:t>
            </a:r>
            <a:endParaRPr lang="ru-RU" sz="2800" b="1" dirty="0">
              <a:solidFill>
                <a:srgbClr val="FF0000"/>
              </a:solidFill>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2551" y="3413924"/>
            <a:ext cx="4424083" cy="3318062"/>
          </a:xfrm>
          <a:prstGeom prst="rect">
            <a:avLst/>
          </a:prstGeom>
        </p:spPr>
      </p:pic>
      <p:sp>
        <p:nvSpPr>
          <p:cNvPr id="6" name="TextBox 5"/>
          <p:cNvSpPr txBox="1"/>
          <p:nvPr/>
        </p:nvSpPr>
        <p:spPr>
          <a:xfrm>
            <a:off x="5508103" y="3622064"/>
            <a:ext cx="2880321" cy="523220"/>
          </a:xfrm>
          <a:prstGeom prst="rect">
            <a:avLst/>
          </a:prstGeom>
          <a:noFill/>
        </p:spPr>
        <p:txBody>
          <a:bodyPr wrap="square" rtlCol="0">
            <a:spAutoFit/>
          </a:bodyPr>
          <a:lstStyle/>
          <a:p>
            <a:pPr algn="ctr"/>
            <a:r>
              <a:rPr lang="uk-UA" sz="2800" b="1" dirty="0">
                <a:solidFill>
                  <a:srgbClr val="FF0000"/>
                </a:solidFill>
              </a:rPr>
              <a:t>«Я бажаю тобі…»</a:t>
            </a:r>
            <a:endParaRPr lang="ru-RU" sz="2800" b="1" dirty="0">
              <a:solidFill>
                <a:srgbClr val="FF0000"/>
              </a:solidFill>
            </a:endParaRPr>
          </a:p>
        </p:txBody>
      </p:sp>
    </p:spTree>
    <p:extLst>
      <p:ext uri="{BB962C8B-B14F-4D97-AF65-F5344CB8AC3E}">
        <p14:creationId xmlns:p14="http://schemas.microsoft.com/office/powerpoint/2010/main" val="287303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332656"/>
            <a:ext cx="4512501" cy="3384376"/>
          </a:xfrm>
        </p:spPr>
      </p:pic>
      <p:sp>
        <p:nvSpPr>
          <p:cNvPr id="5" name="TextBox 4"/>
          <p:cNvSpPr txBox="1"/>
          <p:nvPr/>
        </p:nvSpPr>
        <p:spPr>
          <a:xfrm>
            <a:off x="683568" y="764704"/>
            <a:ext cx="3744416" cy="584775"/>
          </a:xfrm>
          <a:prstGeom prst="rect">
            <a:avLst/>
          </a:prstGeom>
          <a:noFill/>
        </p:spPr>
        <p:txBody>
          <a:bodyPr wrap="square" rtlCol="0">
            <a:spAutoFit/>
          </a:bodyPr>
          <a:lstStyle/>
          <a:p>
            <a:pPr algn="ctr"/>
            <a:r>
              <a:rPr lang="uk-UA" sz="3200" b="1" dirty="0">
                <a:solidFill>
                  <a:srgbClr val="FF0000"/>
                </a:solidFill>
              </a:rPr>
              <a:t>«Теплі долоньки»</a:t>
            </a:r>
            <a:endParaRPr lang="ru-RU" sz="3200" b="1" dirty="0">
              <a:solidFill>
                <a:srgbClr val="FF0000"/>
              </a:solidFill>
            </a:endParaRPr>
          </a:p>
        </p:txBody>
      </p:sp>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1960" y="2708920"/>
            <a:ext cx="4615585" cy="3873600"/>
          </a:xfrm>
          <a:prstGeom prst="rect">
            <a:avLst/>
          </a:prstGeom>
        </p:spPr>
      </p:pic>
      <p:sp>
        <p:nvSpPr>
          <p:cNvPr id="8" name="TextBox 7"/>
          <p:cNvSpPr txBox="1"/>
          <p:nvPr/>
        </p:nvSpPr>
        <p:spPr>
          <a:xfrm>
            <a:off x="4788024" y="2924944"/>
            <a:ext cx="3528392" cy="523220"/>
          </a:xfrm>
          <a:prstGeom prst="rect">
            <a:avLst/>
          </a:prstGeom>
          <a:noFill/>
        </p:spPr>
        <p:txBody>
          <a:bodyPr wrap="square" rtlCol="0">
            <a:spAutoFit/>
          </a:bodyPr>
          <a:lstStyle/>
          <a:p>
            <a:pPr algn="ctr"/>
            <a:r>
              <a:rPr lang="uk-UA" sz="2800" b="1" dirty="0">
                <a:solidFill>
                  <a:srgbClr val="FF0000"/>
                </a:solidFill>
              </a:rPr>
              <a:t>«Чарівний дзвінок»</a:t>
            </a:r>
            <a:endParaRPr lang="ru-RU" sz="2800" b="1" dirty="0">
              <a:solidFill>
                <a:srgbClr val="FF0000"/>
              </a:solidFill>
            </a:endParaRPr>
          </a:p>
        </p:txBody>
      </p:sp>
    </p:spTree>
    <p:extLst>
      <p:ext uri="{BB962C8B-B14F-4D97-AF65-F5344CB8AC3E}">
        <p14:creationId xmlns:p14="http://schemas.microsoft.com/office/powerpoint/2010/main" val="305285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600" b="1" dirty="0">
                <a:solidFill>
                  <a:srgbClr val="FFFF00"/>
                </a:solidFill>
                <a:latin typeface="Times New Roman" pitchFamily="18" charset="0"/>
                <a:cs typeface="Times New Roman" pitchFamily="18" charset="0"/>
              </a:rPr>
              <a:t>Рольові ігри</a:t>
            </a:r>
            <a:endParaRPr lang="ru-RU" sz="66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0" y="3429000"/>
            <a:ext cx="4385461" cy="32890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515" y="1484784"/>
            <a:ext cx="4704523" cy="352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5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7200" b="1" dirty="0">
                <a:solidFill>
                  <a:srgbClr val="FFFF00"/>
                </a:solidFill>
              </a:rPr>
              <a:t>Розділ І</a:t>
            </a:r>
            <a:endParaRPr lang="ru-RU" sz="7200" b="1" dirty="0">
              <a:solidFill>
                <a:srgbClr val="FFFF00"/>
              </a:solidFill>
            </a:endParaRPr>
          </a:p>
        </p:txBody>
      </p:sp>
      <p:sp>
        <p:nvSpPr>
          <p:cNvPr id="3" name="Місце для вмісту 2"/>
          <p:cNvSpPr>
            <a:spLocks noGrp="1"/>
          </p:cNvSpPr>
          <p:nvPr>
            <p:ph idx="1"/>
          </p:nvPr>
        </p:nvSpPr>
        <p:spPr>
          <a:xfrm>
            <a:off x="611560" y="1268760"/>
            <a:ext cx="4320480" cy="4104456"/>
          </a:xfrm>
        </p:spPr>
        <p:txBody>
          <a:bodyPr/>
          <a:lstStyle/>
          <a:p>
            <a:pPr marL="0" indent="0">
              <a:buNone/>
            </a:pPr>
            <a:r>
              <a:rPr lang="uk-UA" sz="8500" b="1" i="1" dirty="0">
                <a:solidFill>
                  <a:srgbClr val="FF0000"/>
                </a:solidFill>
              </a:rPr>
              <a:t>Візитна картка</a:t>
            </a:r>
            <a:endParaRPr lang="ru-RU" sz="8500" b="1" i="1" dirty="0">
              <a:solidFill>
                <a:srgbClr val="FF0000"/>
              </a:solidFill>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9068" y="1340768"/>
            <a:ext cx="3906302" cy="52565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691910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3573016"/>
            <a:ext cx="4176464" cy="31323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9992" y="3573016"/>
            <a:ext cx="4408124" cy="305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9772" y="356708"/>
            <a:ext cx="3960440" cy="3019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668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solidFill>
                  <a:srgbClr val="FFFF00"/>
                </a:solidFill>
                <a:latin typeface="Times New Roman" pitchFamily="18" charset="0"/>
                <a:cs typeface="Times New Roman" pitchFamily="18" charset="0"/>
              </a:rPr>
              <a:t>Проекти</a:t>
            </a:r>
            <a:endParaRPr lang="ru-RU" sz="6000" b="1" dirty="0">
              <a:solidFill>
                <a:srgbClr val="FFFF00"/>
              </a:solidFill>
              <a:latin typeface="Times New Roman" pitchFamily="18" charset="0"/>
              <a:cs typeface="Times New Roman" pitchFamily="18" charset="0"/>
            </a:endParaRPr>
          </a:p>
        </p:txBody>
      </p:sp>
      <p:pic>
        <p:nvPicPr>
          <p:cNvPr id="4" name="Місце для вмісту 3" descr="IMG_422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7158" y="1500174"/>
            <a:ext cx="4731821" cy="35488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IMG_42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14876" y="3179794"/>
            <a:ext cx="4214842" cy="3430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71922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642918"/>
            <a:ext cx="3286148" cy="923330"/>
          </a:xfrm>
          <a:prstGeom prst="rect">
            <a:avLst/>
          </a:prstGeom>
          <a:noFill/>
        </p:spPr>
        <p:txBody>
          <a:bodyPr wrap="square" rtlCol="0">
            <a:spAutoFit/>
          </a:bodyPr>
          <a:lstStyle/>
          <a:p>
            <a:pPr algn="ctr"/>
            <a:r>
              <a:rPr lang="uk-UA" sz="5400" b="1" dirty="0">
                <a:solidFill>
                  <a:srgbClr val="FFFF00"/>
                </a:solidFill>
                <a:latin typeface="Times New Roman" pitchFamily="18" charset="0"/>
                <a:cs typeface="Times New Roman" pitchFamily="18" charset="0"/>
              </a:rPr>
              <a:t>КВЕСТ</a:t>
            </a:r>
          </a:p>
        </p:txBody>
      </p:sp>
      <p:pic>
        <p:nvPicPr>
          <p:cNvPr id="5" name="Рисунок 4" descr="IMG_156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1500174"/>
            <a:ext cx="4286248" cy="32146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929190" y="1785926"/>
            <a:ext cx="3286148" cy="830997"/>
          </a:xfrm>
          <a:prstGeom prst="rect">
            <a:avLst/>
          </a:prstGeom>
          <a:noFill/>
        </p:spPr>
        <p:txBody>
          <a:bodyPr wrap="square" rtlCol="0">
            <a:spAutoFit/>
          </a:bodyPr>
          <a:lstStyle/>
          <a:p>
            <a:pPr algn="ctr"/>
            <a:r>
              <a:rPr lang="uk-UA" sz="4800" b="1" dirty="0">
                <a:solidFill>
                  <a:srgbClr val="FFFF00"/>
                </a:solidFill>
                <a:latin typeface="Times New Roman" pitchFamily="18" charset="0"/>
                <a:cs typeface="Times New Roman" pitchFamily="18" charset="0"/>
              </a:rPr>
              <a:t>КОЛАЖ</a:t>
            </a:r>
          </a:p>
        </p:txBody>
      </p:sp>
      <p:pic>
        <p:nvPicPr>
          <p:cNvPr id="7" name="Рисунок 6" descr="IMG_42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857496"/>
            <a:ext cx="4429124" cy="3321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5400" b="1" dirty="0">
                <a:solidFill>
                  <a:srgbClr val="FFFF00"/>
                </a:solidFill>
                <a:latin typeface="Times New Roman" pitchFamily="18" charset="0"/>
                <a:cs typeface="Times New Roman" pitchFamily="18" charset="0"/>
              </a:rPr>
              <a:t>Мовознавчий турнір</a:t>
            </a:r>
            <a:endParaRPr lang="ru-RU" sz="54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268761"/>
            <a:ext cx="5112568" cy="2870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3783986"/>
            <a:ext cx="5220072" cy="29305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0590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FFFF00"/>
                </a:solidFill>
                <a:latin typeface="Times New Roman" pitchFamily="18" charset="0"/>
                <a:cs typeface="Times New Roman" pitchFamily="18" charset="0"/>
              </a:rPr>
              <a:t>Конкурс «Візьму перо </a:t>
            </a:r>
            <a:br>
              <a:rPr lang="uk-UA" sz="4800" b="1" dirty="0">
                <a:solidFill>
                  <a:srgbClr val="FFFF00"/>
                </a:solidFill>
                <a:latin typeface="Times New Roman" pitchFamily="18" charset="0"/>
                <a:cs typeface="Times New Roman" pitchFamily="18" charset="0"/>
              </a:rPr>
            </a:br>
            <a:r>
              <a:rPr lang="uk-UA" sz="4800" b="1" dirty="0">
                <a:solidFill>
                  <a:srgbClr val="FFFF00"/>
                </a:solidFill>
                <a:latin typeface="Times New Roman" pitchFamily="18" charset="0"/>
                <a:cs typeface="Times New Roman" pitchFamily="18" charset="0"/>
              </a:rPr>
              <a:t>і спробую»</a:t>
            </a:r>
            <a:endParaRPr lang="ru-RU" sz="48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8" y="1556792"/>
            <a:ext cx="4601485" cy="34511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3197130"/>
            <a:ext cx="4499992" cy="33749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532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FFFF00"/>
                </a:solidFill>
                <a:latin typeface="Times New Roman" pitchFamily="18" charset="0"/>
                <a:cs typeface="Times New Roman" pitchFamily="18" charset="0"/>
              </a:rPr>
              <a:t>Вікторина «У світі казок»</a:t>
            </a:r>
            <a:endParaRPr lang="ru-RU" sz="48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196752"/>
            <a:ext cx="4457469" cy="334310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3284984"/>
            <a:ext cx="4499992" cy="33749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3613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FF00"/>
                </a:solidFill>
                <a:latin typeface="Times New Roman" pitchFamily="18" charset="0"/>
                <a:cs typeface="Times New Roman" pitchFamily="18" charset="0"/>
              </a:rPr>
              <a:t>ІНСЦЕНІЗАЦІЯ КАЗОК</a:t>
            </a:r>
          </a:p>
        </p:txBody>
      </p:sp>
      <p:pic>
        <p:nvPicPr>
          <p:cNvPr id="4" name="Рисунок 3" descr="IMG_42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83" y="1464430"/>
            <a:ext cx="4714908" cy="3536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descr="IMG_422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4810" y="3036090"/>
            <a:ext cx="4714876" cy="35361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640960" cy="1143000"/>
          </a:xfrm>
        </p:spPr>
        <p:txBody>
          <a:bodyPr/>
          <a:lstStyle/>
          <a:p>
            <a:r>
              <a:rPr lang="uk-UA" sz="3200" b="1" dirty="0">
                <a:solidFill>
                  <a:srgbClr val="FFFF00"/>
                </a:solidFill>
                <a:latin typeface="Times New Roman" pitchFamily="18" charset="0"/>
                <a:cs typeface="Times New Roman" pitchFamily="18" charset="0"/>
              </a:rPr>
              <a:t>Участь у районному конкурсі «Учитель року-2018 із предметів духовно-морального спрямування»</a:t>
            </a:r>
            <a:endParaRPr lang="ru-RU" sz="3200" b="1" dirty="0">
              <a:solidFill>
                <a:srgbClr val="FFFF00"/>
              </a:solidFill>
              <a:latin typeface="Times New Roman" pitchFamily="18" charset="0"/>
              <a:cs typeface="Times New Roman" pitchFamily="18" charset="0"/>
            </a:endParaRPr>
          </a:p>
        </p:txBody>
      </p:sp>
      <p:pic>
        <p:nvPicPr>
          <p:cNvPr id="6" name="Місце для вмісту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1" y="1700808"/>
            <a:ext cx="4128459" cy="3096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3212976"/>
            <a:ext cx="457200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55797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b="1" dirty="0">
                <a:solidFill>
                  <a:srgbClr val="FFFF00"/>
                </a:solidFill>
                <a:latin typeface="Times New Roman" pitchFamily="18" charset="0"/>
                <a:cs typeface="Times New Roman" pitchFamily="18" charset="0"/>
              </a:rPr>
              <a:t>Участь у зональному методичному об’єднанні вчителів початкових класів</a:t>
            </a:r>
            <a:endParaRPr lang="ru-RU" sz="28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268760"/>
            <a:ext cx="4320480" cy="3240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356992"/>
            <a:ext cx="4355976" cy="32669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23248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FF00"/>
                </a:solidFill>
                <a:latin typeface="Times New Roman" pitchFamily="18" charset="0"/>
                <a:cs typeface="Times New Roman" pitchFamily="18" charset="0"/>
              </a:rPr>
              <a:t>Урок із основ здоров’я «Щоб міцне здоров’я мати…»</a:t>
            </a:r>
            <a:endParaRPr lang="ru-RU"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628800"/>
            <a:ext cx="4920547" cy="2952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7944" y="3848643"/>
            <a:ext cx="4860032" cy="2916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2455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08238" y="0"/>
            <a:ext cx="7658128" cy="908720"/>
          </a:xfrm>
          <a:prstGeom prst="rect">
            <a:avLst/>
          </a:prstGeom>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ru-RU" sz="36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sp>
        <p:nvSpPr>
          <p:cNvPr id="4" name="Заголовок 1"/>
          <p:cNvSpPr txBox="1">
            <a:spLocks/>
          </p:cNvSpPr>
          <p:nvPr/>
        </p:nvSpPr>
        <p:spPr>
          <a:xfrm>
            <a:off x="1800200" y="1628800"/>
            <a:ext cx="4464496" cy="4357718"/>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uk-UA" sz="3200" i="1" dirty="0">
              <a:ln w="50800"/>
              <a:solidFill>
                <a:srgbClr val="0000FF"/>
              </a:solidFill>
              <a:latin typeface="Times New Roman" pitchFamily="18" charset="0"/>
              <a:ea typeface="+mj-ea"/>
              <a:cs typeface="Times New Roman" pitchFamily="18" charset="0"/>
            </a:endParaRPr>
          </a:p>
          <a:p>
            <a:pPr algn="ctr" fontAlgn="auto">
              <a:spcAft>
                <a:spcPts val="0"/>
              </a:spcAft>
              <a:defRPr/>
            </a:pPr>
            <a:endParaRPr lang="ru-RU" sz="3600" b="1" dirty="0">
              <a:ln w="50800"/>
              <a:solidFill>
                <a:srgbClr val="0000FF"/>
              </a:solidFill>
              <a:latin typeface="+mj-lt"/>
              <a:ea typeface="+mj-ea"/>
              <a:cs typeface="+mj-cs"/>
            </a:endParaRPr>
          </a:p>
          <a:p>
            <a:pPr algn="ctr" fontAlgn="auto">
              <a:spcAft>
                <a:spcPts val="0"/>
              </a:spcAft>
              <a:defRPr/>
            </a:pPr>
            <a:endParaRPr lang="ru-RU" sz="3600" b="1" dirty="0">
              <a:ln w="50800"/>
              <a:solidFill>
                <a:srgbClr val="0000FF"/>
              </a:solidFill>
              <a:latin typeface="+mj-lt"/>
              <a:ea typeface="+mj-ea"/>
              <a:cs typeface="+mj-cs"/>
            </a:endParaRPr>
          </a:p>
        </p:txBody>
      </p:sp>
      <p:sp>
        <p:nvSpPr>
          <p:cNvPr id="2" name="Прямокутник 1"/>
          <p:cNvSpPr/>
          <p:nvPr/>
        </p:nvSpPr>
        <p:spPr>
          <a:xfrm>
            <a:off x="395536" y="1822500"/>
            <a:ext cx="8568952" cy="3970318"/>
          </a:xfrm>
          <a:prstGeom prst="rect">
            <a:avLst/>
          </a:prstGeom>
        </p:spPr>
        <p:txBody>
          <a:bodyPr wrap="square">
            <a:spAutoFit/>
          </a:bodyPr>
          <a:lstStyle/>
          <a:p>
            <a:r>
              <a:rPr lang="uk-UA" sz="2800" b="1" i="1" dirty="0">
                <a:solidFill>
                  <a:srgbClr val="FFFF00"/>
                </a:solidFill>
                <a:latin typeface="Times New Roman" pitchFamily="18" charset="0"/>
                <a:cs typeface="Times New Roman" pitchFamily="18" charset="0"/>
              </a:rPr>
              <a:t>Дата народження – 17.08.1985р.</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ВНЗ – Волинський національний університет імені Лесі Українки, Рівненський державний гуманітарний університет</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Факультет – філологічний, початкове навчання </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Дата закінчення – 2008р., 2016р. </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Кваліфікаційна категорія – спеціаліст</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Загальний стаж роботи – 9 р.</a:t>
            </a:r>
            <a:br>
              <a:rPr lang="uk-UA" sz="2800" b="1" i="1" dirty="0">
                <a:solidFill>
                  <a:srgbClr val="FFFF00"/>
                </a:solidFill>
                <a:latin typeface="Times New Roman" pitchFamily="18" charset="0"/>
                <a:cs typeface="Times New Roman" pitchFamily="18" charset="0"/>
              </a:rPr>
            </a:br>
            <a:r>
              <a:rPr lang="uk-UA" sz="2800" b="1" i="1" dirty="0">
                <a:solidFill>
                  <a:srgbClr val="FFFF00"/>
                </a:solidFill>
                <a:latin typeface="Times New Roman" pitchFamily="18" charset="0"/>
                <a:cs typeface="Times New Roman" pitchFamily="18" charset="0"/>
              </a:rPr>
              <a:t>Місце роботи – ЗОШ І-ІІІ ступенів с.  </a:t>
            </a:r>
            <a:r>
              <a:rPr lang="uk-UA" sz="2800" b="1" i="1" dirty="0" err="1">
                <a:solidFill>
                  <a:srgbClr val="FFFF00"/>
                </a:solidFill>
                <a:latin typeface="Times New Roman" pitchFamily="18" charset="0"/>
                <a:cs typeface="Times New Roman" pitchFamily="18" charset="0"/>
              </a:rPr>
              <a:t>Воєгоща</a:t>
            </a:r>
            <a:endParaRPr lang="ru-RU" sz="2800" b="1" i="1" dirty="0">
              <a:solidFill>
                <a:srgbClr val="FFFF00"/>
              </a:solidFill>
              <a:latin typeface="Times New Roman" pitchFamily="18" charset="0"/>
              <a:cs typeface="Times New Roman" pitchFamily="18" charset="0"/>
            </a:endParaRPr>
          </a:p>
        </p:txBody>
      </p:sp>
      <p:sp>
        <p:nvSpPr>
          <p:cNvPr id="9" name="TextBox 8"/>
          <p:cNvSpPr txBox="1"/>
          <p:nvPr/>
        </p:nvSpPr>
        <p:spPr>
          <a:xfrm>
            <a:off x="2123728" y="182250"/>
            <a:ext cx="5072098"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i="1" spc="50" dirty="0" err="1">
                <a:ln w="11430"/>
                <a:solidFill>
                  <a:srgbClr val="FF0000"/>
                </a:solidFill>
                <a:effectLst>
                  <a:outerShdw blurRad="76200" dist="50800" dir="5400000" algn="tl" rotWithShape="0">
                    <a:srgbClr val="000000">
                      <a:alpha val="65000"/>
                    </a:srgbClr>
                  </a:outerShdw>
                </a:effectLst>
                <a:latin typeface="+mn-lt"/>
              </a:rPr>
              <a:t>Загальні</a:t>
            </a:r>
            <a:r>
              <a:rPr lang="ru-RU" sz="4400" b="1" i="1" spc="50" dirty="0">
                <a:ln w="11430"/>
                <a:solidFill>
                  <a:srgbClr val="FF0000"/>
                </a:solidFill>
                <a:effectLst>
                  <a:outerShdw blurRad="76200" dist="50800" dir="5400000" algn="tl" rotWithShape="0">
                    <a:srgbClr val="000000">
                      <a:alpha val="65000"/>
                    </a:srgbClr>
                  </a:outerShdw>
                </a:effectLst>
                <a:latin typeface="+mn-lt"/>
              </a:rPr>
              <a:t> </a:t>
            </a:r>
            <a:r>
              <a:rPr lang="ru-RU" sz="4400" b="1" i="1" spc="50" dirty="0" err="1">
                <a:ln w="11430"/>
                <a:solidFill>
                  <a:srgbClr val="FF0000"/>
                </a:solidFill>
                <a:effectLst>
                  <a:outerShdw blurRad="76200" dist="50800" dir="5400000" algn="tl" rotWithShape="0">
                    <a:srgbClr val="000000">
                      <a:alpha val="65000"/>
                    </a:srgbClr>
                  </a:outerShdw>
                </a:effectLst>
                <a:latin typeface="+mn-lt"/>
              </a:rPr>
              <a:t>відомості</a:t>
            </a:r>
            <a:r>
              <a:rPr lang="ru-RU" sz="4400" b="1" i="1" spc="50" dirty="0">
                <a:ln w="11430"/>
                <a:solidFill>
                  <a:srgbClr val="FF0000"/>
                </a:solidFill>
                <a:effectLst>
                  <a:outerShdw blurRad="76200" dist="50800" dir="5400000" algn="tl" rotWithShape="0">
                    <a:srgbClr val="000000">
                      <a:alpha val="65000"/>
                    </a:srgbClr>
                  </a:outerShdw>
                </a:effectLst>
                <a:latin typeface="+mn-lt"/>
              </a:rPr>
              <a:t> про </a:t>
            </a:r>
            <a:r>
              <a:rPr lang="ru-RU" sz="4400" b="1" i="1" spc="50" dirty="0" err="1">
                <a:ln w="11430"/>
                <a:solidFill>
                  <a:srgbClr val="FF0000"/>
                </a:solidFill>
                <a:effectLst>
                  <a:outerShdw blurRad="76200" dist="50800" dir="5400000" algn="tl" rotWithShape="0">
                    <a:srgbClr val="000000">
                      <a:alpha val="65000"/>
                    </a:srgbClr>
                  </a:outerShdw>
                </a:effectLst>
                <a:latin typeface="+mn-lt"/>
              </a:rPr>
              <a:t>вчителя</a:t>
            </a:r>
            <a:endParaRPr lang="ru-RU" sz="4400" b="1" i="1" spc="50" dirty="0">
              <a:ln w="11430"/>
              <a:solidFill>
                <a:srgbClr val="FF0000"/>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11554752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6912768" cy="782960"/>
          </a:xfrm>
        </p:spPr>
        <p:txBody>
          <a:bodyPr/>
          <a:lstStyle/>
          <a:p>
            <a:r>
              <a:rPr lang="uk-UA" sz="5400" b="1" i="1" dirty="0">
                <a:solidFill>
                  <a:srgbClr val="FFFF00"/>
                </a:solidFill>
              </a:rPr>
              <a:t>Педагогічні читання</a:t>
            </a:r>
            <a:endParaRPr lang="ru-RU" sz="5400" b="1" i="1" dirty="0">
              <a:solidFill>
                <a:srgbClr val="FFFF00"/>
              </a:solidFill>
            </a:endParaRPr>
          </a:p>
        </p:txBody>
      </p:sp>
      <p:pic>
        <p:nvPicPr>
          <p:cNvPr id="7" name="Місце для вмісту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908720"/>
            <a:ext cx="4745501" cy="35591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3068960"/>
            <a:ext cx="4788024" cy="35910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41822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latin typeface="Times New Roman" pitchFamily="18" charset="0"/>
                <a:cs typeface="Times New Roman" pitchFamily="18" charset="0"/>
              </a:rPr>
              <a:t>Участь у </a:t>
            </a:r>
            <a:r>
              <a:rPr lang="uk-UA" sz="6000" b="1" dirty="0" err="1">
                <a:latin typeface="Times New Roman" pitchFamily="18" charset="0"/>
                <a:cs typeface="Times New Roman" pitchFamily="18" charset="0"/>
              </a:rPr>
              <a:t>вебінарах</a:t>
            </a:r>
            <a:endParaRPr lang="ru-RU" sz="6000" b="1" dirty="0">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6200000">
            <a:off x="1939315" y="2101245"/>
            <a:ext cx="5117654" cy="37407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708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002060"/>
                </a:solidFill>
                <a:latin typeface="Times New Roman" pitchFamily="18" charset="0"/>
                <a:cs typeface="Times New Roman" pitchFamily="18" charset="0"/>
              </a:rPr>
              <a:t>Моніторинг якості знань</a:t>
            </a:r>
            <a:endParaRPr lang="ru-RU" sz="4800" b="1" dirty="0">
              <a:solidFill>
                <a:srgbClr val="002060"/>
              </a:solidFill>
              <a:latin typeface="Times New Roman" pitchFamily="18" charset="0"/>
              <a:cs typeface="Times New Roman" pitchFamily="18" charset="0"/>
            </a:endParaRPr>
          </a:p>
        </p:txBody>
      </p:sp>
      <p:graphicFrame>
        <p:nvGraphicFramePr>
          <p:cNvPr id="6" name="Объект 5">
            <a:extLst>
              <a:ext uri="{FF2B5EF4-FFF2-40B4-BE49-F238E27FC236}">
                <a16:creationId xmlns:a16="http://schemas.microsoft.com/office/drawing/2014/main" id="{FBAB95B2-B3DD-40DB-9835-89833B18C0F9}"/>
              </a:ext>
            </a:extLst>
          </p:cNvPr>
          <p:cNvGraphicFramePr>
            <a:graphicFrameLocks noGrp="1"/>
          </p:cNvGraphicFramePr>
          <p:nvPr>
            <p:ph idx="1"/>
            <p:extLst>
              <p:ext uri="{D42A27DB-BD31-4B8C-83A1-F6EECF244321}">
                <p14:modId xmlns:p14="http://schemas.microsoft.com/office/powerpoint/2010/main" val="3931338173"/>
              </p:ext>
            </p:extLst>
          </p:nvPr>
        </p:nvGraphicFramePr>
        <p:xfrm>
          <a:off x="395536" y="1196752"/>
          <a:ext cx="829126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434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9600" b="1" i="1" dirty="0">
                <a:solidFill>
                  <a:srgbClr val="FFFF00"/>
                </a:solidFill>
              </a:rPr>
              <a:t>Розділ ІІІ </a:t>
            </a:r>
            <a:endParaRPr lang="ru-RU" sz="9600" b="1" i="1" dirty="0">
              <a:solidFill>
                <a:srgbClr val="FFFF00"/>
              </a:solidFill>
            </a:endParaRPr>
          </a:p>
        </p:txBody>
      </p:sp>
      <p:sp>
        <p:nvSpPr>
          <p:cNvPr id="3" name="Місце для вмісту 2"/>
          <p:cNvSpPr>
            <a:spLocks noGrp="1"/>
          </p:cNvSpPr>
          <p:nvPr>
            <p:ph idx="1"/>
          </p:nvPr>
        </p:nvSpPr>
        <p:spPr>
          <a:xfrm>
            <a:off x="539552" y="1916832"/>
            <a:ext cx="8229600" cy="4525963"/>
          </a:xfrm>
        </p:spPr>
        <p:txBody>
          <a:bodyPr/>
          <a:lstStyle/>
          <a:p>
            <a:pPr marL="0" indent="0" algn="ctr">
              <a:buNone/>
            </a:pPr>
            <a:r>
              <a:rPr lang="uk-UA" sz="11000" dirty="0">
                <a:solidFill>
                  <a:srgbClr val="FF0000"/>
                </a:solidFill>
                <a:latin typeface="Times New Roman" pitchFamily="18" charset="0"/>
                <a:cs typeface="Times New Roman" pitchFamily="18" charset="0"/>
              </a:rPr>
              <a:t>Виховна робота</a:t>
            </a:r>
            <a:endParaRPr lang="ru-RU" sz="11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76888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FFFF00"/>
                </a:solidFill>
                <a:latin typeface="Times New Roman" pitchFamily="18" charset="0"/>
                <a:cs typeface="Times New Roman" pitchFamily="18" charset="0"/>
              </a:rPr>
              <a:t>Родинне свято </a:t>
            </a:r>
            <a:br>
              <a:rPr lang="uk-UA" sz="4800" b="1" dirty="0">
                <a:solidFill>
                  <a:srgbClr val="FFFF00"/>
                </a:solidFill>
                <a:latin typeface="Times New Roman" pitchFamily="18" charset="0"/>
                <a:cs typeface="Times New Roman" pitchFamily="18" charset="0"/>
              </a:rPr>
            </a:br>
            <a:r>
              <a:rPr lang="uk-UA" sz="4800" b="1" dirty="0">
                <a:solidFill>
                  <a:srgbClr val="FFFF00"/>
                </a:solidFill>
                <a:latin typeface="Times New Roman" pitchFamily="18" charset="0"/>
                <a:cs typeface="Times New Roman" pitchFamily="18" charset="0"/>
              </a:rPr>
              <a:t>«Моя сім’я, моя родина…»</a:t>
            </a:r>
            <a:endParaRPr lang="ru-RU" sz="4800" b="1" dirty="0">
              <a:solidFill>
                <a:srgbClr val="FFFF00"/>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556792"/>
            <a:ext cx="4512500" cy="33843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4020" y="3573016"/>
            <a:ext cx="4235963" cy="31769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286286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FF00"/>
                </a:solidFill>
                <a:latin typeface="Times New Roman" pitchFamily="18" charset="0"/>
                <a:cs typeface="Times New Roman" pitchFamily="18" charset="0"/>
              </a:rPr>
              <a:t>Презентація проекту </a:t>
            </a:r>
            <a:br>
              <a:rPr lang="uk-UA" b="1" dirty="0">
                <a:solidFill>
                  <a:srgbClr val="FFFF00"/>
                </a:solidFill>
                <a:latin typeface="Times New Roman" pitchFamily="18" charset="0"/>
                <a:cs typeface="Times New Roman" pitchFamily="18" charset="0"/>
              </a:rPr>
            </a:br>
            <a:r>
              <a:rPr lang="uk-UA" b="1" dirty="0">
                <a:solidFill>
                  <a:srgbClr val="FFFF00"/>
                </a:solidFill>
                <a:latin typeface="Times New Roman" pitchFamily="18" charset="0"/>
                <a:cs typeface="Times New Roman" pitchFamily="18" charset="0"/>
              </a:rPr>
              <a:t>«Калинова моя Україна»</a:t>
            </a:r>
            <a:endParaRPr lang="ru-RU"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0" y="1628800"/>
            <a:ext cx="4745501" cy="3559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04852" y="2249742"/>
            <a:ext cx="4967536" cy="3725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150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lstStyle/>
          <a:p>
            <a:br>
              <a:rPr lang="uk-UA" sz="4800" b="1" dirty="0">
                <a:solidFill>
                  <a:srgbClr val="FFFF00"/>
                </a:solidFill>
                <a:latin typeface="Times New Roman" pitchFamily="18" charset="0"/>
                <a:cs typeface="Times New Roman" pitchFamily="18" charset="0"/>
              </a:rPr>
            </a:br>
            <a:r>
              <a:rPr lang="uk-UA" sz="4800" b="1" dirty="0">
                <a:solidFill>
                  <a:srgbClr val="FFFF00"/>
                </a:solidFill>
                <a:latin typeface="Times New Roman" pitchFamily="18" charset="0"/>
                <a:cs typeface="Times New Roman" pitchFamily="18" charset="0"/>
              </a:rPr>
              <a:t>Усний журнал </a:t>
            </a:r>
            <a:br>
              <a:rPr lang="uk-UA" sz="4800" b="1" dirty="0">
                <a:solidFill>
                  <a:srgbClr val="FFFF00"/>
                </a:solidFill>
                <a:latin typeface="Times New Roman" pitchFamily="18" charset="0"/>
                <a:cs typeface="Times New Roman" pitchFamily="18" charset="0"/>
              </a:rPr>
            </a:br>
            <a:r>
              <a:rPr lang="uk-UA" sz="4800" b="1" dirty="0">
                <a:solidFill>
                  <a:srgbClr val="FFFF00"/>
                </a:solidFill>
                <a:latin typeface="Times New Roman" pitchFamily="18" charset="0"/>
                <a:cs typeface="Times New Roman" pitchFamily="18" charset="0"/>
              </a:rPr>
              <a:t>«Прийди до серця, Україно, благослови теплом мене!»</a:t>
            </a:r>
            <a:br>
              <a:rPr lang="uk-UA" sz="4800" dirty="0">
                <a:solidFill>
                  <a:srgbClr val="FFFF00"/>
                </a:solidFill>
              </a:rPr>
            </a:br>
            <a:endParaRPr lang="ru-RU" sz="4800" dirty="0">
              <a:solidFill>
                <a:srgbClr val="FFFF00"/>
              </a:solidFill>
            </a:endParaRP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512" y="2407777"/>
            <a:ext cx="4464496" cy="34313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7617" y="2454811"/>
            <a:ext cx="4512367" cy="3384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89246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FF00"/>
                </a:solidFill>
                <a:latin typeface="Times New Roman" pitchFamily="18" charset="0"/>
                <a:cs typeface="Times New Roman" pitchFamily="18" charset="0"/>
              </a:rPr>
              <a:t>Виховний захід </a:t>
            </a:r>
            <a:br>
              <a:rPr lang="uk-UA" b="1" dirty="0">
                <a:solidFill>
                  <a:srgbClr val="FFFF00"/>
                </a:solidFill>
                <a:latin typeface="Times New Roman" pitchFamily="18" charset="0"/>
                <a:cs typeface="Times New Roman" pitchFamily="18" charset="0"/>
              </a:rPr>
            </a:br>
            <a:r>
              <a:rPr lang="uk-UA" b="1" dirty="0">
                <a:solidFill>
                  <a:srgbClr val="FFFF00"/>
                </a:solidFill>
                <a:latin typeface="Times New Roman" pitchFamily="18" charset="0"/>
                <a:cs typeface="Times New Roman" pitchFamily="18" charset="0"/>
              </a:rPr>
              <a:t>«Вклонімось хлібові святому!»</a:t>
            </a:r>
            <a:endParaRPr lang="ru-RU" b="1" dirty="0">
              <a:solidFill>
                <a:srgbClr val="FFFF00"/>
              </a:solidFill>
              <a:latin typeface="Times New Roman" pitchFamily="18" charset="0"/>
              <a:cs typeface="Times New Roman" pitchFamily="18" charset="0"/>
            </a:endParaRP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991" y="3573016"/>
            <a:ext cx="4336001" cy="31157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573016"/>
            <a:ext cx="4211960" cy="30862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5100" y="1556792"/>
            <a:ext cx="3623084" cy="25825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1233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600" b="1" dirty="0">
                <a:solidFill>
                  <a:srgbClr val="FFFF00"/>
                </a:solidFill>
                <a:latin typeface="Times New Roman" pitchFamily="18" charset="0"/>
                <a:cs typeface="Times New Roman" pitchFamily="18" charset="0"/>
              </a:rPr>
              <a:t>Уроки мужності</a:t>
            </a:r>
            <a:endParaRPr lang="ru-RU" sz="66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9552" y="1514422"/>
            <a:ext cx="3953413" cy="29650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7864" y="2996952"/>
            <a:ext cx="5580112" cy="36734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89921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FFFF00"/>
                </a:solidFill>
                <a:latin typeface="Times New Roman" pitchFamily="18" charset="0"/>
                <a:cs typeface="Times New Roman" pitchFamily="18" charset="0"/>
              </a:rPr>
              <a:t>Посвята в першокласники</a:t>
            </a:r>
            <a:endParaRPr lang="ru-RU" sz="4800" b="1" dirty="0">
              <a:solidFill>
                <a:srgbClr val="FFFF00"/>
              </a:solidFill>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1920" y="3181934"/>
            <a:ext cx="5107391" cy="3475709"/>
          </a:xfrm>
          <a:prstGeom prst="rect">
            <a:avLst/>
          </a:prstGeom>
          <a:ln>
            <a:noFill/>
          </a:ln>
          <a:effectLst>
            <a:softEdge rad="112500"/>
          </a:effec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196752"/>
            <a:ext cx="4392488" cy="3294366"/>
          </a:xfrm>
          <a:prstGeom prst="rect">
            <a:avLst/>
          </a:prstGeom>
          <a:ln>
            <a:noFill/>
          </a:ln>
          <a:effectLst>
            <a:softEdge rad="112500"/>
          </a:effectLst>
        </p:spPr>
      </p:pic>
    </p:spTree>
    <p:extLst>
      <p:ext uri="{BB962C8B-B14F-4D97-AF65-F5344CB8AC3E}">
        <p14:creationId xmlns:p14="http://schemas.microsoft.com/office/powerpoint/2010/main" val="141691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b="1" dirty="0">
                <a:solidFill>
                  <a:srgbClr val="FFFF00"/>
                </a:solidFill>
                <a:latin typeface="Times New Roman" pitchFamily="18" charset="0"/>
                <a:cs typeface="Times New Roman" pitchFamily="18" charset="0"/>
              </a:rPr>
              <a:t>Вища освіта</a:t>
            </a:r>
            <a:endParaRPr lang="ru-RU" sz="60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80112" y="1335442"/>
            <a:ext cx="2197288" cy="22726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3608099"/>
            <a:ext cx="4176464" cy="31382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9089" y="1268760"/>
            <a:ext cx="3149318" cy="2232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9511" y="3608099"/>
            <a:ext cx="4325067" cy="316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46413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lstStyle/>
          <a:p>
            <a:r>
              <a:rPr lang="uk-UA" b="1" dirty="0">
                <a:solidFill>
                  <a:srgbClr val="FFFF00"/>
                </a:solidFill>
                <a:latin typeface="Times New Roman" pitchFamily="18" charset="0"/>
                <a:cs typeface="Times New Roman" pitchFamily="18" charset="0"/>
              </a:rPr>
              <a:t>Випускний бал </a:t>
            </a:r>
            <a:br>
              <a:rPr lang="uk-UA" b="1" dirty="0">
                <a:solidFill>
                  <a:srgbClr val="FFFF00"/>
                </a:solidFill>
                <a:latin typeface="Times New Roman" pitchFamily="18" charset="0"/>
                <a:cs typeface="Times New Roman" pitchFamily="18" charset="0"/>
              </a:rPr>
            </a:br>
            <a:r>
              <a:rPr lang="uk-UA" b="1" dirty="0">
                <a:solidFill>
                  <a:srgbClr val="FFFF00"/>
                </a:solidFill>
                <a:latin typeface="Times New Roman" pitchFamily="18" charset="0"/>
                <a:cs typeface="Times New Roman" pitchFamily="18" charset="0"/>
              </a:rPr>
              <a:t>«Прощавай, початкова </a:t>
            </a:r>
            <a:r>
              <a:rPr lang="uk-UA" b="1" dirty="0" err="1">
                <a:solidFill>
                  <a:srgbClr val="FFFF00"/>
                </a:solidFill>
                <a:latin typeface="Times New Roman" pitchFamily="18" charset="0"/>
                <a:cs typeface="Times New Roman" pitchFamily="18" charset="0"/>
              </a:rPr>
              <a:t>школо</a:t>
            </a:r>
            <a:r>
              <a:rPr lang="uk-UA" b="1" dirty="0">
                <a:solidFill>
                  <a:srgbClr val="FFFF00"/>
                </a:solidFill>
                <a:latin typeface="Times New Roman" pitchFamily="18" charset="0"/>
                <a:cs typeface="Times New Roman" pitchFamily="18" charset="0"/>
              </a:rPr>
              <a:t>!»</a:t>
            </a:r>
            <a:endParaRPr lang="ru-RU" b="1" dirty="0">
              <a:solidFill>
                <a:srgbClr val="FFFF00"/>
              </a:solidFill>
              <a:latin typeface="Times New Roman" pitchFamily="18" charset="0"/>
              <a:cs typeface="Times New Roman" pitchFamily="18" charset="0"/>
            </a:endParaRP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7984" y="3284984"/>
            <a:ext cx="4427984" cy="33209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Місце для вмісту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1520" y="1556792"/>
            <a:ext cx="4320480" cy="3240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6598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6336704" cy="1143000"/>
          </a:xfrm>
        </p:spPr>
        <p:txBody>
          <a:bodyPr/>
          <a:lstStyle/>
          <a:p>
            <a:r>
              <a:rPr lang="uk-UA" b="1" i="1" dirty="0">
                <a:solidFill>
                  <a:srgbClr val="FFFF00"/>
                </a:solidFill>
              </a:rPr>
              <a:t>Конкурс читців поезій Лесі Українки</a:t>
            </a:r>
            <a:endParaRPr lang="ru-RU" b="1" i="1" dirty="0">
              <a:solidFill>
                <a:srgbClr val="FFFF00"/>
              </a:solidFill>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1628800"/>
            <a:ext cx="4605221" cy="3453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3068960"/>
            <a:ext cx="4793952" cy="35954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67156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solidFill>
                  <a:srgbClr val="FF0000"/>
                </a:solidFill>
              </a:rPr>
              <a:t>Конкурс читців поезій Т.Г.Шевченка</a:t>
            </a:r>
            <a:endParaRPr lang="ru-RU" b="1" i="1" dirty="0">
              <a:solidFill>
                <a:srgbClr val="FF0000"/>
              </a:solidFill>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1793286"/>
            <a:ext cx="4361904" cy="32714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4021" y="3501008"/>
            <a:ext cx="4169883" cy="3127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61221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688" y="35986"/>
            <a:ext cx="8229600" cy="1143000"/>
          </a:xfrm>
        </p:spPr>
        <p:txBody>
          <a:bodyPr/>
          <a:lstStyle/>
          <a:p>
            <a:r>
              <a:rPr lang="uk-UA" sz="7200" b="1" dirty="0">
                <a:solidFill>
                  <a:srgbClr val="FFFF00"/>
                </a:solidFill>
                <a:latin typeface="Times New Roman" pitchFamily="18" charset="0"/>
                <a:cs typeface="Times New Roman" pitchFamily="18" charset="0"/>
              </a:rPr>
              <a:t>Екскурсії</a:t>
            </a:r>
            <a:endParaRPr lang="ru-RU" sz="7200" b="1" dirty="0">
              <a:solidFill>
                <a:srgbClr val="FFFF00"/>
              </a:solidFill>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5146" y="4005064"/>
            <a:ext cx="3744416" cy="2639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1241" y="3998157"/>
            <a:ext cx="3837709" cy="2646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414" y="1124744"/>
            <a:ext cx="3491880" cy="2618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0972" y="1124744"/>
            <a:ext cx="3454687" cy="2591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5468" y="2596217"/>
            <a:ext cx="3059832" cy="22948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7989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a:solidFill>
                  <a:srgbClr val="FFFF00"/>
                </a:solidFill>
                <a:latin typeface="Times New Roman" pitchFamily="18" charset="0"/>
                <a:cs typeface="Times New Roman" pitchFamily="18" charset="0"/>
              </a:rPr>
              <a:t>Суспільно корисна робота</a:t>
            </a:r>
            <a:endParaRPr lang="ru-RU" sz="4800" b="1" dirty="0">
              <a:solidFill>
                <a:srgbClr val="FFFF00"/>
              </a:solidFill>
              <a:latin typeface="Times New Roman" pitchFamily="18" charset="0"/>
              <a:cs typeface="Times New Roman" pitchFamily="18" charset="0"/>
            </a:endParaRPr>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222598" y="1742877"/>
            <a:ext cx="5112568" cy="43083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4241066" y="1887723"/>
            <a:ext cx="5112567" cy="40186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95188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5400" b="1" dirty="0">
                <a:solidFill>
                  <a:srgbClr val="FFFF00"/>
                </a:solidFill>
                <a:latin typeface="Times New Roman" pitchFamily="18" charset="0"/>
                <a:cs typeface="Times New Roman" pitchFamily="18" charset="0"/>
              </a:rPr>
              <a:t>Співпраця з батьками</a:t>
            </a:r>
            <a:endParaRPr lang="ru-RU" sz="5400" b="1" dirty="0">
              <a:solidFill>
                <a:srgbClr val="FFFF00"/>
              </a:solidFill>
              <a:latin typeface="Times New Roman" pitchFamily="18" charset="0"/>
              <a:cs typeface="Times New Roman" pitchFamily="18" charset="0"/>
            </a:endParaRPr>
          </a:p>
        </p:txBody>
      </p:sp>
      <p:pic>
        <p:nvPicPr>
          <p:cNvPr id="4" name="Місце для вмісту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527" y="1340767"/>
            <a:ext cx="4530249" cy="33976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3104964"/>
            <a:ext cx="4788024" cy="35910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66432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2960"/>
          </a:xfrm>
        </p:spPr>
        <p:txBody>
          <a:bodyPr/>
          <a:lstStyle/>
          <a:p>
            <a:r>
              <a:rPr lang="ru-RU" b="1" i="1" dirty="0">
                <a:solidFill>
                  <a:srgbClr val="FFFF00"/>
                </a:solidFill>
                <a:latin typeface="Times New Roman" pitchFamily="18" charset="0"/>
                <a:cs typeface="Times New Roman" pitchFamily="18" charset="0"/>
              </a:rPr>
              <a:t>Участь у</a:t>
            </a:r>
            <a:r>
              <a:rPr lang="uk-UA" b="1" i="1" dirty="0">
                <a:solidFill>
                  <a:srgbClr val="FFFF00"/>
                </a:solidFill>
                <a:latin typeface="Times New Roman" pitchFamily="18" charset="0"/>
                <a:cs typeface="Times New Roman" pitchFamily="18" charset="0"/>
              </a:rPr>
              <a:t> шкільних масових заходах</a:t>
            </a:r>
            <a:endParaRPr lang="ru-RU" b="1" i="1" dirty="0">
              <a:solidFill>
                <a:srgbClr val="FFFF00"/>
              </a:solidFill>
              <a:latin typeface="Times New Roman" pitchFamily="18" charset="0"/>
              <a:cs typeface="Times New Roman" pitchFamily="18" charset="0"/>
            </a:endParaRPr>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3068960"/>
            <a:ext cx="4703688" cy="35277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Рисунок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805330"/>
            <a:ext cx="4842376" cy="36317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01792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63363"/>
            <a:ext cx="8229600" cy="1143000"/>
          </a:xfrm>
        </p:spPr>
        <p:txBody>
          <a:bodyPr/>
          <a:lstStyle/>
          <a:p>
            <a:r>
              <a:rPr lang="uk-UA" sz="5400" b="1" dirty="0">
                <a:solidFill>
                  <a:srgbClr val="FFFF00"/>
                </a:solidFill>
              </a:rPr>
              <a:t> </a:t>
            </a:r>
            <a:endParaRPr lang="ru-RU" sz="5400" b="1" dirty="0">
              <a:solidFill>
                <a:srgbClr val="FFFF00"/>
              </a:solidFill>
            </a:endParaRPr>
          </a:p>
        </p:txBody>
      </p:sp>
      <p:sp>
        <p:nvSpPr>
          <p:cNvPr id="3" name="Місце для вмісту 2"/>
          <p:cNvSpPr>
            <a:spLocks noGrp="1"/>
          </p:cNvSpPr>
          <p:nvPr>
            <p:ph idx="1"/>
          </p:nvPr>
        </p:nvSpPr>
        <p:spPr>
          <a:xfrm>
            <a:off x="1403648" y="1600201"/>
            <a:ext cx="7283152" cy="1180728"/>
          </a:xfrm>
        </p:spPr>
        <p:txBody>
          <a:bodyPr/>
          <a:lstStyle/>
          <a:p>
            <a:pPr marL="0" indent="0" algn="ctr">
              <a:buNone/>
            </a:pPr>
            <a:r>
              <a:rPr lang="uk-UA" sz="8000" b="1" dirty="0">
                <a:solidFill>
                  <a:schemeClr val="bg1"/>
                </a:solidFill>
                <a:latin typeface="Times New Roman" pitchFamily="18" charset="0"/>
                <a:cs typeface="Times New Roman" pitchFamily="18" charset="0"/>
              </a:rPr>
              <a:t>Плани             на                 майбутнє</a:t>
            </a:r>
          </a:p>
          <a:p>
            <a:pPr marL="0" indent="0">
              <a:buNone/>
            </a:pPr>
            <a:r>
              <a:rPr lang="uk-UA" b="1" dirty="0">
                <a:solidFill>
                  <a:schemeClr val="bg1">
                    <a:lumMod val="60000"/>
                    <a:lumOff val="40000"/>
                  </a:schemeClr>
                </a:solidFill>
              </a:rPr>
              <a:t>    </a:t>
            </a:r>
          </a:p>
        </p:txBody>
      </p:sp>
      <p:sp>
        <p:nvSpPr>
          <p:cNvPr id="5" name="TextBox 4"/>
          <p:cNvSpPr txBox="1"/>
          <p:nvPr/>
        </p:nvSpPr>
        <p:spPr>
          <a:xfrm>
            <a:off x="1835696" y="476672"/>
            <a:ext cx="6192688" cy="1107996"/>
          </a:xfrm>
          <a:prstGeom prst="rect">
            <a:avLst/>
          </a:prstGeom>
          <a:noFill/>
        </p:spPr>
        <p:txBody>
          <a:bodyPr wrap="square" rtlCol="0">
            <a:spAutoFit/>
          </a:bodyPr>
          <a:lstStyle/>
          <a:p>
            <a:pPr algn="ctr"/>
            <a:r>
              <a:rPr lang="uk-UA" sz="6600" dirty="0">
                <a:solidFill>
                  <a:srgbClr val="FFFF00"/>
                </a:solidFill>
                <a:latin typeface="Times New Roman" pitchFamily="18" charset="0"/>
                <a:cs typeface="Times New Roman" pitchFamily="18" charset="0"/>
              </a:rPr>
              <a:t>Розділ І</a:t>
            </a:r>
            <a:r>
              <a:rPr lang="en-US" sz="6600" dirty="0">
                <a:solidFill>
                  <a:srgbClr val="FFFF00"/>
                </a:solidFill>
                <a:latin typeface="Times New Roman" pitchFamily="18" charset="0"/>
                <a:cs typeface="Times New Roman" pitchFamily="18" charset="0"/>
              </a:rPr>
              <a:t>V</a:t>
            </a:r>
            <a:endParaRPr lang="ru-RU" sz="6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2980610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63080" y="908720"/>
            <a:ext cx="8280920" cy="5509200"/>
          </a:xfrm>
          <a:prstGeom prst="rect">
            <a:avLst/>
          </a:prstGeom>
        </p:spPr>
        <p:txBody>
          <a:bodyPr wrap="square">
            <a:spAutoFit/>
          </a:bodyPr>
          <a:lstStyle/>
          <a:p>
            <a:pPr marL="457200" indent="-457200">
              <a:buFontTx/>
              <a:buChar char="-"/>
            </a:pPr>
            <a:r>
              <a:rPr lang="uk-UA" sz="4000" b="1" i="1" dirty="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самовдосконалюватися через самоосвіту;</a:t>
            </a:r>
          </a:p>
          <a:p>
            <a:pPr marL="457200" indent="-457200">
              <a:buFontTx/>
              <a:buChar char="-"/>
            </a:pPr>
            <a:r>
              <a:rPr lang="uk-UA" sz="4000" b="1" i="1" dirty="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підготувати призерів олімпіад, конкурсів;</a:t>
            </a:r>
          </a:p>
          <a:p>
            <a:pPr marL="457200" indent="-457200">
              <a:buFontTx/>
              <a:buChar char="-"/>
            </a:pPr>
            <a:r>
              <a:rPr lang="uk-UA" sz="4000" b="1" i="1" dirty="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rPr>
              <a:t>продовжувати поповнювати відеотеку відкритими уроками, шкільними та позашкільними заходами.</a:t>
            </a:r>
          </a:p>
          <a:p>
            <a:endParaRPr lang="uk-UA" sz="3200" b="1" i="1" dirty="0">
              <a:ln w="10541" cmpd="sng">
                <a:solidFill>
                  <a:srgbClr val="7D7D7D">
                    <a:tint val="100000"/>
                    <a:shade val="100000"/>
                    <a:satMod val="110000"/>
                  </a:srgbClr>
                </a:solidFill>
                <a:prstDash val="solid"/>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8477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a:xfrm>
            <a:off x="1115616" y="332656"/>
            <a:ext cx="7200800" cy="5373217"/>
          </a:xfrm>
        </p:spPr>
        <p:txBody>
          <a:bodyPr/>
          <a:lstStyle/>
          <a:p>
            <a:pPr marL="0" indent="0" algn="ctr">
              <a:buNone/>
            </a:pPr>
            <a:r>
              <a:rPr lang="uk-UA" sz="11000" dirty="0">
                <a:solidFill>
                  <a:srgbClr val="0000FF"/>
                </a:solidFill>
                <a:latin typeface="Times New Roman" pitchFamily="18" charset="0"/>
                <a:cs typeface="Times New Roman" pitchFamily="18" charset="0"/>
              </a:rPr>
              <a:t>Дякую       за           увагу!</a:t>
            </a:r>
            <a:endParaRPr lang="ru-RU" sz="11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202690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99592" y="899847"/>
            <a:ext cx="5616624" cy="5625497"/>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r>
              <a:rPr lang="ru-RU" sz="2600" b="1" i="1" dirty="0">
                <a:ln w="50800"/>
                <a:solidFill>
                  <a:srgbClr val="FFFF00"/>
                </a:solidFill>
                <a:effectLst>
                  <a:glow rad="139700">
                    <a:schemeClr val="accent2">
                      <a:satMod val="175000"/>
                      <a:alpha val="40000"/>
                    </a:schemeClr>
                  </a:glow>
                </a:effectLst>
                <a:latin typeface="Times New Roman Cyr" pitchFamily="18" charset="-52"/>
                <a:ea typeface="+mj-ea"/>
                <a:cs typeface="+mj-cs"/>
              </a:rPr>
              <a:t> </a:t>
            </a:r>
          </a:p>
        </p:txBody>
      </p:sp>
      <p:sp>
        <p:nvSpPr>
          <p:cNvPr id="6" name="Заголовок 1"/>
          <p:cNvSpPr txBox="1">
            <a:spLocks/>
          </p:cNvSpPr>
          <p:nvPr/>
        </p:nvSpPr>
        <p:spPr>
          <a:xfrm>
            <a:off x="642910" y="0"/>
            <a:ext cx="8229600" cy="2592288"/>
          </a:xfrm>
          <a:prstGeom prst="rect">
            <a:avLst/>
          </a:prstGeom>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uk-UA" sz="3600" b="1" i="1" dirty="0">
                <a:solidFill>
                  <a:srgbClr val="FF0000"/>
                </a:solidFill>
                <a:latin typeface="Times New Roman" pitchFamily="18" charset="0"/>
                <a:cs typeface="Times New Roman" pitchFamily="18" charset="0"/>
              </a:rPr>
              <a:t>Педагогічне кредо: </a:t>
            </a:r>
            <a:br>
              <a:rPr lang="uk-UA" sz="3600" b="1" i="1" dirty="0">
                <a:solidFill>
                  <a:srgbClr val="FF0000"/>
                </a:solidFill>
                <a:latin typeface="Times New Roman" pitchFamily="18" charset="0"/>
                <a:cs typeface="Times New Roman" pitchFamily="18" charset="0"/>
              </a:rPr>
            </a:br>
            <a:r>
              <a:rPr lang="uk-UA" sz="3600" b="1" i="1" dirty="0">
                <a:solidFill>
                  <a:srgbClr val="FF0000"/>
                </a:solidFill>
                <a:latin typeface="Times New Roman" pitchFamily="18" charset="0"/>
                <a:cs typeface="Times New Roman" pitchFamily="18" charset="0"/>
              </a:rPr>
              <a:t>«Ніколи не вважай, що ти все знаєш, що тобі нічому вчитися»</a:t>
            </a:r>
            <a:br>
              <a:rPr lang="uk-UA" sz="3600" b="1" i="1" dirty="0">
                <a:solidFill>
                  <a:srgbClr val="FF0000"/>
                </a:solidFill>
                <a:latin typeface="Times New Roman" pitchFamily="18" charset="0"/>
                <a:cs typeface="Times New Roman" pitchFamily="18" charset="0"/>
              </a:rPr>
            </a:br>
            <a:r>
              <a:rPr lang="uk-UA" sz="3600" b="1" i="1" dirty="0">
                <a:solidFill>
                  <a:srgbClr val="FF0000"/>
                </a:solidFill>
                <a:latin typeface="Times New Roman" pitchFamily="18" charset="0"/>
                <a:cs typeface="Times New Roman" pitchFamily="18" charset="0"/>
              </a:rPr>
              <a:t>                                М. Д. Зелінський</a:t>
            </a:r>
            <a:endParaRPr lang="ru-RU" sz="3600" b="1" i="1" spc="50" dirty="0">
              <a:ln w="11430"/>
              <a:solidFill>
                <a:srgbClr val="FF0000"/>
              </a:soli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pic>
        <p:nvPicPr>
          <p:cNvPr id="5" name="Рисунок 4" descr="DSC_01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166" y="2500306"/>
            <a:ext cx="5786446" cy="38627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92686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600" dirty="0">
                <a:solidFill>
                  <a:srgbClr val="FFFF00"/>
                </a:solidFill>
              </a:rPr>
              <a:t>Життєве кредо:</a:t>
            </a:r>
            <a:endParaRPr lang="ru-RU" sz="6600" dirty="0">
              <a:solidFill>
                <a:srgbClr val="FFFF00"/>
              </a:solidFill>
            </a:endParaRPr>
          </a:p>
        </p:txBody>
      </p:sp>
      <p:sp>
        <p:nvSpPr>
          <p:cNvPr id="6" name="TextBox 5"/>
          <p:cNvSpPr txBox="1"/>
          <p:nvPr/>
        </p:nvSpPr>
        <p:spPr>
          <a:xfrm>
            <a:off x="1136188" y="1265565"/>
            <a:ext cx="7056784" cy="1446550"/>
          </a:xfrm>
          <a:prstGeom prst="rect">
            <a:avLst/>
          </a:prstGeom>
          <a:noFill/>
        </p:spPr>
        <p:txBody>
          <a:bodyPr wrap="square" rtlCol="0">
            <a:spAutoFit/>
          </a:bodyPr>
          <a:lstStyle/>
          <a:p>
            <a:pPr algn="ctr"/>
            <a:r>
              <a:rPr lang="uk-UA" sz="4400" b="1" dirty="0">
                <a:solidFill>
                  <a:srgbClr val="FF0000"/>
                </a:solidFill>
                <a:latin typeface="Times New Roman" pitchFamily="18" charset="0"/>
                <a:cs typeface="Times New Roman" pitchFamily="18" charset="0"/>
              </a:rPr>
              <a:t>Завжди пізнавати світ і себе, навчати цьому інших</a:t>
            </a:r>
            <a:endParaRPr lang="ru-RU" sz="4400" b="1" dirty="0">
              <a:solidFill>
                <a:srgbClr val="FF0000"/>
              </a:solidFill>
              <a:latin typeface="Times New Roman" pitchFamily="18" charset="0"/>
              <a:cs typeface="Times New Roman" pitchFamily="18" charset="0"/>
            </a:endParaRPr>
          </a:p>
        </p:txBody>
      </p:sp>
      <p:pic>
        <p:nvPicPr>
          <p:cNvPr id="7" name="Рисунок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6472" y="2712115"/>
            <a:ext cx="6516216" cy="3909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69528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p:spPr>
        <p:txBody>
          <a:bodyPr/>
          <a:lstStyle/>
          <a:p>
            <a:r>
              <a:rPr lang="uk-UA" sz="9600" dirty="0">
                <a:solidFill>
                  <a:srgbClr val="FFFF00"/>
                </a:solidFill>
                <a:cs typeface="Times New Roman" pitchFamily="18" charset="0"/>
              </a:rPr>
              <a:t>Розділ ІІ </a:t>
            </a:r>
            <a:endParaRPr lang="ru-RU" sz="9600" dirty="0">
              <a:solidFill>
                <a:srgbClr val="FFFF00"/>
              </a:solidFill>
              <a:cs typeface="Times New Roman" pitchFamily="18" charset="0"/>
            </a:endParaRPr>
          </a:p>
        </p:txBody>
      </p:sp>
      <p:sp>
        <p:nvSpPr>
          <p:cNvPr id="3" name="Місце для вмісту 2"/>
          <p:cNvSpPr>
            <a:spLocks noGrp="1"/>
          </p:cNvSpPr>
          <p:nvPr>
            <p:ph idx="1"/>
          </p:nvPr>
        </p:nvSpPr>
        <p:spPr>
          <a:xfrm>
            <a:off x="1835696" y="2297817"/>
            <a:ext cx="6912768" cy="4525963"/>
          </a:xfrm>
        </p:spPr>
        <p:txBody>
          <a:bodyPr/>
          <a:lstStyle/>
          <a:p>
            <a:pPr marL="0" indent="0">
              <a:buNone/>
            </a:pPr>
            <a:r>
              <a:rPr lang="uk-UA" sz="10000" b="1" i="1" dirty="0">
                <a:solidFill>
                  <a:srgbClr val="FF0000"/>
                </a:solidFill>
                <a:latin typeface="Times New Roman" pitchFamily="18" charset="0"/>
                <a:cs typeface="Times New Roman" pitchFamily="18" charset="0"/>
              </a:rPr>
              <a:t>Методична скринька</a:t>
            </a:r>
            <a:endParaRPr lang="ru-RU" sz="10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2423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14348" y="332656"/>
            <a:ext cx="8229600" cy="2331489"/>
          </a:xfrm>
          <a:prstGeom prst="rect">
            <a:avLst/>
          </a:prstGeom>
        </p:spPr>
        <p:txBody>
          <a:bodyPr anchor="ct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uk-UA" sz="440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Науково-методична проблема:</a:t>
            </a:r>
            <a:br>
              <a:rPr lang="uk-UA" sz="440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br>
            <a:r>
              <a:rPr lang="uk-UA" sz="3900" i="1" dirty="0">
                <a:ln w="1905"/>
                <a:solidFill>
                  <a:srgbClr val="FFFF00"/>
                </a:solidFill>
                <a:effectLst>
                  <a:innerShdw blurRad="69850" dist="43180" dir="5400000">
                    <a:srgbClr val="000000">
                      <a:alpha val="65000"/>
                    </a:srgbClr>
                  </a:innerShdw>
                </a:effectLst>
              </a:rPr>
              <a:t>«Формування ключових </a:t>
            </a:r>
            <a:r>
              <a:rPr lang="uk-UA" sz="3900" i="1" dirty="0" err="1">
                <a:ln w="1905"/>
                <a:solidFill>
                  <a:srgbClr val="FFFF00"/>
                </a:solidFill>
                <a:effectLst>
                  <a:innerShdw blurRad="69850" dist="43180" dir="5400000">
                    <a:srgbClr val="000000">
                      <a:alpha val="65000"/>
                    </a:srgbClr>
                  </a:innerShdw>
                </a:effectLst>
              </a:rPr>
              <a:t>компетентностей</a:t>
            </a:r>
            <a:r>
              <a:rPr lang="uk-UA" sz="3900" i="1" dirty="0">
                <a:ln w="1905"/>
                <a:solidFill>
                  <a:srgbClr val="FFFF00"/>
                </a:solidFill>
                <a:effectLst>
                  <a:innerShdw blurRad="69850" dist="43180" dir="5400000">
                    <a:srgbClr val="000000">
                      <a:alpha val="65000"/>
                    </a:srgbClr>
                  </a:innerShdw>
                </a:effectLst>
              </a:rPr>
              <a:t> молодших школярів шляхом впровадження інтерактивних технологій»</a:t>
            </a:r>
            <a:br>
              <a:rPr lang="uk-UA" sz="3900" dirty="0">
                <a:ln w="1905"/>
                <a:solidFill>
                  <a:schemeClr val="accent1">
                    <a:lumMod val="60000"/>
                    <a:lumOff val="40000"/>
                  </a:schemeClr>
                </a:solidFill>
                <a:effectLst>
                  <a:innerShdw blurRad="69850" dist="43180" dir="5400000">
                    <a:srgbClr val="000000">
                      <a:alpha val="65000"/>
                    </a:srgbClr>
                  </a:innerShdw>
                </a:effectLst>
              </a:rPr>
            </a:br>
            <a:endParaRPr lang="ru-RU" sz="39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sp>
        <p:nvSpPr>
          <p:cNvPr id="4" name="Заголовок 1"/>
          <p:cNvSpPr txBox="1">
            <a:spLocks/>
          </p:cNvSpPr>
          <p:nvPr/>
        </p:nvSpPr>
        <p:spPr>
          <a:xfrm>
            <a:off x="4146877" y="857256"/>
            <a:ext cx="4518244" cy="4375958"/>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endParaRPr lang="ru-RU" sz="4400" b="1" dirty="0">
              <a:ln w="50800"/>
              <a:solidFill>
                <a:srgbClr val="0000FF"/>
              </a:solidFill>
              <a:effectLst>
                <a:glow rad="139700">
                  <a:schemeClr val="accent3">
                    <a:satMod val="175000"/>
                    <a:alpha val="40000"/>
                  </a:schemeClr>
                </a:glow>
              </a:effectLst>
              <a:latin typeface="Monotype Corsiva" pitchFamily="66" charset="0"/>
              <a:ea typeface="+mj-ea"/>
              <a:cs typeface="+mj-cs"/>
            </a:endParaRPr>
          </a:p>
        </p:txBody>
      </p:sp>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2716" y="2276872"/>
            <a:ext cx="8579906" cy="42528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76389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59632" y="836712"/>
            <a:ext cx="7455772" cy="2592288"/>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algn="just" fontAlgn="auto">
              <a:spcAft>
                <a:spcPts val="0"/>
              </a:spcAft>
              <a:defRPr/>
            </a:pPr>
            <a:endParaRPr lang="ru-RU" sz="2800" b="1" i="1" dirty="0">
              <a:ln w="50800"/>
              <a:solidFill>
                <a:srgbClr val="FFFF00"/>
              </a:solidFill>
              <a:effectLst>
                <a:glow rad="228600">
                  <a:schemeClr val="accent2">
                    <a:satMod val="175000"/>
                    <a:alpha val="40000"/>
                  </a:schemeClr>
                </a:glow>
              </a:effectLst>
              <a:latin typeface="Times New Roman Cyr" pitchFamily="18" charset="-52"/>
              <a:ea typeface="+mj-ea"/>
              <a:cs typeface="+mj-cs"/>
            </a:endParaRPr>
          </a:p>
        </p:txBody>
      </p:sp>
      <p:sp>
        <p:nvSpPr>
          <p:cNvPr id="3" name="Заголовок 1"/>
          <p:cNvSpPr>
            <a:spLocks noGrp="1"/>
          </p:cNvSpPr>
          <p:nvPr>
            <p:ph type="title"/>
          </p:nvPr>
        </p:nvSpPr>
        <p:spPr>
          <a:xfrm>
            <a:off x="457200" y="48044"/>
            <a:ext cx="8229600" cy="8572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sz="3200" b="1" dirty="0">
                <a:solidFill>
                  <a:srgbClr val="FF0000"/>
                </a:solidFill>
              </a:rPr>
              <a:t>Актуальність науково-методичної проблеми</a:t>
            </a:r>
            <a:endParaRPr lang="ru-RU" sz="3200" b="1" i="1" spc="50" dirty="0">
              <a:ln w="11430"/>
              <a:solidFill>
                <a:srgbClr val="FF0000"/>
              </a:soli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Прямокутник 1"/>
          <p:cNvSpPr/>
          <p:nvPr/>
        </p:nvSpPr>
        <p:spPr>
          <a:xfrm>
            <a:off x="179512" y="476672"/>
            <a:ext cx="8784976" cy="6124754"/>
          </a:xfrm>
          <a:prstGeom prst="rect">
            <a:avLst/>
          </a:prstGeom>
        </p:spPr>
        <p:txBody>
          <a:bodyPr wrap="square">
            <a:spAutoFit/>
          </a:bodyPr>
          <a:lstStyle/>
          <a:p>
            <a:pPr marL="0" indent="446088" algn="just">
              <a:buNone/>
            </a:pPr>
            <a:endParaRPr lang="uk-UA"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446088" algn="just">
              <a:buNone/>
            </a:pPr>
            <a:r>
              <a:rPr lang="uk-UA" sz="2800" b="1" i="1" dirty="0">
                <a:solidFill>
                  <a:schemeClr val="tx1">
                    <a:lumMod val="95000"/>
                    <a:lumOff val="5000"/>
                  </a:schemeClr>
                </a:solidFill>
                <a:latin typeface="Times New Roman" panose="02020603050405020304" pitchFamily="18" charset="0"/>
                <a:cs typeface="Times New Roman" panose="02020603050405020304" pitchFamily="18" charset="0"/>
              </a:rPr>
              <a:t>Завдяки сучасним інтерактивним технологіям відбуваються суттєві зміни у навчальному процесі, у центрі якого знаходиться особистість учня, а головною метою стає розвиток інтелектуальних і творчих здібностей школярів, їхньої пізнавальної активності, усвідомлення моральних цінностей, що згодом дасть їм змогу стати здатними до самореалізації, самостійного мислення, ухвалення важливих рішень, вміння працювати над розв’язанням важливих життєвих проблем. Змінюється в цьому процесі роль учителя: координатор, партнер, співавтор, консультант учнів.</a:t>
            </a:r>
          </a:p>
        </p:txBody>
      </p:sp>
    </p:spTree>
    <p:extLst>
      <p:ext uri="{BB962C8B-B14F-4D97-AF65-F5344CB8AC3E}">
        <p14:creationId xmlns:p14="http://schemas.microsoft.com/office/powerpoint/2010/main" val="4125768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Ромашки">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Ромашки</Template>
  <TotalTime>309</TotalTime>
  <Words>370</Words>
  <Application>Microsoft Office PowerPoint</Application>
  <PresentationFormat>Экран (4:3)</PresentationFormat>
  <Paragraphs>80</Paragraphs>
  <Slides>49</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49</vt:i4>
      </vt:variant>
    </vt:vector>
  </HeadingPairs>
  <TitlesOfParts>
    <vt:vector size="58" baseType="lpstr">
      <vt:lpstr>Arial</vt:lpstr>
      <vt:lpstr>Calibri</vt:lpstr>
      <vt:lpstr>Cambria</vt:lpstr>
      <vt:lpstr>Monotype Corsiva</vt:lpstr>
      <vt:lpstr>Times New Roman</vt:lpstr>
      <vt:lpstr>Times New Roman Cyr</vt:lpstr>
      <vt:lpstr>Wingdings</vt:lpstr>
      <vt:lpstr>Wingdings 2</vt:lpstr>
      <vt:lpstr>Ромашки</vt:lpstr>
      <vt:lpstr>Презентация PowerPoint</vt:lpstr>
      <vt:lpstr>Розділ І</vt:lpstr>
      <vt:lpstr>Презентация PowerPoint</vt:lpstr>
      <vt:lpstr>Вища освіта</vt:lpstr>
      <vt:lpstr>Презентация PowerPoint</vt:lpstr>
      <vt:lpstr>Життєве кредо:</vt:lpstr>
      <vt:lpstr>Розділ ІІ </vt:lpstr>
      <vt:lpstr>Презентация PowerPoint</vt:lpstr>
      <vt:lpstr>Актуальність науково-методичної проблеми</vt:lpstr>
      <vt:lpstr>Інновації у професійній діяльності </vt:lpstr>
      <vt:lpstr>Робота з обдарованими дітьми</vt:lpstr>
      <vt:lpstr>Інтерактивна вправа «Мікрофон»</vt:lpstr>
      <vt:lpstr>Інтерактивна вправа «Карусель»</vt:lpstr>
      <vt:lpstr>Робота в парах</vt:lpstr>
      <vt:lpstr>Робота в групах</vt:lpstr>
      <vt:lpstr>Презентация PowerPoint</vt:lpstr>
      <vt:lpstr>Ігрові технології:</vt:lpstr>
      <vt:lpstr>Презентация PowerPoint</vt:lpstr>
      <vt:lpstr>Рольові ігри</vt:lpstr>
      <vt:lpstr>Презентация PowerPoint</vt:lpstr>
      <vt:lpstr>Проекти</vt:lpstr>
      <vt:lpstr>Презентация PowerPoint</vt:lpstr>
      <vt:lpstr>Мовознавчий турнір</vt:lpstr>
      <vt:lpstr>Конкурс «Візьму перо  і спробую»</vt:lpstr>
      <vt:lpstr>Вікторина «У світі казок»</vt:lpstr>
      <vt:lpstr>ІНСЦЕНІЗАЦІЯ КАЗОК</vt:lpstr>
      <vt:lpstr>Участь у районному конкурсі «Учитель року-2018 із предметів духовно-морального спрямування»</vt:lpstr>
      <vt:lpstr>Участь у зональному методичному об’єднанні вчителів початкових класів</vt:lpstr>
      <vt:lpstr>Урок із основ здоров’я «Щоб міцне здоров’я мати…»</vt:lpstr>
      <vt:lpstr>Педагогічні читання</vt:lpstr>
      <vt:lpstr>Участь у вебінарах</vt:lpstr>
      <vt:lpstr>Моніторинг якості знань</vt:lpstr>
      <vt:lpstr>Розділ ІІІ </vt:lpstr>
      <vt:lpstr>Родинне свято  «Моя сім’я, моя родина…»</vt:lpstr>
      <vt:lpstr>Презентація проекту  «Калинова моя Україна»</vt:lpstr>
      <vt:lpstr> Усний журнал  «Прийди до серця, Україно, благослови теплом мене!» </vt:lpstr>
      <vt:lpstr>Виховний захід  «Вклонімось хлібові святому!»</vt:lpstr>
      <vt:lpstr>Уроки мужності</vt:lpstr>
      <vt:lpstr>Посвята в першокласники</vt:lpstr>
      <vt:lpstr>Випускний бал  «Прощавай, початкова школо!»</vt:lpstr>
      <vt:lpstr>Конкурс читців поезій Лесі Українки</vt:lpstr>
      <vt:lpstr>Конкурс читців поезій Т.Г.Шевченка</vt:lpstr>
      <vt:lpstr>Екскурсії</vt:lpstr>
      <vt:lpstr>Суспільно корисна робота</vt:lpstr>
      <vt:lpstr>Співпраця з батьками</vt:lpstr>
      <vt:lpstr>Участь у шкільних масових заходах</vt:lpstr>
      <vt:lpstr>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Михайловна</dc:creator>
  <cp:lastModifiedBy>Ковальчук Володимир Васильович</cp:lastModifiedBy>
  <cp:revision>17</cp:revision>
  <dcterms:created xsi:type="dcterms:W3CDTF">2014-04-13T11:15:55Z</dcterms:created>
  <dcterms:modified xsi:type="dcterms:W3CDTF">2020-11-18T10:55:58Z</dcterms:modified>
</cp:coreProperties>
</file>