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756" r:id="rId1"/>
  </p:sldMasterIdLst>
  <p:notesMasterIdLst>
    <p:notesMasterId r:id="rId37"/>
  </p:notesMasterIdLst>
  <p:sldIdLst>
    <p:sldId id="282" r:id="rId2"/>
    <p:sldId id="329" r:id="rId3"/>
    <p:sldId id="360" r:id="rId4"/>
    <p:sldId id="362" r:id="rId5"/>
    <p:sldId id="325" r:id="rId6"/>
    <p:sldId id="328" r:id="rId7"/>
    <p:sldId id="331" r:id="rId8"/>
    <p:sldId id="332" r:id="rId9"/>
    <p:sldId id="333" r:id="rId10"/>
    <p:sldId id="364" r:id="rId11"/>
    <p:sldId id="370" r:id="rId12"/>
    <p:sldId id="366" r:id="rId13"/>
    <p:sldId id="367" r:id="rId14"/>
    <p:sldId id="348" r:id="rId15"/>
    <p:sldId id="350" r:id="rId16"/>
    <p:sldId id="340" r:id="rId17"/>
    <p:sldId id="376" r:id="rId18"/>
    <p:sldId id="341" r:id="rId19"/>
    <p:sldId id="342" r:id="rId20"/>
    <p:sldId id="382" r:id="rId21"/>
    <p:sldId id="343" r:id="rId22"/>
    <p:sldId id="368" r:id="rId23"/>
    <p:sldId id="369" r:id="rId24"/>
    <p:sldId id="345" r:id="rId25"/>
    <p:sldId id="346" r:id="rId26"/>
    <p:sldId id="383" r:id="rId27"/>
    <p:sldId id="381" r:id="rId28"/>
    <p:sldId id="352" r:id="rId29"/>
    <p:sldId id="371" r:id="rId30"/>
    <p:sldId id="354" r:id="rId31"/>
    <p:sldId id="356" r:id="rId32"/>
    <p:sldId id="358" r:id="rId33"/>
    <p:sldId id="339" r:id="rId34"/>
    <p:sldId id="380" r:id="rId35"/>
    <p:sldId id="379" r:id="rId36"/>
  </p:sldIdLst>
  <p:sldSz cx="9144000" cy="6858000" type="screen4x3"/>
  <p:notesSz cx="6888163" cy="100203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3857" autoAdjust="0"/>
  </p:normalViewPr>
  <p:slideViewPr>
    <p:cSldViewPr>
      <p:cViewPr varScale="1">
        <p:scale>
          <a:sx n="69" d="100"/>
          <a:sy n="69" d="100"/>
        </p:scale>
        <p:origin x="141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7797D7C0-CB53-4721-B0C2-5E998DF1B4F9}" type="datetimeFigureOut">
              <a:rPr lang="uk-UA" smtClean="0"/>
              <a:pPr/>
              <a:t>22.06.2022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55E7378-8273-439F-9135-2194A72E6B29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10571-1CA9-4F92-9550-C7CEEC5FA1B2}" type="datetimeFigureOut">
              <a:rPr lang="uk-UA" smtClean="0"/>
              <a:pPr/>
              <a:t>22.06.2022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8BDFE12-1E4B-4447-8228-B5D23A54F41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10571-1CA9-4F92-9550-C7CEEC5FA1B2}" type="datetimeFigureOut">
              <a:rPr lang="uk-UA" smtClean="0"/>
              <a:pPr/>
              <a:t>22.06.2022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FE12-1E4B-4447-8228-B5D23A54F41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10571-1CA9-4F92-9550-C7CEEC5FA1B2}" type="datetimeFigureOut">
              <a:rPr lang="uk-UA" smtClean="0"/>
              <a:pPr/>
              <a:t>22.06.2022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FE12-1E4B-4447-8228-B5D23A54F41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10571-1CA9-4F92-9550-C7CEEC5FA1B2}" type="datetimeFigureOut">
              <a:rPr lang="uk-UA" smtClean="0"/>
              <a:pPr/>
              <a:t>22.06.2022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8BDFE12-1E4B-4447-8228-B5D23A54F41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10571-1CA9-4F92-9550-C7CEEC5FA1B2}" type="datetimeFigureOut">
              <a:rPr lang="uk-UA" smtClean="0"/>
              <a:pPr/>
              <a:t>22.06.2022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FE12-1E4B-4447-8228-B5D23A54F41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10571-1CA9-4F92-9550-C7CEEC5FA1B2}" type="datetimeFigureOut">
              <a:rPr lang="uk-UA" smtClean="0"/>
              <a:pPr/>
              <a:t>22.06.2022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FE12-1E4B-4447-8228-B5D23A54F41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10571-1CA9-4F92-9550-C7CEEC5FA1B2}" type="datetimeFigureOut">
              <a:rPr lang="uk-UA" smtClean="0"/>
              <a:pPr/>
              <a:t>22.06.2022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8BDFE12-1E4B-4447-8228-B5D23A54F41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10571-1CA9-4F92-9550-C7CEEC5FA1B2}" type="datetimeFigureOut">
              <a:rPr lang="uk-UA" smtClean="0"/>
              <a:pPr/>
              <a:t>22.06.2022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FE12-1E4B-4447-8228-B5D23A54F41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10571-1CA9-4F92-9550-C7CEEC5FA1B2}" type="datetimeFigureOut">
              <a:rPr lang="uk-UA" smtClean="0"/>
              <a:pPr/>
              <a:t>22.06.2022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FE12-1E4B-4447-8228-B5D23A54F41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10571-1CA9-4F92-9550-C7CEEC5FA1B2}" type="datetimeFigureOut">
              <a:rPr lang="uk-UA" smtClean="0"/>
              <a:pPr/>
              <a:t>22.06.2022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FE12-1E4B-4447-8228-B5D23A54F41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10571-1CA9-4F92-9550-C7CEEC5FA1B2}" type="datetimeFigureOut">
              <a:rPr lang="uk-UA" smtClean="0"/>
              <a:pPr/>
              <a:t>22.06.2022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FE12-1E4B-4447-8228-B5D23A54F41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410571-1CA9-4F92-9550-C7CEEC5FA1B2}" type="datetimeFigureOut">
              <a:rPr lang="uk-UA" smtClean="0"/>
              <a:pPr/>
              <a:t>22.06.2022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8BDFE12-1E4B-4447-8228-B5D23A54F41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3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4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4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24.jpeg"/><Relationship Id="rId7" Type="http://schemas.openxmlformats.org/officeDocument/2006/relationships/image" Target="../media/image5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59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24.jpeg"/><Relationship Id="rId7" Type="http://schemas.openxmlformats.org/officeDocument/2006/relationships/image" Target="../media/image6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24.jpeg"/><Relationship Id="rId7" Type="http://schemas.openxmlformats.org/officeDocument/2006/relationships/image" Target="../media/image6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Relationship Id="rId9" Type="http://schemas.openxmlformats.org/officeDocument/2006/relationships/image" Target="../media/image7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українська рамка для текст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-296672" y="-2353290"/>
            <a:ext cx="9737345" cy="852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Звіт</a:t>
            </a:r>
            <a:endParaRPr kumimoji="0" lang="uk-UA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иректора  </a:t>
            </a: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закладу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загальної середньої 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освіти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І-ІІ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ступенів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с.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Лопушниця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i="1" dirty="0" smtClean="0"/>
              <a:t> 2021-2022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err="1" smtClean="0"/>
              <a:t>навчального</a:t>
            </a:r>
            <a:r>
              <a:rPr lang="ru-RU" sz="3200" b="1" i="1" dirty="0" smtClean="0"/>
              <a:t> року</a:t>
            </a:r>
            <a:endParaRPr lang="uk-UA" sz="3200" i="1" dirty="0" smtClean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432048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187624" y="188640"/>
            <a:ext cx="6552728" cy="1296144"/>
          </a:xfrm>
          <a:prstGeom prst="rect">
            <a:avLst/>
          </a:prstGeom>
          <a:solidFill>
            <a:srgbClr val="ED7D3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uk-UA" sz="3600" b="1" kern="0" noProof="0" dirty="0" smtClean="0">
                <a:solidFill>
                  <a:srgbClr val="00000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ІНТЕГРОВАНИЙ  УРОК</a:t>
            </a: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(математика-мистецтво)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ICE\Desktop\Атестація\Урок математики\IMG-f87d34cd6565ffb292a0476a3822f39d-V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4104456" cy="2376264"/>
          </a:xfrm>
          <a:prstGeom prst="rect">
            <a:avLst/>
          </a:prstGeom>
          <a:noFill/>
        </p:spPr>
      </p:pic>
      <p:pic>
        <p:nvPicPr>
          <p:cNvPr id="1027" name="Picture 3" descr="C:\Users\ICE\Desktop\Атестація\Урок математики\IMG_20211223_10110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4392488" cy="2376264"/>
          </a:xfrm>
          <a:prstGeom prst="rect">
            <a:avLst/>
          </a:prstGeom>
          <a:noFill/>
        </p:spPr>
      </p:pic>
      <p:pic>
        <p:nvPicPr>
          <p:cNvPr id="34817" name="Picture 1" descr="C:\Users\ICE\Desktop\Різне\Новая папка (2)\IMG_20211223_11205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861048"/>
            <a:ext cx="4128459" cy="270892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4486CAA7-C536-43DA-883A-529EF3C5AB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707"/>
            <a:ext cx="9144000" cy="6878261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FABD17-8FBD-40CC-B08B-459192616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1"/>
            <a:ext cx="8175283" cy="12192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Створення </a:t>
            </a:r>
            <a:r>
              <a:rPr lang="uk-UA" dirty="0" err="1" smtClean="0">
                <a:solidFill>
                  <a:schemeClr val="accent6">
                    <a:lumMod val="75000"/>
                  </a:schemeClr>
                </a:solidFill>
              </a:rPr>
              <a:t>лепбука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 на тему 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uk-UA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dirty="0">
                <a:solidFill>
                  <a:schemeClr val="accent6">
                    <a:lumMod val="75000"/>
                  </a:schemeClr>
                </a:solidFill>
              </a:rPr>
              <a:t>«Який у зими святковий календар»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483C163-23D6-4BD8-BD7A-7C14BC7D3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622" y="1531091"/>
            <a:ext cx="2161345" cy="40139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D2D05E4-5987-42F6-9C7C-DCC8C47767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928111" y="2468014"/>
            <a:ext cx="4035191" cy="216134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16D2DE4-2796-4496-BFD9-6D328C77E1D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060" y="1371991"/>
            <a:ext cx="3085880" cy="548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494544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увій: горизонтальний 1">
            <a:extLst>
              <a:ext uri="{FF2B5EF4-FFF2-40B4-BE49-F238E27FC236}">
                <a16:creationId xmlns:a16="http://schemas.microsoft.com/office/drawing/2014/main" id="{0D2140D7-5470-49E5-8845-F9F824CC8E0A}"/>
              </a:ext>
            </a:extLst>
          </p:cNvPr>
          <p:cNvSpPr/>
          <p:nvPr/>
        </p:nvSpPr>
        <p:spPr>
          <a:xfrm>
            <a:off x="202366" y="78699"/>
            <a:ext cx="3290342" cy="347397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rgbClr val="002060"/>
                </a:solidFill>
                <a:highlight>
                  <a:srgbClr val="00FFFF"/>
                </a:highlight>
              </a:rPr>
              <a:t>Відкритий урок</a:t>
            </a:r>
          </a:p>
          <a:p>
            <a:pPr algn="ctr"/>
            <a:r>
              <a:rPr lang="uk-UA" sz="2000" dirty="0">
                <a:solidFill>
                  <a:srgbClr val="002060"/>
                </a:solidFill>
                <a:highlight>
                  <a:srgbClr val="00FFFF"/>
                </a:highlight>
              </a:rPr>
              <a:t>3 клас</a:t>
            </a:r>
          </a:p>
          <a:p>
            <a:pPr algn="ctr"/>
            <a:r>
              <a:rPr lang="uk-UA" sz="2000" dirty="0">
                <a:solidFill>
                  <a:srgbClr val="002060"/>
                </a:solidFill>
                <a:highlight>
                  <a:srgbClr val="00FFFF"/>
                </a:highlight>
              </a:rPr>
              <a:t>Українська мова та читання (читання)</a:t>
            </a:r>
          </a:p>
          <a:p>
            <a:pPr algn="ctr"/>
            <a:endParaRPr lang="uk-UA" sz="2000" dirty="0">
              <a:solidFill>
                <a:srgbClr val="002060"/>
              </a:solidFill>
              <a:highlight>
                <a:srgbClr val="00FFFF"/>
              </a:highlight>
            </a:endParaRPr>
          </a:p>
          <a:p>
            <a:pPr algn="ctr"/>
            <a:r>
              <a:rPr lang="uk-UA" sz="2000" dirty="0">
                <a:solidFill>
                  <a:srgbClr val="002060"/>
                </a:solidFill>
                <a:highlight>
                  <a:srgbClr val="00FFFF"/>
                </a:highlight>
              </a:rPr>
              <a:t>«У лиху годину пізнаєш вірну людину»</a:t>
            </a:r>
          </a:p>
          <a:p>
            <a:pPr algn="ctr"/>
            <a:r>
              <a:rPr lang="uk-UA" sz="2000" dirty="0">
                <a:solidFill>
                  <a:srgbClr val="002060"/>
                </a:solidFill>
                <a:highlight>
                  <a:srgbClr val="00FFFF"/>
                </a:highlight>
              </a:rPr>
              <a:t>Езоп «Двоє приятелів і ведмідь»</a:t>
            </a:r>
            <a:endParaRPr lang="uk-UA" dirty="0">
              <a:solidFill>
                <a:srgbClr val="002060"/>
              </a:solidFill>
              <a:highlight>
                <a:srgbClr val="00FFFF"/>
              </a:highligh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D9674D-12BE-40F2-9364-9EEAD77C84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416" y="0"/>
            <a:ext cx="5192048" cy="309574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2F2D7D-0162-4CBB-86A2-6E944464DF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3429000"/>
            <a:ext cx="2741096" cy="30243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FD0B330-1237-4AAD-85C1-51C61DED7C5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3284984"/>
            <a:ext cx="2207210" cy="315897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589281D-9C09-4755-B2C6-6B18E4757E4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7561" y="3212976"/>
            <a:ext cx="2712911" cy="328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72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88640"/>
            <a:ext cx="6552728" cy="1296144"/>
          </a:xfrm>
          <a:prstGeom prst="rect">
            <a:avLst/>
          </a:prstGeom>
          <a:solidFill>
            <a:srgbClr val="ED7D3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uk-UA" sz="3600" b="1" kern="0" noProof="0" dirty="0" smtClean="0">
                <a:solidFill>
                  <a:srgbClr val="00000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 УРОК  ХРИСТИЯНСЬКОЇ  ЕТИКИ</a:t>
            </a: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ICE\Desktop\Новая папка\IMG-00ac7a02c2339be379a58544dd627238-V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104456" cy="2191480"/>
          </a:xfrm>
          <a:prstGeom prst="rect">
            <a:avLst/>
          </a:prstGeom>
          <a:noFill/>
        </p:spPr>
      </p:pic>
      <p:pic>
        <p:nvPicPr>
          <p:cNvPr id="1027" name="Picture 3" descr="C:\Users\ICE\Desktop\Новая папка\IMG-772daa093774dc7dbcb0cf629a9cf0e4-V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4032448" cy="2635718"/>
          </a:xfrm>
          <a:prstGeom prst="rect">
            <a:avLst/>
          </a:prstGeom>
          <a:noFill/>
        </p:spPr>
      </p:pic>
      <p:pic>
        <p:nvPicPr>
          <p:cNvPr id="1028" name="Picture 4" descr="C:\Users\ICE\Desktop\Новая папка\IMG-6543d8209a2af91ea568935a08e43611-V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005064"/>
            <a:ext cx="3570760" cy="2610754"/>
          </a:xfrm>
          <a:prstGeom prst="rect">
            <a:avLst/>
          </a:prstGeom>
          <a:noFill/>
        </p:spPr>
      </p:pic>
      <p:pic>
        <p:nvPicPr>
          <p:cNvPr id="1029" name="Picture 5" descr="C:\Users\ICE\Desktop\Новая папка\IMG-c6141de43d132c84c4276feac086e1a2-V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9" y="1628800"/>
            <a:ext cx="3714206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Шаблон презентації &quot;Україна&quot; (варіант 1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2469665"/>
            <a:ext cx="860444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Протягом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2021-2022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навчального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року робота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педколективу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була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спрямована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особистісно-зорієнтоване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навчання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й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виховання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школярів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Велика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увага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закладі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приділяється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охопленню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дітей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навчанням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Станом на 1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вересня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2021 року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шкільного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віку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мікрорайону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обслуговування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школи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були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залучені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навчання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першого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класу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прибуло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3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47154" y="476672"/>
            <a:ext cx="28496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/>
              <a:t>Навчальна</a:t>
            </a:r>
            <a:r>
              <a:rPr lang="ru-RU" sz="3600" b="1" dirty="0" smtClean="0"/>
              <a:t> </a:t>
            </a:r>
          </a:p>
          <a:p>
            <a:pPr algn="ctr"/>
            <a:r>
              <a:rPr lang="ru-RU" sz="3600" b="1" dirty="0" err="1" smtClean="0"/>
              <a:t>діяльність</a:t>
            </a:r>
            <a:r>
              <a:rPr lang="ru-RU" sz="3600" b="1" dirty="0" smtClean="0"/>
              <a:t> </a:t>
            </a:r>
          </a:p>
          <a:p>
            <a:pPr algn="ctr"/>
            <a:r>
              <a:rPr lang="ru-RU" sz="3600" b="1" dirty="0" err="1" smtClean="0"/>
              <a:t>учнів</a:t>
            </a:r>
            <a:endParaRPr lang="uk-UA" sz="3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Шаблон презентації &quot;Україна&quot; (варіант 1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971600" y="928071"/>
            <a:ext cx="792088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ріоритетними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питаннями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виховній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роботі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залишається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забезпечення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всебічного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розвитку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особистості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сприяння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самовихованню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самореалізації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спрямування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своїй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діяльності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керуватися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загальнолюдськими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цінностями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глибоко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розуміти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традиції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народу. 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зв'язку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виховна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діяльність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закладу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була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спрямована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згідно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напрямків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Превентивне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виховання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Морально-етичне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виховання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Художньо-естетичне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виховання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Громадянсько-патріотичне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виховання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Трудове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виховання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Фізичне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виховання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пропаганда здорового способу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життя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Екологічне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виховання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87724" y="188640"/>
            <a:ext cx="4968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/>
              <a:t>Виховна</a:t>
            </a:r>
            <a:r>
              <a:rPr lang="ru-RU" sz="4000" b="1" dirty="0" smtClean="0"/>
              <a:t> робота</a:t>
            </a:r>
            <a:endParaRPr lang="uk-UA" sz="4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Патріотичне виховання через превенцію злочинності, наркоманії, алкоголізму…  - LexInform: Правові та юридичні новини, юридична практика, коментарі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3488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79912" y="404664"/>
            <a:ext cx="4968552" cy="100811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 НЕЗАЛЕЖНОСТІ  УКРАЇНИ</a:t>
            </a:r>
            <a:endParaRPr lang="uk-UA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086" name="AutoShape 6" descr="Дьоміної Н.І., вихователя ДНЗ№2, м. Кам'янець-Подільсь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6088" name="AutoShape 8" descr="Дьоміної Н.І., вихователя ДНЗ№2, м. Кам'янець-Подільсь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6090" name="AutoShape 10" descr="Дьоміної Н.І., вихователя ДНЗ№2, м. Кам'янець-Подільсь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6092" name="AutoShape 12" descr="Дьоміної Н.І., вихователя ДНЗ№2, м. Кам'янець-Подільсь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6094" name="AutoShape 14" descr="Дьоміної Н.І., вихователя ДНЗ№2, м. Кам'янець-Подільсь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6096" name="Picture 16" descr="Синій і жовтий: картинки, стокові Синій і жовтий фотографії, зображення |  Скачати з Depositphot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48880"/>
            <a:ext cx="9144000" cy="450912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509119"/>
            <a:ext cx="3104538" cy="270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533" y="2163380"/>
            <a:ext cx="316835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887" y="2163380"/>
            <a:ext cx="4594553" cy="24400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9541" y="4725866"/>
            <a:ext cx="5128883" cy="238266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Патріотичне виховання через превенцію злочинності, наркоманії, алкоголізму…  - LexInform: Правові та юридичні новини, юридична практика, коментарі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3488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79912" y="404664"/>
            <a:ext cx="4968552" cy="100811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СВЯТО  ПЕРШОГО ДЗВОНИКА</a:t>
            </a:r>
            <a:endParaRPr lang="uk-UA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086" name="AutoShape 6" descr="Дьоміної Н.І., вихователя ДНЗ№2, м. Кам'янець-Подільсь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6088" name="AutoShape 8" descr="Дьоміної Н.І., вихователя ДНЗ№2, м. Кам'янець-Подільсь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6090" name="AutoShape 10" descr="Дьоміної Н.І., вихователя ДНЗ№2, м. Кам'янець-Подільсь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6092" name="AutoShape 12" descr="Дьоміної Н.І., вихователя ДНЗ№2, м. Кам'янець-Подільсь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6094" name="AutoShape 14" descr="Дьоміної Н.І., вихователя ДНЗ№2, м. Кам'янець-Подільсь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6096" name="Picture 16" descr="Синій і жовтий: картинки, стокові Синій і жовтий фотографії, зображення |  Скачати з Depositphot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48880"/>
            <a:ext cx="9144000" cy="4509120"/>
          </a:xfrm>
          <a:prstGeom prst="rect">
            <a:avLst/>
          </a:prstGeom>
          <a:noFill/>
        </p:spPr>
      </p:pic>
      <p:pic>
        <p:nvPicPr>
          <p:cNvPr id="4098" name="Picture 2" descr="C:\Users\ICE\Desktop\Новая папка\IMG-07628c16968528cc3a6dc33cb8441e73-V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866" y="3937570"/>
            <a:ext cx="2904045" cy="2716253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3410" y="3683547"/>
            <a:ext cx="4299063" cy="32242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75" y="2066556"/>
            <a:ext cx="3326246" cy="18710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9100" y="1976095"/>
            <a:ext cx="4032790" cy="205193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Патріотичне виховання через превенцію злочинності, наркоманії, алкоголізму…  - LexInform: Правові та юридичні новини, юридична практика, коментарі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3488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79912" y="404664"/>
            <a:ext cx="4968552" cy="100811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СВЯТО  ВЧИТЕЛЯ</a:t>
            </a:r>
            <a:endParaRPr lang="uk-UA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086" name="AutoShape 6" descr="Дьоміної Н.І., вихователя ДНЗ№2, м. Кам'янець-Подільсь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6088" name="AutoShape 8" descr="Дьоміної Н.І., вихователя ДНЗ№2, м. Кам'янець-Подільсь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6090" name="AutoShape 10" descr="Дьоміної Н.І., вихователя ДНЗ№2, м. Кам'янець-Подільсь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6092" name="AutoShape 12" descr="Дьоміної Н.І., вихователя ДНЗ№2, м. Кам'янець-Подільсь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6094" name="AutoShape 14" descr="Дьоміної Н.І., вихователя ДНЗ№2, м. Кам'янець-Подільсь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6096" name="Picture 16" descr="Синій і жовтий: картинки, стокові Синій і жовтий фотографії, зображення |  Скачати з Depositphot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48880"/>
            <a:ext cx="9144000" cy="4509120"/>
          </a:xfrm>
          <a:prstGeom prst="rect">
            <a:avLst/>
          </a:prstGeom>
          <a:noFill/>
        </p:spPr>
      </p:pic>
      <p:pic>
        <p:nvPicPr>
          <p:cNvPr id="10" name="Picture 3" descr="C:\Users\ICE\Desktop\Атестація\Урок математики\IMG-0dfd6a63d39464b992955532960f635f-V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4365104"/>
            <a:ext cx="4283968" cy="2492896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22973"/>
            <a:ext cx="4211960" cy="243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120680" cy="3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Патріотичне виховання через превенцію злочинності, наркоманії, алкоголізму…  - LexInform: Правові та юридичні новини, юридична практика, коментарі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3488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79912" y="404664"/>
            <a:ext cx="4968552" cy="100811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ЗАХИСНИКА УКРАЇНИ</a:t>
            </a:r>
            <a:endParaRPr lang="uk-UA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086" name="AutoShape 6" descr="Дьоміної Н.І., вихователя ДНЗ№2, м. Кам'янець-Подільсь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6088" name="AutoShape 8" descr="Дьоміної Н.І., вихователя ДНЗ№2, м. Кам'янець-Подільсь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6090" name="AutoShape 10" descr="Дьоміної Н.І., вихователя ДНЗ№2, м. Кам'янець-Подільсь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6092" name="AutoShape 12" descr="Дьоміної Н.І., вихователя ДНЗ№2, м. Кам'янець-Подільсь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6094" name="AutoShape 14" descr="Дьоміної Н.І., вихователя ДНЗ№2, м. Кам'янець-Подільсь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6096" name="Picture 16" descr="Синій і жовтий: картинки, стокові Синій і жовтий фотографії, зображення |  Скачати з Depositphot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48880"/>
            <a:ext cx="9144000" cy="450912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34" y="4062477"/>
            <a:ext cx="4139951" cy="25523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365" y="4035592"/>
            <a:ext cx="4443986" cy="24997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2030905"/>
            <a:ext cx="4968552" cy="200468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Шаблон презентації &quot;Україна&quot; (варіант 14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8208912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1052736"/>
            <a:ext cx="34381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 </a:t>
            </a:r>
            <a:r>
              <a:rPr lang="ru-RU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школи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 </a:t>
            </a:r>
            <a:r>
              <a:rPr lang="ru-RU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яких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цінується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Слово </a:t>
            </a:r>
            <a:r>
              <a:rPr lang="ru-RU" sz="2800" b="1" dirty="0" smtClean="0"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добре! </a:t>
            </a:r>
            <a:endParaRPr lang="uk-UA" sz="2800" b="1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 </a:t>
            </a:r>
            <a:r>
              <a:rPr lang="ru-RU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школи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 </a:t>
            </a:r>
            <a:r>
              <a:rPr lang="ru-RU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яких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цінується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Діло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добре! </a:t>
            </a:r>
            <a:endParaRPr lang="uk-UA" sz="2800" b="1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 </a:t>
            </a:r>
            <a:r>
              <a:rPr lang="ru-RU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школи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 </a:t>
            </a:r>
            <a:r>
              <a:rPr lang="ru-RU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яких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цінується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Особистість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uk-UA" sz="2800" b="1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 за </a:t>
            </a:r>
            <a:r>
              <a:rPr lang="ru-RU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таку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школу!</a:t>
            </a:r>
            <a:endParaRPr lang="uk-UA" sz="2800" dirty="0"/>
          </a:p>
        </p:txBody>
      </p:sp>
      <p:pic>
        <p:nvPicPr>
          <p:cNvPr id="4" name="Picture 7" descr="C:\Users\Maryan\Videos\Новая папка (2)\DSCN057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0"/>
            <a:ext cx="493204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Патріотичне виховання через превенцію злочинності, наркоманії, алкоголізму…  - LexInform: Правові та юридичні новини, юридична практика, коментарі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3488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79912" y="404664"/>
            <a:ext cx="4968552" cy="100811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ЗАПАЛИ СВІЧКУ ПАМ'ЯТІ</a:t>
            </a:r>
            <a:endParaRPr lang="uk-UA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086" name="AutoShape 6" descr="Дьоміної Н.І., вихователя ДНЗ№2, м. Кам'янець-Подільсь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6088" name="AutoShape 8" descr="Дьоміної Н.І., вихователя ДНЗ№2, м. Кам'янець-Подільсь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6090" name="AutoShape 10" descr="Дьоміної Н.І., вихователя ДНЗ№2, м. Кам'янець-Подільсь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6092" name="AutoShape 12" descr="Дьоміної Н.І., вихователя ДНЗ№2, м. Кам'янець-Подільсь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6094" name="AutoShape 14" descr="Дьоміної Н.І., вихователя ДНЗ№2, м. Кам'янець-Подільсь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6096" name="Picture 16" descr="Синій і жовтий: картинки, стокові Синій і жовтий фотографії, зображення |  Скачати з Depositphot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48880"/>
            <a:ext cx="9144000" cy="4509120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653136"/>
            <a:ext cx="3131393" cy="198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2348881"/>
            <a:ext cx="3173730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2285992"/>
            <a:ext cx="3707457" cy="2132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4653136"/>
            <a:ext cx="290398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Патріотичне виховання через превенцію злочинності, наркоманії, алкоголізму…  - LexInform: Правові та юридичні новини, юридична практика, коментарі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3488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79912" y="404664"/>
            <a:ext cx="4968552" cy="100811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СВЯТО  МИКОЛАЯ</a:t>
            </a:r>
            <a:endParaRPr lang="uk-UA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086" name="AutoShape 6" descr="Дьоміної Н.І., вихователя ДНЗ№2, м. Кам'янець-Подільсь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6088" name="AutoShape 8" descr="Дьоміної Н.І., вихователя ДНЗ№2, м. Кам'янець-Подільсь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6090" name="AutoShape 10" descr="Дьоміної Н.І., вихователя ДНЗ№2, м. Кам'янець-Подільсь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6092" name="AutoShape 12" descr="Дьоміної Н.І., вихователя ДНЗ№2, м. Кам'янець-Подільсь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6094" name="AutoShape 14" descr="Дьоміної Н.І., вихователя ДНЗ№2, м. Кам'янець-Подільсь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6096" name="Picture 16" descr="Синій і жовтий: картинки, стокові Синій і жовтий фотографії, зображення |  Скачати з Depositphot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48880"/>
            <a:ext cx="9144000" cy="4509120"/>
          </a:xfrm>
          <a:prstGeom prst="rect">
            <a:avLst/>
          </a:prstGeom>
          <a:noFill/>
        </p:spPr>
      </p:pic>
      <p:pic>
        <p:nvPicPr>
          <p:cNvPr id="10" name="Picture 2" descr="D:\DELL\11.10.2021\Desktop\Моя\1 клас\IMG_20201218_09595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114" y="3098682"/>
            <a:ext cx="2487331" cy="3605809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6275" y="1973747"/>
            <a:ext cx="2213252" cy="239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ICE\Desktop\Новая папка\IMG-08312d4bf545434409024a84e44d6c58-V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705" y="4434736"/>
            <a:ext cx="5904656" cy="2358294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090" y="2278065"/>
            <a:ext cx="3387304" cy="191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Патріотичне виховання через превенцію злочинності, наркоманії, алкоголізму…  - LexInform: Правові та юридичні новини, юридична практика, коментарі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3488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79912" y="404664"/>
            <a:ext cx="4968552" cy="100811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НОВОРІЧНІ ПРИВІТАННЯ</a:t>
            </a:r>
            <a:endParaRPr lang="uk-UA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086" name="AutoShape 6" descr="Дьоміної Н.І., вихователя ДНЗ№2, м. Кам'янець-Подільсь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6088" name="AutoShape 8" descr="Дьоміної Н.І., вихователя ДНЗ№2, м. Кам'янець-Подільсь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6090" name="AutoShape 10" descr="Дьоміної Н.І., вихователя ДНЗ№2, м. Кам'янець-Подільсь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6092" name="AutoShape 12" descr="Дьоміної Н.І., вихователя ДНЗ№2, м. Кам'янець-Подільсь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6094" name="AutoShape 14" descr="Дьоміної Н.І., вихователя ДНЗ№2, м. Кам'янець-Подільсь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6096" name="Picture 16" descr="Синій і жовтий: картинки, стокові Синій і жовтий фотографії, зображення |  Скачати з Depositphot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48880"/>
            <a:ext cx="9144000" cy="4509120"/>
          </a:xfrm>
          <a:prstGeom prst="rect">
            <a:avLst/>
          </a:prstGeom>
          <a:noFill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0472C87-8728-433E-BB0C-8742DAA9530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492896"/>
            <a:ext cx="2469473" cy="2795413"/>
          </a:xfrm>
          <a:prstGeom prst="rect">
            <a:avLst/>
          </a:prstGeom>
        </p:spPr>
      </p:pic>
      <p:pic>
        <p:nvPicPr>
          <p:cNvPr id="13" name="Picture 2" descr="C:\Users\ICE\Desktop\Атестація\Новорічні привітання\IMG_20211230_10471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2492896"/>
            <a:ext cx="3347864" cy="2207912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1712" y="4887497"/>
            <a:ext cx="2592288" cy="1970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5" y="2420888"/>
            <a:ext cx="327585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4725144"/>
            <a:ext cx="2448271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4406280"/>
            <a:ext cx="3701008" cy="245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Патріотичне виховання через превенцію злочинності, наркоманії, алкоголізму…  - LexInform: Правові та юридичні новини, юридична практика, коментарі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-24642"/>
            <a:ext cx="9144000" cy="2348880"/>
          </a:xfrm>
          <a:prstGeom prst="rect">
            <a:avLst/>
          </a:prstGeom>
          <a:noFill/>
        </p:spPr>
      </p:pic>
      <p:pic>
        <p:nvPicPr>
          <p:cNvPr id="5" name="Picture 16" descr="Синій і жовтий: картинки, стокові Синій і жовтий фотографії, зображення |  Скачати з Depositphot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55545"/>
            <a:ext cx="9144000" cy="4509120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0C898C-A877-4868-9D0B-5A47405804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403" y="3467198"/>
            <a:ext cx="3715857" cy="330378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17ED8D2-3452-4988-8FB8-1CB322064F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1840" y="1713651"/>
            <a:ext cx="3964257" cy="219428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779912" y="404664"/>
            <a:ext cx="4968552" cy="100811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СОБОРНОСТІ УКРАЇНИ</a:t>
            </a:r>
            <a:endParaRPr lang="uk-UA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3976915"/>
            <a:ext cx="3735052" cy="277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926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Патріотичне виховання через превенцію злочинності, наркоманії, алкоголізму…  - LexInform: Правові та юридичні новини, юридична практика, коментарі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3488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79912" y="404664"/>
            <a:ext cx="4968552" cy="100811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СВЯТО  ВАЛЕНТИНА</a:t>
            </a:r>
            <a:endParaRPr lang="uk-UA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086" name="AutoShape 6" descr="Дьоміної Н.І., вихователя ДНЗ№2, м. Кам'янець-Подільсь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6088" name="AutoShape 8" descr="Дьоміної Н.І., вихователя ДНЗ№2, м. Кам'янець-Подільсь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6090" name="AutoShape 10" descr="Дьоміної Н.І., вихователя ДНЗ№2, м. Кам'янець-Подільсь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6092" name="AutoShape 12" descr="Дьоміної Н.І., вихователя ДНЗ№2, м. Кам'янець-Подільсь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6094" name="AutoShape 14" descr="Дьоміної Н.І., вихователя ДНЗ№2, м. Кам'янець-Подільсь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6096" name="Picture 16" descr="Синій і жовтий: картинки, стокові Синій і жовтий фотографії, зображення |  Скачати з Depositphot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48880"/>
            <a:ext cx="9144000" cy="4509120"/>
          </a:xfrm>
          <a:prstGeom prst="rect">
            <a:avLst/>
          </a:prstGeom>
          <a:noFill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C4FF175-E4DC-4E04-A757-57B96FB2C2A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066" y="2341612"/>
            <a:ext cx="3312368" cy="2698592"/>
          </a:xfrm>
          <a:prstGeom prst="rect">
            <a:avLst/>
          </a:prstGeom>
        </p:spPr>
      </p:pic>
      <p:pic>
        <p:nvPicPr>
          <p:cNvPr id="12" name="Picture 2" descr="D:\DELL\11.10.2021\Desktop\Моя\1 клас\IMG_20210210_13040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5688" y="2155168"/>
            <a:ext cx="4320480" cy="2448272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992" y="4469115"/>
            <a:ext cx="3851920" cy="2329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416" y="4697760"/>
            <a:ext cx="4214516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Патріотичне виховання через превенцію злочинності, наркоманії, алкоголізму…  - LexInform: Правові та юридичні новини, юридична практика, коментарі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3488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79912" y="404664"/>
            <a:ext cx="4968552" cy="100811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СВЯТО  РІДНОЇ  МОВИ</a:t>
            </a:r>
            <a:endParaRPr lang="uk-UA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086" name="AutoShape 6" descr="Дьоміної Н.І., вихователя ДНЗ№2, м. Кам'янець-Подільсь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6088" name="AutoShape 8" descr="Дьоміної Н.І., вихователя ДНЗ№2, м. Кам'янець-Подільсь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6090" name="AutoShape 10" descr="Дьоміної Н.І., вихователя ДНЗ№2, м. Кам'янець-Подільсь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6092" name="AutoShape 12" descr="Дьоміної Н.І., вихователя ДНЗ№2, м. Кам'янець-Подільсь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6094" name="AutoShape 14" descr="Дьоміної Н.І., вихователя ДНЗ№2, м. Кам'янець-Подільсь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6096" name="Picture 16" descr="Синій і жовтий: картинки, стокові Синій і жовтий фотографії, зображення |  Скачати з Depositphot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48880"/>
            <a:ext cx="9144000" cy="4509120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07044"/>
            <a:ext cx="3995936" cy="2350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9801" y="2293884"/>
            <a:ext cx="2952328" cy="21094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1980" y="4590492"/>
            <a:ext cx="3744416" cy="22189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71"/>
          <a:stretch/>
        </p:blipFill>
        <p:spPr>
          <a:xfrm>
            <a:off x="6156176" y="2571067"/>
            <a:ext cx="2940144" cy="19708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056" y="2348879"/>
            <a:ext cx="2695699" cy="201667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Патріотичне виховання через превенцію злочинності, наркоманії, алкоголізму…  - LexInform: Правові та юридичні новини, юридична практика, коментарі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3488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79912" y="404664"/>
            <a:ext cx="4968552" cy="100811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ДИСТАНЦІЙНА ФОРМА НАВЧАННЯ</a:t>
            </a:r>
            <a:endParaRPr lang="uk-UA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086" name="AutoShape 6" descr="Дьоміної Н.І., вихователя ДНЗ№2, м. Кам'янець-Подільсь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6088" name="AutoShape 8" descr="Дьоміної Н.І., вихователя ДНЗ№2, м. Кам'янець-Подільсь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6090" name="AutoShape 10" descr="Дьоміної Н.І., вихователя ДНЗ№2, м. Кам'янець-Подільсь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6092" name="AutoShape 12" descr="Дьоміної Н.І., вихователя ДНЗ№2, м. Кам'янець-Подільсь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6094" name="AutoShape 14" descr="Дьоміної Н.І., вихователя ДНЗ№2, м. Кам'янець-Подільсь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6096" name="Picture 16" descr="Синій і жовтий: картинки, стокові Синій і жовтий фотографії, зображення |  Скачати з Depositphot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48880"/>
            <a:ext cx="9144000" cy="450912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42910" y="2285992"/>
            <a:ext cx="8072494" cy="42862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Протягом дистанційного навчання було проведено ряд виховних заходів в</a:t>
            </a:r>
          </a:p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 </a:t>
            </a:r>
            <a:r>
              <a:rPr lang="uk-UA" sz="2800" b="1" dirty="0" err="1" smtClean="0">
                <a:solidFill>
                  <a:schemeClr val="tx1"/>
                </a:solidFill>
              </a:rPr>
              <a:t>онлайн-режимі</a:t>
            </a:r>
            <a:r>
              <a:rPr lang="uk-UA" sz="2800" b="1" dirty="0" smtClean="0">
                <a:solidFill>
                  <a:schemeClr val="tx1"/>
                </a:solidFill>
              </a:rPr>
              <a:t>, а саме:</a:t>
            </a:r>
          </a:p>
          <a:p>
            <a:pPr>
              <a:buFont typeface="Arial" charset="0"/>
              <a:buChar char="•"/>
            </a:pPr>
            <a:r>
              <a:rPr lang="uk-UA" sz="2800" dirty="0" smtClean="0">
                <a:solidFill>
                  <a:schemeClr val="tx1"/>
                </a:solidFill>
              </a:rPr>
              <a:t>Шевченківські читання (1-9 кл)</a:t>
            </a:r>
          </a:p>
          <a:p>
            <a:pPr>
              <a:buFont typeface="Arial" charset="0"/>
              <a:buChar char="•"/>
            </a:pPr>
            <a:r>
              <a:rPr lang="uk-UA" sz="2800" dirty="0" smtClean="0">
                <a:solidFill>
                  <a:schemeClr val="tx1"/>
                </a:solidFill>
              </a:rPr>
              <a:t>огляд Великодніх писанок і крашанок (1-8кл)</a:t>
            </a:r>
          </a:p>
          <a:p>
            <a:pPr>
              <a:buFont typeface="Arial" charset="0"/>
              <a:buChar char="•"/>
            </a:pPr>
            <a:r>
              <a:rPr lang="uk-UA" sz="2800" dirty="0" smtClean="0">
                <a:solidFill>
                  <a:schemeClr val="tx1"/>
                </a:solidFill>
                <a:latin typeface="Calibri"/>
              </a:rPr>
              <a:t> </a:t>
            </a:r>
            <a:r>
              <a:rPr lang="uk-UA" sz="2800" dirty="0" smtClean="0">
                <a:solidFill>
                  <a:schemeClr val="tx1"/>
                </a:solidFill>
              </a:rPr>
              <a:t>Чорнобильські дзвони лунають повсюди (9 кл)</a:t>
            </a:r>
          </a:p>
          <a:p>
            <a:pPr>
              <a:buFont typeface="Arial" charset="0"/>
              <a:buChar char="•"/>
            </a:pPr>
            <a:r>
              <a:rPr lang="uk-UA" sz="2800" dirty="0" smtClean="0">
                <a:solidFill>
                  <a:schemeClr val="tx1"/>
                </a:solidFill>
                <a:latin typeface="Calibri"/>
              </a:rPr>
              <a:t> </a:t>
            </a:r>
            <a:r>
              <a:rPr lang="uk-UA" sz="2800" dirty="0" smtClean="0">
                <a:solidFill>
                  <a:schemeClr val="tx1"/>
                </a:solidFill>
              </a:rPr>
              <a:t> День Матері (2, 3,5-8кл.)</a:t>
            </a:r>
          </a:p>
          <a:p>
            <a:pPr>
              <a:buFont typeface="Arial" charset="0"/>
              <a:buChar char="•"/>
            </a:pPr>
            <a:r>
              <a:rPr lang="uk-UA" sz="2800" dirty="0" smtClean="0">
                <a:solidFill>
                  <a:schemeClr val="tx1"/>
                </a:solidFill>
              </a:rPr>
              <a:t>Свято Вишиванки ( 7 кл)</a:t>
            </a:r>
          </a:p>
          <a:p>
            <a:pPr>
              <a:buFont typeface="Arial" charset="0"/>
              <a:buChar char="•"/>
            </a:pPr>
            <a:r>
              <a:rPr lang="uk-UA" sz="2800" dirty="0" smtClean="0">
                <a:solidFill>
                  <a:schemeClr val="tx1"/>
                </a:solidFill>
              </a:rPr>
              <a:t>Прощання з Буквариком (1 кл.)</a:t>
            </a:r>
          </a:p>
          <a:p>
            <a:pPr algn="ctr"/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Патріотичне виховання через превенцію злочинності, наркоманії, алкоголізму…  - LexInform: Правові та юридичні новини, юридична практика, коментарі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3488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79912" y="404664"/>
            <a:ext cx="4968552" cy="100811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СВЯТО  ОСТАННЬОГО ДЗВОНИКА</a:t>
            </a:r>
            <a:endParaRPr lang="uk-UA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086" name="AutoShape 6" descr="Дьоміної Н.І., вихователя ДНЗ№2, м. Кам'янець-Подільсь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6088" name="AutoShape 8" descr="Дьоміної Н.І., вихователя ДНЗ№2, м. Кам'янець-Подільсь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6090" name="AutoShape 10" descr="Дьоміної Н.І., вихователя ДНЗ№2, м. Кам'янець-Подільсь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6092" name="AutoShape 12" descr="Дьоміної Н.І., вихователя ДНЗ№2, м. Кам'янець-Подільсь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6094" name="AutoShape 14" descr="Дьоміної Н.І., вихователя ДНЗ№2, м. Кам'янець-Подільсь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6096" name="Picture 16" descr="Синій і жовтий: картинки, стокові Синій і жовтий фотографії, зображення |  Скачати з Depositphot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48880"/>
            <a:ext cx="9144000" cy="4509120"/>
          </a:xfrm>
          <a:prstGeom prst="rect">
            <a:avLst/>
          </a:prstGeom>
          <a:noFill/>
        </p:spPr>
      </p:pic>
      <p:pic>
        <p:nvPicPr>
          <p:cNvPr id="5122" name="Picture 2" descr="C:\Users\ICE\Desktop\Новая папка\IMG-113727c1ef21f2a13751711abfbc26f3-V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93096"/>
            <a:ext cx="2786069" cy="256490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0571" y="4275803"/>
            <a:ext cx="3059619" cy="24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517" y="2048533"/>
            <a:ext cx="2998341" cy="22487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3546" y="2029640"/>
            <a:ext cx="2993414" cy="22450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227532" y="3900844"/>
            <a:ext cx="2500088" cy="32478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2029640"/>
            <a:ext cx="3085722" cy="222678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Шаблон презентації &quot;Україна&quot; (варіант 1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971600" y="1844824"/>
            <a:ext cx="788436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Виховання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школі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сім’ї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щоденний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нерозривний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процес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Тому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педагогічний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колектив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працює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тісній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співпраці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батьківським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колективом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метою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створення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найсприятливіших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умов для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самореалізації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розвитку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дитини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Батьки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соціальним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замовником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школи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а тому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беруть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активну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участь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освітньому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процесі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Вони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учасниками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позакласних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заходів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пов’язаних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професіями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світом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захоплень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родинними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святами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Класні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керівники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тісно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співпрацюють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сім’ями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своїх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вихованців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відвідують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дитину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вдома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спілкуються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родиною.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43808" y="401856"/>
            <a:ext cx="316835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Співпраця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батьками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Шаблон презентації &quot;Україна&quot; (варіант 1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 descr="D:\DELL\11.10.2021\Desktop\Моя\Шевченко 1 клас\IMG_20210524_13343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774" y="504056"/>
            <a:ext cx="4211960" cy="3284984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4253" y="504056"/>
            <a:ext cx="4554599" cy="32129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9952" y="3978975"/>
            <a:ext cx="4824536" cy="238972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Шаблон презентації &quot;Україна&quot; (варіант 1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683568" y="0"/>
            <a:ext cx="8208912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Протягом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2021-2022 н.р. робота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педагогічного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колективу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була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спрямована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реалізацію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завдань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затверджених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серпневій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педагогічній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раді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Забезпечити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підвищення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якості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навчання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час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освітнього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процесу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шляхом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створення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оптимальних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умов для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розвитку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особистості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кожного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Забезпечити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педагогами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підвищення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якості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навчання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час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освітнього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процесу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шляхом: 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формування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високої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навчальної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мотивації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потреби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освіті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самоосвіті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самореалізації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учнів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впровадження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дієвих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форм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роботи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обдарованими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талановитими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здібними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учнями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систематичне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використання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ефективних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педагогічних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технологій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організації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ефективного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контролю та самоконтролю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навчальної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діяльності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; 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3.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Спрямувати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методичну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роботу 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реалізацію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основних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положень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Концепції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Symbol" pitchFamily="18" charset="2"/>
              </a:rPr>
              <a:t>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Нової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Української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Школи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Symbol" pitchFamily="18" charset="2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4.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Збільшити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відповідальність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кожного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вчителя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за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підготовку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результативність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участі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школярів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предметних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олімпіадах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Шаблон презентації &quot;Україна&quot; (варіант 1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755576" y="2337877"/>
            <a:ext cx="824440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Особливу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роль 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своїй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роботі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приділяю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охороні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праці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безпеці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життєдіяльності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виробничій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санітарії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профілактиці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травматизму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дітей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побуті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час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освітнього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процесу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негативного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впливу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соцмереж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психологічний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стан та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поведінку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дітей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насилля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родині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наради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директорові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розгляд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даного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питання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батьківських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зборах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;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співпраця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сімейним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лікарем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села;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щорічні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обов'язкові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медогляди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учнів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працівників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;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розподіл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дітей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відповідними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групами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здоров'я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проведення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бесід,інструктажів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199443"/>
            <a:ext cx="47863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Стан </a:t>
            </a:r>
            <a:r>
              <a:rPr lang="ru-RU" sz="4000" b="1" dirty="0" err="1" smtClean="0"/>
              <a:t>охорони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праці</a:t>
            </a:r>
            <a:r>
              <a:rPr lang="ru-RU" sz="4000" b="1" dirty="0" smtClean="0"/>
              <a:t> та </a:t>
            </a:r>
            <a:r>
              <a:rPr lang="ru-RU" sz="4000" b="1" dirty="0" err="1" smtClean="0"/>
              <a:t>безпеки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життєдіяльності</a:t>
            </a:r>
            <a:r>
              <a:rPr lang="ru-RU" sz="4000" b="1" dirty="0" smtClean="0"/>
              <a:t>.</a:t>
            </a:r>
            <a:endParaRPr lang="uk-UA" sz="4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Шаблон презентації &quot;Україна&quot; (варіант 1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755576" y="1366897"/>
            <a:ext cx="838842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Будівля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школи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прийнята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експлуатацію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34 роки назад. Але ,не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зважаючи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значний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зношеність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адміністрація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школи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разом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колективом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постійно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працює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над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удосконаленням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матеріально-технічної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бази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підтриманню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її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робочому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Фінансування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потреб закладу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проводилися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централізованою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бухгалтерією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відділу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освіти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, </a:t>
            </a:r>
            <a:r>
              <a:rPr kumimoji="0" lang="ru-RU" sz="20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культури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молоді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 спорту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Хирівського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ОТГ.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Протягом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навчального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року систематично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здійснювалася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виплата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заробітної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плати 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Вчасно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здійснювалися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бухгалтерією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проплати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спожиті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енергоносії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 За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рахунок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благодійних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коштів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підприємців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здійснено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ремонт та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підготовку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класних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кімнат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навчального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року.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Адміністрацією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, учителями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приділяється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достатньо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уваги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естетичному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вигляду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навчального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закладу.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Коридори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вестибюлі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класи-кабінети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школи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поступово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поповнюються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новими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сучасними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стендами , проводиться робота по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озелененню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коридорів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Подвір’я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закладу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завжди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прибране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доглянуте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Обслуговуючим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персоналом проводиться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скошування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трави на газонах,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винесення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періодичне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вивезення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сміття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території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8523" y="0"/>
            <a:ext cx="52353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err="1" smtClean="0"/>
              <a:t>Фінансово-господарська</a:t>
            </a:r>
            <a:r>
              <a:rPr lang="ru-RU" sz="3600" b="1" dirty="0" smtClean="0"/>
              <a:t> </a:t>
            </a:r>
          </a:p>
          <a:p>
            <a:pPr algn="ctr"/>
            <a:r>
              <a:rPr lang="ru-RU" sz="3600" b="1" dirty="0" err="1" smtClean="0"/>
              <a:t>діяльність</a:t>
            </a:r>
            <a:r>
              <a:rPr lang="ru-RU" sz="3600" b="1" dirty="0" smtClean="0"/>
              <a:t>.</a:t>
            </a:r>
            <a:endParaRPr lang="uk-UA" sz="36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Шаблон презентації &quot;Україна&quot; (варіант 1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1331640" y="2564904"/>
            <a:ext cx="766834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Управління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школою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здійснюється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згідно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річного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плану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роботи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школи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освітньої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програми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плану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внутрішкільного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контролю та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календарних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планів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вчителів-предметників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планів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виховної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роботи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класних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керівників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система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планування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відпрацьована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школі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заснована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взаємодії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усіх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ланок,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підрозділів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учасників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освітнього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процесу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забезпечує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координацію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їх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діяльності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єдність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вимог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сприяє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досягненню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ефективності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вдосконаленню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освітнього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процесу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забезпечує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планомірний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розвиток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закладу.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55776" y="836712"/>
            <a:ext cx="40324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Управлінська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діяльність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Шаблон презентації &quot;Україна&quot; (варіант 1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0" name="Google Shape;90;p2"/>
          <p:cNvSpPr/>
          <p:nvPr/>
        </p:nvSpPr>
        <p:spPr>
          <a:xfrm>
            <a:off x="1475656" y="1340768"/>
            <a:ext cx="6261517" cy="4324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ru-RU" sz="5500" b="1" dirty="0" err="1" smtClean="0">
                <a:latin typeface="Corsiva"/>
                <a:ea typeface="Corsiva"/>
                <a:cs typeface="Corsiva"/>
                <a:sym typeface="Corsiva"/>
              </a:rPr>
              <a:t>Добіг</a:t>
            </a:r>
            <a:r>
              <a:rPr lang="ru-RU" sz="5500" b="1" dirty="0" smtClean="0">
                <a:latin typeface="Corsiva"/>
                <a:ea typeface="Corsiva"/>
                <a:cs typeface="Corsiva"/>
                <a:sym typeface="Corsiva"/>
              </a:rPr>
              <a:t> до </a:t>
            </a:r>
            <a:r>
              <a:rPr lang="ru-RU" sz="5500" b="1" dirty="0" err="1" smtClean="0">
                <a:latin typeface="Corsiva"/>
                <a:ea typeface="Corsiva"/>
                <a:cs typeface="Corsiva"/>
                <a:sym typeface="Corsiva"/>
              </a:rPr>
              <a:t>кінця</a:t>
            </a:r>
            <a:r>
              <a:rPr lang="ru-RU" sz="5500" b="1" dirty="0" smtClean="0">
                <a:latin typeface="Corsiva"/>
                <a:ea typeface="Corsiva"/>
                <a:cs typeface="Corsiva"/>
                <a:sym typeface="Corsiva"/>
              </a:rPr>
              <a:t>, </a:t>
            </a:r>
            <a:r>
              <a:rPr lang="ru-RU" sz="5500" b="1" dirty="0" err="1" smtClean="0">
                <a:latin typeface="Corsiva"/>
                <a:ea typeface="Corsiva"/>
                <a:cs typeface="Corsiva"/>
                <a:sym typeface="Corsiva"/>
              </a:rPr>
              <a:t>мабуть</a:t>
            </a:r>
            <a:r>
              <a:rPr lang="ru-RU" sz="5500" b="1" dirty="0" smtClean="0">
                <a:latin typeface="Corsiva"/>
                <a:ea typeface="Corsiva"/>
                <a:cs typeface="Corsiva"/>
                <a:sym typeface="Corsiva"/>
              </a:rPr>
              <a:t>, </a:t>
            </a:r>
            <a:br>
              <a:rPr lang="ru-RU" sz="5500" b="1" dirty="0" smtClean="0">
                <a:latin typeface="Corsiva"/>
                <a:ea typeface="Corsiva"/>
                <a:cs typeface="Corsiva"/>
                <a:sym typeface="Corsiva"/>
              </a:rPr>
            </a:br>
            <a:r>
              <a:rPr lang="ru-RU" sz="5500" b="1" dirty="0" err="1" smtClean="0">
                <a:latin typeface="Corsiva"/>
                <a:ea typeface="Corsiva"/>
                <a:cs typeface="Corsiva"/>
                <a:sym typeface="Corsiva"/>
              </a:rPr>
              <a:t>найбуремніший</a:t>
            </a:r>
            <a:r>
              <a:rPr lang="ru-RU" sz="5500" b="1" dirty="0" smtClean="0"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ru-RU" sz="5500" b="1" dirty="0" err="1" smtClean="0">
                <a:latin typeface="Corsiva"/>
                <a:ea typeface="Corsiva"/>
                <a:cs typeface="Corsiva"/>
                <a:sym typeface="Corsiva"/>
              </a:rPr>
              <a:t>навчальний</a:t>
            </a:r>
            <a:r>
              <a:rPr lang="ru-RU" sz="5500" b="1" dirty="0" smtClean="0"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ru-RU" sz="5500" b="1" dirty="0" err="1" smtClean="0">
                <a:latin typeface="Corsiva"/>
                <a:ea typeface="Corsiva"/>
                <a:cs typeface="Corsiva"/>
                <a:sym typeface="Corsiva"/>
              </a:rPr>
              <a:t>рік</a:t>
            </a:r>
            <a:r>
              <a:rPr lang="ru-RU" sz="5500" b="1" dirty="0" smtClean="0">
                <a:latin typeface="Corsiva"/>
                <a:ea typeface="Corsiva"/>
                <a:cs typeface="Corsiva"/>
                <a:sym typeface="Corsiva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500" b="1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Изображения Ukraine | Бесплатные векторы, стоковые фото и PS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9952" y="0"/>
            <a:ext cx="9473952" cy="72008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91880" y="836712"/>
            <a:ext cx="5472608" cy="374441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Нехай </a:t>
            </a:r>
            <a:r>
              <a:rPr lang="ru-RU" sz="3600" dirty="0" err="1" smtClean="0"/>
              <a:t>цього</a:t>
            </a:r>
            <a:r>
              <a:rPr lang="ru-RU" sz="3600" dirty="0" smtClean="0"/>
              <a:t> </a:t>
            </a:r>
            <a:r>
              <a:rPr lang="ru-RU" sz="3600" dirty="0" err="1" smtClean="0"/>
              <a:t>червневого</a:t>
            </a:r>
            <a:r>
              <a:rPr lang="ru-RU" sz="3600" dirty="0" smtClean="0"/>
              <a:t> дня в </a:t>
            </a:r>
            <a:r>
              <a:rPr lang="ru-RU" sz="3600" dirty="0" err="1" smtClean="0"/>
              <a:t>кожен</a:t>
            </a:r>
            <a:r>
              <a:rPr lang="ru-RU" sz="3600" dirty="0" smtClean="0"/>
              <a:t> </a:t>
            </a:r>
            <a:r>
              <a:rPr lang="ru-RU" sz="3600" dirty="0" err="1" smtClean="0"/>
              <a:t>дім</a:t>
            </a:r>
            <a:r>
              <a:rPr lang="ru-RU" sz="3600" dirty="0" smtClean="0"/>
              <a:t> </a:t>
            </a:r>
            <a:r>
              <a:rPr lang="ru-RU" sz="3600" dirty="0" err="1" smtClean="0"/>
              <a:t>прилетить</a:t>
            </a:r>
            <a:r>
              <a:rPr lang="ru-RU" sz="3600" dirty="0" smtClean="0"/>
              <a:t> Голуб миру </a:t>
            </a:r>
            <a:r>
              <a:rPr lang="ru-RU" sz="3600" dirty="0" err="1" smtClean="0"/>
              <a:t>з</a:t>
            </a:r>
            <a:r>
              <a:rPr lang="ru-RU" sz="3600" dirty="0" smtClean="0"/>
              <a:t> </a:t>
            </a:r>
            <a:r>
              <a:rPr lang="ru-RU" sz="3600" dirty="0" err="1" smtClean="0"/>
              <a:t>добрими</a:t>
            </a:r>
            <a:r>
              <a:rPr lang="ru-RU" sz="3600" dirty="0" smtClean="0"/>
              <a:t> </a:t>
            </a:r>
            <a:r>
              <a:rPr lang="ru-RU" sz="3600" dirty="0" err="1" smtClean="0"/>
              <a:t>звістками</a:t>
            </a:r>
            <a:r>
              <a:rPr lang="ru-RU" sz="3600" dirty="0" smtClean="0"/>
              <a:t>! </a:t>
            </a:r>
            <a:r>
              <a:rPr lang="ru-RU" sz="3600" dirty="0" err="1" smtClean="0"/>
              <a:t>Бажаю</a:t>
            </a:r>
            <a:r>
              <a:rPr lang="ru-RU" sz="3600" dirty="0" smtClean="0"/>
              <a:t> </a:t>
            </a:r>
            <a:r>
              <a:rPr lang="ru-RU" sz="3600" dirty="0" err="1" smtClean="0"/>
              <a:t>Україні</a:t>
            </a:r>
            <a:r>
              <a:rPr lang="ru-RU" sz="3600" dirty="0" smtClean="0"/>
              <a:t> миру та перемоги! </a:t>
            </a:r>
            <a:endParaRPr lang="uk-UA" sz="36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бажання мирного неба / ©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Шаблон презентації &quot;Україна&quot; (варіант 1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1979712" y="2492896"/>
            <a:ext cx="702027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Удосконалення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уроку як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засіб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розвитку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творчої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особистості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вчителя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учня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Основними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завданнями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закладу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виховання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патріотів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відданих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демократичним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цінностям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створення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сприятливих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умов для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гармонійного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розвитку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учнів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здібностей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підготовки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самостійного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життя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19772" y="461618"/>
            <a:ext cx="41044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90550" algn="l"/>
              </a:tabLst>
            </a:pPr>
            <a:r>
              <a:rPr lang="ru-RU" sz="4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90550" algn="l"/>
              </a:tabLst>
            </a:pPr>
            <a:r>
              <a:rPr lang="ru-RU" sz="4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педколективу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Шаблон презентації &quot;Україна&quot; (варіант 1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575556" y="1560374"/>
            <a:ext cx="799288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Заклад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загальної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середньої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освіти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І-ІІ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ступенів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с.Лопушниця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комунальною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власністю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Хирівської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міської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ради 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Управління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фінансування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здійснюється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бухгалтерією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відділу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освіти,культури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молоді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спорту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Хирівської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міської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ради.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Будівля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прийнята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експлуатацію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1987 року. У 202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-202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навчальному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році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закладі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працює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педагогічних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працівників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6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працівників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числа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обслуговуючого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персоналу. У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початок навчального року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навчалося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51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учень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 на </a:t>
            </a:r>
            <a:r>
              <a:rPr kumimoji="0" lang="ru-RU" sz="20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завершення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49 </a:t>
            </a:r>
            <a:r>
              <a:rPr kumimoji="0" lang="ru-RU" sz="20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учнів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(2 </a:t>
            </a:r>
            <a:r>
              <a:rPr kumimoji="0" lang="ru-RU" sz="20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учні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змінили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місце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проживання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0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вибули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до </a:t>
            </a:r>
            <a:r>
              <a:rPr kumimoji="0" lang="ru-RU" sz="20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інших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шкіл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1-9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класах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середня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наповнюваність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становить 8,5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учн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Навчання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закладі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організоване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2-ма ступенями: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початкова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школа.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Концепція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НУШ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реалізується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1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-4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класах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 (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uk-UA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ушинська</a:t>
            </a:r>
            <a:r>
              <a:rPr lang="uk-UA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Г.О.,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Гнатів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Г.М.,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Бачинська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М.С.,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Остафінська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Л.М.)До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ятого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вступають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учні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с.Катино та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нашої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Педагогічним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колективом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закладу проведено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необхідну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роботу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щодо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збереження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розвитку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шкільної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мережі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75656" y="236935"/>
            <a:ext cx="59046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90550" algn="l"/>
              </a:tabLst>
            </a:pP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Загальна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інформація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90550" algn="l"/>
              </a:tabLs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 заклад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Шаблон презентації &quot;Україна&quot; (варіант 1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539552" y="1543586"/>
            <a:ext cx="824440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иректором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закладу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особлива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увага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приділяється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кадровому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забезпеченню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2021-2022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навчальному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році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штатними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працівниками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закладу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загальної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середньої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освіти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І-ІІ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ступенів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с.Лопушниця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забезпечений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100%.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Розстановка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педагогічних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кадрів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здійснювалася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відповіднодо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фахової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освіти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При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підборі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кадрів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 у тому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числі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навіть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обслуговуючого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персоналу)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враховується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фахова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підготовка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особисті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колективні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якості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працездатність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інші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характеристики.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19772" y="0"/>
            <a:ext cx="41044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90550" algn="l"/>
              </a:tabLst>
            </a:pPr>
            <a:r>
              <a:rPr lang="ru-RU" sz="4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Кадрове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90550" algn="l"/>
              </a:tabLst>
            </a:pP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забезпечення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Шаблон презентації &quot;Україна&quot; (варіант 1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511152" y="1379577"/>
            <a:ext cx="7632848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Працюють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методичні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об'єднання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вчителів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методичне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об'єднання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початкових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керівник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Остафінська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Л.М.);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методичне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об'єднання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гуманітарного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циклу(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керівник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Сушинська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Л.І.);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методичне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об'єднання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природничо-математичного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циклу(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керівник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Рапак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М.І.);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-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методичне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об'єднання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керівників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керівник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Гнатів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Г.Я.);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Керівництво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методичною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роботою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здійснює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методична рада. До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реалізації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завдань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методичної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роботи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активно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залучаються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вчителі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мають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педагогічні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звання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вищу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кваліфікаційну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категорію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За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активної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проходять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тижні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методичні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засідання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404664"/>
            <a:ext cx="52565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90550" algn="l"/>
              </a:tabLst>
            </a:pPr>
            <a:r>
              <a:rPr lang="ru-RU" sz="4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Методична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робота</a:t>
            </a:r>
            <a:endParaRPr lang="ru-RU" sz="4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Шаблон презентації &quot;Україна&quot; (варіант 1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539552" y="72784"/>
            <a:ext cx="820891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йдуть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ногу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життям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Широко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впроваджуються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практику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інноваційні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технології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суть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полягає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тому,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навчання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відбувається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шляхом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взаємодії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тісної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взаємодії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всіх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хто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навчається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З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кожним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роком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інформаційні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технології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уроках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впроваджують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більше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більше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Впроваджуються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навчально-виховному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процесі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також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проектно-рефлексивні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модульні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технології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продуктивного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навчання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впроваджують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роботу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прийоми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відповідають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вимогам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НУШ. Нова структура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змогу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добре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засвоїти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зміст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набути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компетентності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життя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Рівний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доступ до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освіти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усіх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дітей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справедливий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розподіл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публічних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коштів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Держава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місцева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влада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як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повноправні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учасники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освіти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мають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забезпечувати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організацію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освітнього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процесу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Шаблон презентації &quot;Україна&quot; (варіант 1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467544" y="404664"/>
            <a:ext cx="842493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Згідно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графіка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проходження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атестації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2021-2022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навчальний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педагогічних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працівників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проходили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чергову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атестацію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за результатами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якої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учителю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початкових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класів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Бачинській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М.С.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було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встановлено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кваліфікаційну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категорію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спеціаліст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вищої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категорії</a:t>
            </a:r>
            <a:r>
              <a:rPr lang="ru-RU" sz="2400" dirty="0" smtClean="0"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учителю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початкових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класів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Гнатів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Г.М.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було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встановлено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кваліфікаційну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категорію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спеціаліст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вищої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категорії</a:t>
            </a:r>
            <a:r>
              <a:rPr lang="ru-RU" sz="2400" dirty="0" smtClean="0">
                <a:latin typeface="Calibri"/>
                <a:ea typeface="Calibri" pitchFamily="34" charset="0"/>
                <a:cs typeface="Times New Roman" pitchFamily="18" charset="0"/>
              </a:rPr>
              <a:t>»,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учителю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географії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Тиркало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А.В.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було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встановлено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кваліфікаційну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категорію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спеціаліст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перш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категорії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учителю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початкових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класів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ЗЗСО І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ступеня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с.Катина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Цар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Г.Я.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було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підтверджено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раніше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встановлену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кваліфікаційну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категорію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спеціаліст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першої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категорії</a:t>
            </a:r>
            <a:r>
              <a:rPr lang="ru-RU" sz="2400" dirty="0" smtClean="0">
                <a:latin typeface="Calibri"/>
                <a:ea typeface="Calibri" pitchFamily="34" charset="0"/>
                <a:cs typeface="Times New Roman" pitchFamily="18" charset="0"/>
              </a:rPr>
              <a:t>»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педагогічного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звання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старший учитель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учителю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християнської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етики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Садовій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Н.М.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було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встановлено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кваліфікаційну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категорію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спеціаліст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другої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категорії</a:t>
            </a:r>
            <a:r>
              <a:rPr lang="ru-RU" sz="2400" dirty="0" smtClean="0"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3184</TotalTime>
  <Words>1393</Words>
  <Application>Microsoft Office PowerPoint</Application>
  <PresentationFormat>Экран (4:3)</PresentationFormat>
  <Paragraphs>114</Paragraphs>
  <Slides>35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4" baseType="lpstr">
      <vt:lpstr>Arial</vt:lpstr>
      <vt:lpstr>Calibri</vt:lpstr>
      <vt:lpstr>Corsiva</vt:lpstr>
      <vt:lpstr>Franklin Gothic Book</vt:lpstr>
      <vt:lpstr>Franklin Gothic Medium</vt:lpstr>
      <vt:lpstr>Symbol</vt:lpstr>
      <vt:lpstr>Times New Roman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Створення лепбука на тему  «Який у зими святковий календар»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Руслан</dc:creator>
  <cp:lastModifiedBy>Альона</cp:lastModifiedBy>
  <cp:revision>180</cp:revision>
  <cp:lastPrinted>2022-06-21T16:10:19Z</cp:lastPrinted>
  <dcterms:created xsi:type="dcterms:W3CDTF">2018-06-17T21:41:04Z</dcterms:created>
  <dcterms:modified xsi:type="dcterms:W3CDTF">2022-06-22T13:31:56Z</dcterms:modified>
</cp:coreProperties>
</file>