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8756" r:id="rId2"/>
    <p:sldMasterId id="2147488771" r:id="rId3"/>
    <p:sldMasterId id="2147488975" r:id="rId4"/>
  </p:sldMasterIdLst>
  <p:notesMasterIdLst>
    <p:notesMasterId r:id="rId28"/>
  </p:notesMasterIdLst>
  <p:sldIdLst>
    <p:sldId id="463" r:id="rId5"/>
    <p:sldId id="435" r:id="rId6"/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526" r:id="rId16"/>
    <p:sldId id="527" r:id="rId17"/>
    <p:sldId id="528" r:id="rId18"/>
    <p:sldId id="530" r:id="rId19"/>
    <p:sldId id="531" r:id="rId20"/>
    <p:sldId id="509" r:id="rId21"/>
    <p:sldId id="498" r:id="rId22"/>
    <p:sldId id="510" r:id="rId23"/>
    <p:sldId id="505" r:id="rId24"/>
    <p:sldId id="506" r:id="rId25"/>
    <p:sldId id="513" r:id="rId26"/>
    <p:sldId id="47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6600"/>
    <a:srgbClr val="8CECCA"/>
    <a:srgbClr val="004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519" autoAdjust="0"/>
  </p:normalViewPr>
  <p:slideViewPr>
    <p:cSldViewPr>
      <p:cViewPr varScale="1">
        <p:scale>
          <a:sx n="83" d="100"/>
          <a:sy n="83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2525B-DC0F-46BC-83CC-676FF3B9E787}" type="doc">
      <dgm:prSet loTypeId="urn:microsoft.com/office/officeart/2005/8/layout/vList4#10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39EE9128-B3DC-4134-876B-27CDA589E21D}">
      <dgm:prSet custT="1"/>
      <dgm:spPr/>
      <dgm:t>
        <a:bodyPr/>
        <a:lstStyle/>
        <a:p>
          <a:pPr algn="ctr"/>
          <a:r>
            <a:rPr lang="ru-RU" sz="4000" b="1" i="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Унесення</a:t>
          </a:r>
          <a:r>
            <a:rPr lang="ru-RU" sz="4000" b="1" i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змін</a:t>
          </a:r>
          <a:r>
            <a:rPr lang="ru-RU" sz="4000" b="1" i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smtClean="0">
              <a:latin typeface="Times New Roman" pitchFamily="18" charset="0"/>
              <a:cs typeface="Times New Roman" pitchFamily="18" charset="0"/>
            </a:rPr>
            <a:t>до реєстраційних </a:t>
          </a:r>
          <a:r>
            <a:rPr lang="ru-RU" sz="4000" b="0" i="0" dirty="0" err="1" smtClean="0">
              <a:latin typeface="Times New Roman" pitchFamily="18" charset="0"/>
              <a:cs typeface="Times New Roman" pitchFamily="18" charset="0"/>
            </a:rPr>
            <a:t>даних</a:t>
          </a:r>
          <a:r>
            <a:rPr lang="ru-RU" sz="4000" b="0" i="0" dirty="0" smtClean="0">
              <a:latin typeface="Times New Roman" pitchFamily="18" charset="0"/>
              <a:cs typeface="Times New Roman" pitchFamily="18" charset="0"/>
            </a:rPr>
            <a:t> – </a:t>
          </a:r>
        </a:p>
        <a:p>
          <a:pPr algn="ctr"/>
          <a:r>
            <a:rPr lang="ru-RU" sz="40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 6 лютого до 2 </a:t>
          </a:r>
          <a:r>
            <a:rPr lang="ru-RU" sz="4000" b="1" i="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квітня</a:t>
          </a:r>
          <a:r>
            <a:rPr lang="ru-RU" sz="40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smtClean="0">
              <a:latin typeface="Times New Roman" pitchFamily="18" charset="0"/>
              <a:cs typeface="Times New Roman" pitchFamily="18" charset="0"/>
            </a:rPr>
            <a:t>2018 року</a:t>
          </a:r>
          <a:r>
            <a:rPr lang="ru-RU" sz="2000" b="0" i="0" dirty="0" smtClean="0"/>
            <a:t>.</a:t>
          </a:r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BA199-7E4A-466C-B86E-825B8B2AB3F2}" type="parTrans" cxnId="{60972B7A-D4E8-4BE8-B001-7D40CADACDE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E6258-DD94-4B41-813E-42182A26139B}" type="sibTrans" cxnId="{60972B7A-D4E8-4BE8-B001-7D40CADACDE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32518-3B60-4FB1-AB82-53BC59E15A96}" type="pres">
      <dgm:prSet presAssocID="{14D2525B-DC0F-46BC-83CC-676FF3B9E7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7BE8487-0104-4BF8-8275-284476A130CE}" type="pres">
      <dgm:prSet presAssocID="{39EE9128-B3DC-4134-876B-27CDA589E21D}" presName="comp" presStyleCnt="0"/>
      <dgm:spPr/>
    </dgm:pt>
    <dgm:pt modelId="{0AA51691-3326-4C1B-A81F-712EC1E92D25}" type="pres">
      <dgm:prSet presAssocID="{39EE9128-B3DC-4134-876B-27CDA589E21D}" presName="box" presStyleLbl="node1" presStyleIdx="0" presStyleCnt="1" custScaleY="99804"/>
      <dgm:spPr/>
      <dgm:t>
        <a:bodyPr/>
        <a:lstStyle/>
        <a:p>
          <a:endParaRPr lang="uk-UA"/>
        </a:p>
      </dgm:t>
    </dgm:pt>
    <dgm:pt modelId="{8B70473D-AB02-4A38-B0C9-BA039F8DC169}" type="pres">
      <dgm:prSet presAssocID="{39EE9128-B3DC-4134-876B-27CDA589E21D}" presName="img" presStyleLbl="fgImgPlace1" presStyleIdx="0" presStyleCnt="1" custScaleX="104546" custScaleY="41813" custLinFactNeighborX="-13636" custLinFactNeighborY="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8CA8DC7-2EA3-4587-A278-E65EE371508F}" type="pres">
      <dgm:prSet presAssocID="{39EE9128-B3DC-4134-876B-27CDA589E21D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1FCCC89-F628-4142-B81A-35F78BB3F7EF}" type="presOf" srcId="{39EE9128-B3DC-4134-876B-27CDA589E21D}" destId="{28CA8DC7-2EA3-4587-A278-E65EE371508F}" srcOrd="1" destOrd="0" presId="urn:microsoft.com/office/officeart/2005/8/layout/vList4#10"/>
    <dgm:cxn modelId="{3104756E-B624-44C5-BD53-7929573C19AA}" type="presOf" srcId="{39EE9128-B3DC-4134-876B-27CDA589E21D}" destId="{0AA51691-3326-4C1B-A81F-712EC1E92D25}" srcOrd="0" destOrd="0" presId="urn:microsoft.com/office/officeart/2005/8/layout/vList4#10"/>
    <dgm:cxn modelId="{60972B7A-D4E8-4BE8-B001-7D40CADACDE8}" srcId="{14D2525B-DC0F-46BC-83CC-676FF3B9E787}" destId="{39EE9128-B3DC-4134-876B-27CDA589E21D}" srcOrd="0" destOrd="0" parTransId="{C09BA199-7E4A-466C-B86E-825B8B2AB3F2}" sibTransId="{273E6258-DD94-4B41-813E-42182A26139B}"/>
    <dgm:cxn modelId="{31EE3ED5-F8EA-4607-89FE-03E510DF3BAE}" type="presOf" srcId="{14D2525B-DC0F-46BC-83CC-676FF3B9E787}" destId="{34032518-3B60-4FB1-AB82-53BC59E15A96}" srcOrd="0" destOrd="0" presId="urn:microsoft.com/office/officeart/2005/8/layout/vList4#10"/>
    <dgm:cxn modelId="{D6B6AA7B-486D-4971-8F15-6B2364066D25}" type="presParOf" srcId="{34032518-3B60-4FB1-AB82-53BC59E15A96}" destId="{67BE8487-0104-4BF8-8275-284476A130CE}" srcOrd="0" destOrd="0" presId="urn:microsoft.com/office/officeart/2005/8/layout/vList4#10"/>
    <dgm:cxn modelId="{0DA53A86-0BCD-4E0F-8EF1-F9CE63E9F8CA}" type="presParOf" srcId="{67BE8487-0104-4BF8-8275-284476A130CE}" destId="{0AA51691-3326-4C1B-A81F-712EC1E92D25}" srcOrd="0" destOrd="0" presId="urn:microsoft.com/office/officeart/2005/8/layout/vList4#10"/>
    <dgm:cxn modelId="{2EED234F-7376-4E40-B6D4-6783F6501C4D}" type="presParOf" srcId="{67BE8487-0104-4BF8-8275-284476A130CE}" destId="{8B70473D-AB02-4A38-B0C9-BA039F8DC169}" srcOrd="1" destOrd="0" presId="urn:microsoft.com/office/officeart/2005/8/layout/vList4#10"/>
    <dgm:cxn modelId="{3F8FD436-A6AC-4DAC-A9F4-09289CA4A4CA}" type="presParOf" srcId="{67BE8487-0104-4BF8-8275-284476A130CE}" destId="{28CA8DC7-2EA3-4587-A278-E65EE371508F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51691-3326-4C1B-A81F-712EC1E92D25}">
      <dsp:nvSpPr>
        <dsp:cNvPr id="0" name=""/>
        <dsp:cNvSpPr/>
      </dsp:nvSpPr>
      <dsp:spPr>
        <a:xfrm>
          <a:off x="0" y="0"/>
          <a:ext cx="7920880" cy="3485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Унесення</a:t>
          </a:r>
          <a:r>
            <a:rPr lang="ru-RU" sz="4000" b="1" i="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змін</a:t>
          </a:r>
          <a:r>
            <a:rPr lang="ru-RU" sz="4000" b="1" i="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kern="1200" dirty="0" smtClean="0">
              <a:latin typeface="Times New Roman" pitchFamily="18" charset="0"/>
              <a:cs typeface="Times New Roman" pitchFamily="18" charset="0"/>
            </a:rPr>
            <a:t>до реєстраційних </a:t>
          </a:r>
          <a:r>
            <a:rPr lang="ru-RU" sz="4000" b="0" i="0" kern="1200" dirty="0" err="1" smtClean="0">
              <a:latin typeface="Times New Roman" pitchFamily="18" charset="0"/>
              <a:cs typeface="Times New Roman" pitchFamily="18" charset="0"/>
            </a:rPr>
            <a:t>даних</a:t>
          </a:r>
          <a:r>
            <a:rPr lang="ru-RU" sz="4000" b="0" i="0" kern="1200" dirty="0" smtClean="0">
              <a:latin typeface="Times New Roman" pitchFamily="18" charset="0"/>
              <a:cs typeface="Times New Roman" pitchFamily="18" charset="0"/>
            </a:rPr>
            <a:t> –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 6 лютого до 2 </a:t>
          </a:r>
          <a:r>
            <a:rPr lang="ru-RU" sz="4000" b="1" i="0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квітня</a:t>
          </a:r>
          <a:r>
            <a:rPr lang="ru-RU" sz="40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kern="1200" dirty="0" smtClean="0">
              <a:latin typeface="Times New Roman" pitchFamily="18" charset="0"/>
              <a:cs typeface="Times New Roman" pitchFamily="18" charset="0"/>
            </a:rPr>
            <a:t>2018 року</a:t>
          </a:r>
          <a:r>
            <a:rPr lang="ru-RU" sz="2000" b="0" i="0" kern="1200" dirty="0" smtClean="0"/>
            <a:t>.</a:t>
          </a: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3414" y="0"/>
        <a:ext cx="5987465" cy="3485543"/>
      </dsp:txXfrm>
    </dsp:sp>
    <dsp:sp modelId="{8B70473D-AB02-4A38-B0C9-BA039F8DC169}">
      <dsp:nvSpPr>
        <dsp:cNvPr id="0" name=""/>
        <dsp:cNvSpPr/>
      </dsp:nvSpPr>
      <dsp:spPr>
        <a:xfrm>
          <a:off x="97212" y="1160227"/>
          <a:ext cx="1656192" cy="11682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AD5D97-84A7-4508-B950-51AD8389989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1DEE835-038C-4C0D-81C6-931122178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61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1400" b="1" dirty="0" smtClean="0"/>
              <a:t>Animated title moves behind picture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(Intermediate)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Rectangles</a:t>
            </a:r>
            <a:r>
              <a:rPr lang="en-US" dirty="0" smtClean="0"/>
              <a:t> click </a:t>
            </a:r>
            <a:r>
              <a:rPr lang="en-US" b="1" dirty="0" smtClean="0"/>
              <a:t>Rectangle </a:t>
            </a:r>
            <a:r>
              <a:rPr lang="en-US" dirty="0" smtClean="0"/>
              <a:t>(first option from the left). On the slide, drag to draw a rectangle.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rectangle. 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Height</a:t>
            </a:r>
            <a:r>
              <a:rPr lang="en-US" dirty="0" smtClean="0"/>
              <a:t> box, enter </a:t>
            </a:r>
            <a:r>
              <a:rPr lang="en-US" b="1" dirty="0" smtClean="0"/>
              <a:t>3.17”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Width</a:t>
            </a:r>
            <a:r>
              <a:rPr lang="en-US" dirty="0" smtClean="0"/>
              <a:t> box, enter </a:t>
            </a:r>
            <a:r>
              <a:rPr lang="en-US" b="1" dirty="0" smtClean="0"/>
              <a:t>9.5”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rectangle slightly above the middle of the slide.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rectangle.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Left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the next to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Outline</a:t>
            </a:r>
            <a:r>
              <a:rPr lang="en-US" dirty="0" smtClean="0"/>
              <a:t>, and then click </a:t>
            </a:r>
            <a:r>
              <a:rPr lang="en-US" b="1" dirty="0" smtClean="0"/>
              <a:t>No</a:t>
            </a:r>
            <a:r>
              <a:rPr lang="en-US" dirty="0" smtClean="0"/>
              <a:t> </a:t>
            </a:r>
            <a:r>
              <a:rPr lang="en-US" b="1" dirty="0" smtClean="0"/>
              <a:t>Outline</a:t>
            </a:r>
            <a:r>
              <a:rPr lang="en-US" dirty="0" smtClean="0"/>
              <a:t>.</a:t>
            </a:r>
            <a:endParaRPr lang="en-US" b="1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Shape</a:t>
            </a:r>
            <a:r>
              <a:rPr lang="en-US" dirty="0" smtClean="0"/>
              <a:t> dialog box launcher.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Shape</a:t>
            </a:r>
            <a:r>
              <a:rPr lang="en-US" dirty="0" smtClean="0"/>
              <a:t> 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 </a:t>
            </a:r>
            <a:r>
              <a:rPr lang="en-US" dirty="0" smtClean="0"/>
              <a:t>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Linear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Angle</a:t>
            </a:r>
            <a:r>
              <a:rPr lang="en-US" dirty="0" smtClean="0"/>
              <a:t> box, enter </a:t>
            </a:r>
            <a:r>
              <a:rPr lang="en-US" b="1" dirty="0" smtClean="0"/>
              <a:t>0</a:t>
            </a:r>
            <a:r>
              <a:rPr lang="en-US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 gradient stops</a:t>
            </a:r>
            <a:r>
              <a:rPr lang="en-US" dirty="0" smtClean="0"/>
              <a:t> or </a:t>
            </a:r>
            <a:r>
              <a:rPr lang="en-US" b="1" dirty="0" smtClean="0"/>
              <a:t>Remove gradient stops</a:t>
            </a:r>
            <a:r>
              <a:rPr lang="en-US" dirty="0" smtClean="0"/>
              <a:t> until two stops appear in the slider.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Orange, Accent 6, Darker 50% </a:t>
            </a:r>
            <a:r>
              <a:rPr lang="en-US" dirty="0" smtClean="0"/>
              <a:t>(fifth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Orange, Accent 6, Darker 25%</a:t>
            </a:r>
            <a:r>
              <a:rPr lang="en-US" dirty="0" smtClean="0"/>
              <a:t> (fourth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“heading” text box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select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On the slide, drag to draw a text box.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the heading text, and then select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Calibri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38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Orange, Accent 6, Darker 25% </a:t>
            </a:r>
            <a:r>
              <a:rPr lang="en-US" dirty="0" smtClean="0"/>
              <a:t>(fourth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text box just above the rectangle, in the right half of the slide.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On the slide, drag to draw a text box.</a:t>
            </a:r>
            <a:endParaRPr lang="en-US" b="1" dirty="0" smtClean="0"/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three lines of text with paragraph breaks, and then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Calibri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28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the </a:t>
            </a:r>
            <a:r>
              <a:rPr lang="en-US" b="1" dirty="0" smtClean="0"/>
              <a:t>Paragraph</a:t>
            </a:r>
            <a:r>
              <a:rPr lang="en-US" dirty="0" smtClean="0"/>
              <a:t> dialog box launcher. In the </a:t>
            </a:r>
            <a:r>
              <a:rPr lang="en-US" b="1" dirty="0" smtClean="0"/>
              <a:t>Paragraph</a:t>
            </a:r>
            <a:r>
              <a:rPr lang="en-US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Indents and Spacing </a:t>
            </a:r>
            <a:r>
              <a:rPr lang="en-US" dirty="0" smtClean="0"/>
              <a:t>tab, under </a:t>
            </a:r>
            <a:r>
              <a:rPr lang="en-US" b="1" dirty="0" smtClean="0"/>
              <a:t>General</a:t>
            </a:r>
            <a:r>
              <a:rPr lang="en-US" dirty="0" smtClean="0"/>
              <a:t>, select </a:t>
            </a:r>
            <a:r>
              <a:rPr lang="en-US" b="1" dirty="0" smtClean="0"/>
              <a:t>Left</a:t>
            </a:r>
            <a:r>
              <a:rPr lang="en-US" dirty="0" smtClean="0"/>
              <a:t> in the </a:t>
            </a:r>
            <a:r>
              <a:rPr lang="en-US" b="1" dirty="0" smtClean="0"/>
              <a:t>Alignment</a:t>
            </a:r>
            <a:r>
              <a:rPr lang="en-US" dirty="0" smtClean="0"/>
              <a:t> box.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Spacing</a:t>
            </a:r>
            <a:r>
              <a:rPr lang="en-US" dirty="0" smtClean="0"/>
              <a:t>, select </a:t>
            </a:r>
            <a:r>
              <a:rPr lang="en-US" b="1" dirty="0" smtClean="0"/>
              <a:t>12</a:t>
            </a:r>
            <a:r>
              <a:rPr lang="en-US" dirty="0" smtClean="0"/>
              <a:t> in the </a:t>
            </a:r>
            <a:r>
              <a:rPr lang="en-US" b="1" dirty="0" smtClean="0"/>
              <a:t>After</a:t>
            </a:r>
            <a:r>
              <a:rPr lang="en-US" dirty="0" smtClean="0"/>
              <a:t> box.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second text box onto the rectangle, below the “heading” text box.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Images </a:t>
            </a:r>
            <a:r>
              <a:rPr lang="en-US" dirty="0" smtClean="0"/>
              <a:t>group, click </a:t>
            </a:r>
            <a:r>
              <a:rPr lang="en-US" b="1" dirty="0" smtClean="0"/>
              <a:t>Picture</a:t>
            </a:r>
            <a:r>
              <a:rPr lang="en-US" dirty="0" smtClean="0"/>
              <a:t>. In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select a picture,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picture. Under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click the </a:t>
            </a:r>
            <a:r>
              <a:rPr lang="en-US" b="1" dirty="0" smtClean="0"/>
              <a:t>Size and Position</a:t>
            </a:r>
            <a:r>
              <a:rPr lang="en-US" dirty="0" smtClean="0"/>
              <a:t> dialog box launcher.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resize or crop the image so that the height is set to </a:t>
            </a:r>
            <a:r>
              <a:rPr lang="en-US" b="1" dirty="0" smtClean="0"/>
              <a:t>5.08”</a:t>
            </a:r>
            <a:r>
              <a:rPr lang="en-US" dirty="0" smtClean="0"/>
              <a:t> and the width</a:t>
            </a:r>
            <a:r>
              <a:rPr lang="en-US" b="1" dirty="0" smtClean="0"/>
              <a:t> </a:t>
            </a:r>
            <a:r>
              <a:rPr lang="en-US" dirty="0" smtClean="0"/>
              <a:t>is set to </a:t>
            </a:r>
            <a:r>
              <a:rPr lang="en-US" b="1" dirty="0" smtClean="0"/>
              <a:t>2.61”</a:t>
            </a:r>
            <a:r>
              <a:rPr lang="en-US" dirty="0" smtClean="0"/>
              <a:t>. To crop the picture, click </a:t>
            </a:r>
            <a:r>
              <a:rPr lang="en-US" b="1" dirty="0" smtClean="0"/>
              <a:t>Crop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Crop position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, </a:t>
            </a:r>
            <a:r>
              <a:rPr lang="en-US" b="1" dirty="0" smtClean="0"/>
              <a:t>Width</a:t>
            </a:r>
            <a:r>
              <a:rPr lang="en-US" dirty="0" smtClean="0"/>
              <a:t>, </a:t>
            </a:r>
            <a:r>
              <a:rPr lang="en-US" b="1" dirty="0" smtClean="0"/>
              <a:t>Left</a:t>
            </a:r>
            <a:r>
              <a:rPr lang="en-US" dirty="0" smtClean="0"/>
              <a:t>, and </a:t>
            </a:r>
            <a:r>
              <a:rPr lang="en-US" b="1" dirty="0" smtClean="0"/>
              <a:t>Top</a:t>
            </a:r>
            <a:r>
              <a:rPr lang="en-US" dirty="0" smtClean="0"/>
              <a:t> boxes. To resize the picture, click </a:t>
            </a:r>
            <a:r>
              <a:rPr lang="en-US" b="1" dirty="0" smtClean="0"/>
              <a:t>Size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Size and rotate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 and </a:t>
            </a:r>
            <a:r>
              <a:rPr lang="en-US" b="1" dirty="0" smtClean="0"/>
              <a:t>Width</a:t>
            </a:r>
            <a:r>
              <a:rPr lang="en-US" dirty="0" smtClean="0"/>
              <a:t> boxes.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click </a:t>
            </a:r>
            <a:r>
              <a:rPr lang="en-US" b="1" dirty="0" smtClean="0"/>
              <a:t>Glow and Soft Edges </a:t>
            </a:r>
            <a:r>
              <a:rPr lang="en-US" dirty="0" smtClean="0"/>
              <a:t>in the left pane, and then, in the </a:t>
            </a:r>
            <a:r>
              <a:rPr lang="en-US" b="1" dirty="0" smtClean="0"/>
              <a:t>Glow and Soft Edges </a:t>
            </a:r>
            <a:r>
              <a:rPr lang="en-US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Glow</a:t>
            </a:r>
            <a:r>
              <a:rPr lang="en-US" dirty="0" smtClean="0"/>
              <a:t>, click the button next to </a:t>
            </a:r>
            <a:r>
              <a:rPr lang="en-US" b="1" dirty="0" smtClean="0"/>
              <a:t>Presets</a:t>
            </a:r>
            <a:r>
              <a:rPr lang="en-US" dirty="0" smtClean="0"/>
              <a:t>, and then click </a:t>
            </a:r>
            <a:r>
              <a:rPr lang="en-US" b="1" dirty="0" smtClean="0"/>
              <a:t>Blue, 5 </a:t>
            </a:r>
            <a:r>
              <a:rPr lang="en-US" b="1" dirty="0" err="1" smtClean="0"/>
              <a:t>pt</a:t>
            </a:r>
            <a:r>
              <a:rPr lang="en-US" b="1" dirty="0" smtClean="0"/>
              <a:t> glow Accent color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Drag the full-color picture on top of the rectangle, to the left of the text boxes.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Top</a:t>
            </a:r>
            <a:r>
              <a:rPr lang="en-US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n-US" dirty="0" smtClean="0"/>
              <a:t>To reproduce the second picture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Images </a:t>
            </a:r>
            <a:r>
              <a:rPr lang="en-US" dirty="0" smtClean="0"/>
              <a:t>group, click </a:t>
            </a:r>
            <a:r>
              <a:rPr lang="en-US" b="1" dirty="0" smtClean="0"/>
              <a:t>Picture</a:t>
            </a:r>
            <a:r>
              <a:rPr lang="en-US" dirty="0" smtClean="0"/>
              <a:t>. In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select the same picture, and then click </a:t>
            </a:r>
            <a:r>
              <a:rPr lang="en-US" b="1" dirty="0" smtClean="0"/>
              <a:t>Insert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picture. On the slide, select the picture. Under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click the </a:t>
            </a:r>
            <a:r>
              <a:rPr lang="en-US" b="1" dirty="0" smtClean="0"/>
              <a:t>Size and Position</a:t>
            </a:r>
            <a:r>
              <a:rPr lang="en-US" dirty="0" smtClean="0"/>
              <a:t> dialog box launcher.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resize or crop the image so that the height is set to </a:t>
            </a:r>
            <a:r>
              <a:rPr lang="en-US" b="1" dirty="0" smtClean="0"/>
              <a:t>2.44”</a:t>
            </a:r>
            <a:r>
              <a:rPr lang="en-US" dirty="0" smtClean="0"/>
              <a:t> and the width</a:t>
            </a:r>
            <a:r>
              <a:rPr lang="en-US" b="1" dirty="0" smtClean="0"/>
              <a:t> </a:t>
            </a:r>
            <a:r>
              <a:rPr lang="en-US" dirty="0" smtClean="0"/>
              <a:t>is set to </a:t>
            </a:r>
            <a:r>
              <a:rPr lang="en-US" b="1" dirty="0" smtClean="0"/>
              <a:t>2.61”</a:t>
            </a:r>
            <a:r>
              <a:rPr lang="en-US" dirty="0" smtClean="0"/>
              <a:t>. To crop the picture, click </a:t>
            </a:r>
            <a:r>
              <a:rPr lang="en-US" b="1" dirty="0" smtClean="0"/>
              <a:t>Crop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Crop position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, </a:t>
            </a:r>
            <a:r>
              <a:rPr lang="en-US" b="1" dirty="0" smtClean="0"/>
              <a:t>Width</a:t>
            </a:r>
            <a:r>
              <a:rPr lang="en-US" dirty="0" smtClean="0"/>
              <a:t>, </a:t>
            </a:r>
            <a:r>
              <a:rPr lang="en-US" b="1" dirty="0" smtClean="0"/>
              <a:t>Left</a:t>
            </a:r>
            <a:r>
              <a:rPr lang="en-US" dirty="0" smtClean="0"/>
              <a:t>, and </a:t>
            </a:r>
            <a:r>
              <a:rPr lang="en-US" b="1" dirty="0" smtClean="0"/>
              <a:t>Top</a:t>
            </a:r>
            <a:r>
              <a:rPr lang="en-US" dirty="0" smtClean="0"/>
              <a:t> boxes. To resize the picture, click </a:t>
            </a:r>
            <a:r>
              <a:rPr lang="en-US" b="1" dirty="0" smtClean="0"/>
              <a:t>Size</a:t>
            </a:r>
            <a:r>
              <a:rPr lang="en-US" dirty="0" smtClean="0"/>
              <a:t> in the left pane, and in the right pane, under </a:t>
            </a:r>
            <a:r>
              <a:rPr lang="en-US" b="1" dirty="0" smtClean="0"/>
              <a:t>Size and rotate</a:t>
            </a:r>
            <a:r>
              <a:rPr lang="en-US" dirty="0" smtClean="0"/>
              <a:t>, enter values into the </a:t>
            </a:r>
            <a:r>
              <a:rPr lang="en-US" b="1" dirty="0" smtClean="0"/>
              <a:t>Height</a:t>
            </a:r>
            <a:r>
              <a:rPr lang="en-US" dirty="0" smtClean="0"/>
              <a:t> and </a:t>
            </a:r>
            <a:r>
              <a:rPr lang="en-US" b="1" dirty="0" smtClean="0"/>
              <a:t>Width</a:t>
            </a:r>
            <a:r>
              <a:rPr lang="en-US" dirty="0" smtClean="0"/>
              <a:t> boxes.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drag the new picture directly below the first one, and then, in the </a:t>
            </a:r>
            <a:r>
              <a:rPr lang="en-US" b="1" dirty="0" smtClean="0"/>
              <a:t>Format Picture </a:t>
            </a:r>
            <a:r>
              <a:rPr lang="en-US" dirty="0" smtClean="0"/>
              <a:t>dialog box, in the </a:t>
            </a:r>
            <a:r>
              <a:rPr lang="en-US" b="1" dirty="0" smtClean="0"/>
              <a:t>Crop</a:t>
            </a:r>
            <a:r>
              <a:rPr lang="en-US" dirty="0" smtClean="0"/>
              <a:t> tab, under </a:t>
            </a:r>
            <a:r>
              <a:rPr lang="en-US" b="1" dirty="0" smtClean="0"/>
              <a:t>Picture Position</a:t>
            </a:r>
            <a:r>
              <a:rPr lang="en-US" dirty="0" smtClean="0"/>
              <a:t>, adjust the </a:t>
            </a:r>
            <a:r>
              <a:rPr lang="en-US" b="1" dirty="0" smtClean="0"/>
              <a:t>Offset X </a:t>
            </a:r>
            <a:r>
              <a:rPr lang="en-US" dirty="0" smtClean="0"/>
              <a:t>and </a:t>
            </a:r>
            <a:r>
              <a:rPr lang="en-US" b="1" dirty="0" smtClean="0"/>
              <a:t>Offset Y</a:t>
            </a:r>
            <a:r>
              <a:rPr lang="en-US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click </a:t>
            </a:r>
            <a:r>
              <a:rPr lang="en-US" b="1" dirty="0" smtClean="0"/>
              <a:t>Picture Corrections</a:t>
            </a:r>
            <a:r>
              <a:rPr lang="en-US" dirty="0" smtClean="0"/>
              <a:t> in the left pane, and in the </a:t>
            </a:r>
            <a:r>
              <a:rPr lang="en-US" b="1" dirty="0" smtClean="0"/>
              <a:t>Picture Corrections</a:t>
            </a:r>
            <a:r>
              <a:rPr lang="en-US" dirty="0" smtClean="0"/>
              <a:t> pane, under </a:t>
            </a:r>
            <a:r>
              <a:rPr lang="en-US" b="1" dirty="0" smtClean="0"/>
              <a:t>Brightness and Contrast</a:t>
            </a:r>
            <a:r>
              <a:rPr lang="en-US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Brightness</a:t>
            </a:r>
            <a:r>
              <a:rPr lang="en-US" dirty="0" smtClean="0"/>
              <a:t> box, enter </a:t>
            </a:r>
            <a:r>
              <a:rPr lang="en-US" b="1" dirty="0" smtClean="0"/>
              <a:t>70%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Contrast</a:t>
            </a:r>
            <a:r>
              <a:rPr lang="en-US" dirty="0" smtClean="0"/>
              <a:t> box, enter </a:t>
            </a:r>
            <a:r>
              <a:rPr lang="en-US" b="1" dirty="0" smtClean="0"/>
              <a:t>-70%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smaller picture.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Bottom</a:t>
            </a:r>
            <a:r>
              <a:rPr lang="en-US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Press and hold CTRL, and then select both pictures.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Selected Objects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Center</a:t>
            </a:r>
            <a:r>
              <a:rPr lang="en-US" dirty="0" smtClean="0"/>
              <a:t>.  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“heading” text box. 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Advanced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, and then under </a:t>
            </a:r>
            <a:r>
              <a:rPr lang="en-US" b="1" dirty="0" smtClean="0"/>
              <a:t>Entrance</a:t>
            </a:r>
            <a:r>
              <a:rPr lang="en-US" dirty="0" smtClean="0"/>
              <a:t> click </a:t>
            </a:r>
            <a:r>
              <a:rPr lang="en-US" b="1" dirty="0" smtClean="0"/>
              <a:t>Fade.</a:t>
            </a: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Duration </a:t>
            </a:r>
            <a:r>
              <a:rPr lang="en-US" dirty="0" smtClean="0"/>
              <a:t>box, enter </a:t>
            </a:r>
            <a:r>
              <a:rPr lang="en-US" b="1" dirty="0" smtClean="0"/>
              <a:t>2</a:t>
            </a:r>
            <a:r>
              <a:rPr lang="en-US" dirty="0" smtClean="0"/>
              <a:t>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Delay</a:t>
            </a:r>
            <a:r>
              <a:rPr lang="en-US" dirty="0" smtClean="0"/>
              <a:t> 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“heading” text box. 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Advanced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, and then under </a:t>
            </a:r>
            <a:r>
              <a:rPr lang="en-US" b="1" dirty="0" smtClean="0"/>
              <a:t>Motion Paths </a:t>
            </a:r>
            <a:r>
              <a:rPr lang="en-US" dirty="0" smtClean="0"/>
              <a:t>click </a:t>
            </a:r>
            <a:r>
              <a:rPr lang="en-US" b="1" dirty="0" smtClean="0"/>
              <a:t>Lines.</a:t>
            </a: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Timing</a:t>
            </a:r>
            <a:r>
              <a:rPr lang="en-US" dirty="0" smtClean="0"/>
              <a:t> group, in the </a:t>
            </a:r>
            <a:r>
              <a:rPr lang="en-US" b="1" dirty="0" smtClean="0"/>
              <a:t>Duration </a:t>
            </a:r>
            <a:r>
              <a:rPr lang="en-US" dirty="0" smtClean="0"/>
              <a:t>box, enter </a:t>
            </a:r>
            <a:r>
              <a:rPr lang="en-US" b="1" dirty="0" smtClean="0"/>
              <a:t>2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, and then click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, and then click </a:t>
            </a:r>
            <a:r>
              <a:rPr lang="en-US" b="1" dirty="0" smtClean="0"/>
              <a:t>Reverse Path Direction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motion path for the “heading” text box, point to the starting point (green arrow) of the motion path until the cursor becomes a two-headed arrow. Press and hold SHIFT, and then drag the starting point about 1.5” off the left edge of the slide. (</a:t>
            </a:r>
            <a:r>
              <a:rPr lang="en-US" b="1" dirty="0" smtClean="0"/>
              <a:t>Note:</a:t>
            </a:r>
            <a:r>
              <a:rPr lang="en-US" dirty="0" smtClean="0"/>
              <a:t> If your lines of text are longer than in the example above, you may need to further increase the length of the motion path. )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On the slide, select the “heading” text box. 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Advanced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group, 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, and then under </a:t>
            </a:r>
            <a:r>
              <a:rPr lang="en-US" b="1" dirty="0" smtClean="0"/>
              <a:t>Entrance</a:t>
            </a:r>
            <a:r>
              <a:rPr lang="en-US" dirty="0" smtClean="0"/>
              <a:t> click </a:t>
            </a:r>
            <a:r>
              <a:rPr lang="en-US" b="1" dirty="0" smtClean="0"/>
              <a:t>Fade.</a:t>
            </a:r>
            <a:endParaRPr lang="en-US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 </a:t>
            </a:r>
            <a:r>
              <a:rPr lang="en-US" dirty="0" smtClean="0"/>
              <a:t>group, click the </a:t>
            </a:r>
            <a:r>
              <a:rPr lang="en-US" b="1" dirty="0" smtClean="0"/>
              <a:t>Show Additional Effect Options </a:t>
            </a:r>
            <a:r>
              <a:rPr lang="en-US" dirty="0" smtClean="0"/>
              <a:t>dialog box launcher. In the </a:t>
            </a:r>
            <a:r>
              <a:rPr lang="en-US" b="1" dirty="0" smtClean="0"/>
              <a:t>Fade</a:t>
            </a:r>
            <a:r>
              <a:rPr lang="en-US" dirty="0" smtClean="0"/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</a:t>
            </a:r>
            <a:r>
              <a:rPr lang="en-US" dirty="0" smtClean="0"/>
              <a:t> tab, in the </a:t>
            </a:r>
            <a:r>
              <a:rPr lang="en-US" b="1" dirty="0" smtClean="0"/>
              <a:t>Animate text </a:t>
            </a:r>
            <a:r>
              <a:rPr lang="en-US" dirty="0" smtClean="0"/>
              <a:t>list, select </a:t>
            </a:r>
            <a:r>
              <a:rPr lang="en-US" b="1" dirty="0" smtClean="0"/>
              <a:t>By Letter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5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</a:t>
            </a:r>
            <a:r>
              <a:rPr lang="en-US" dirty="0" smtClean="0"/>
              <a:t> tab,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After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Duration </a:t>
            </a:r>
            <a:r>
              <a:rPr lang="en-US" dirty="0" smtClean="0"/>
              <a:t>list, select </a:t>
            </a:r>
            <a:r>
              <a:rPr lang="en-US" b="1" dirty="0" smtClean="0"/>
              <a:t>0.5 seconds </a:t>
            </a:r>
            <a:r>
              <a:rPr lang="en-US" dirty="0" smtClean="0"/>
              <a:t>(</a:t>
            </a:r>
            <a:r>
              <a:rPr lang="en-US" b="1" dirty="0" smtClean="0"/>
              <a:t>Very</a:t>
            </a:r>
            <a:r>
              <a:rPr lang="en-US" dirty="0" smtClean="0"/>
              <a:t> </a:t>
            </a:r>
            <a:r>
              <a:rPr lang="en-US" b="1" dirty="0" smtClean="0"/>
              <a:t>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tab, in the </a:t>
            </a:r>
            <a:r>
              <a:rPr lang="en-US" b="1" dirty="0" smtClean="0"/>
              <a:t>Group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 1</a:t>
            </a:r>
            <a:r>
              <a:rPr lang="en-US" b="1" baseline="30000" dirty="0" smtClean="0"/>
              <a:t>st</a:t>
            </a:r>
            <a:r>
              <a:rPr lang="en-US" b="1" dirty="0" smtClean="0"/>
              <a:t> Level Paragraphs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One the </a:t>
            </a:r>
            <a:r>
              <a:rPr lang="en-US" b="1" dirty="0" smtClean="0"/>
              <a:t>Design</a:t>
            </a:r>
            <a:r>
              <a:rPr lang="en-US" dirty="0" smtClean="0"/>
              <a:t> tab, in the </a:t>
            </a:r>
            <a:r>
              <a:rPr lang="en-US" b="1" dirty="0" smtClean="0"/>
              <a:t>Background</a:t>
            </a:r>
            <a:r>
              <a:rPr lang="en-US" dirty="0" smtClean="0"/>
              <a:t> group, click </a:t>
            </a:r>
            <a:r>
              <a:rPr lang="en-US" b="1" dirty="0" smtClean="0"/>
              <a:t>Background Styles</a:t>
            </a:r>
            <a:r>
              <a:rPr lang="en-US" dirty="0" smtClean="0"/>
              <a:t>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 gradient stops</a:t>
            </a:r>
            <a:r>
              <a:rPr lang="en-US" dirty="0" smtClean="0"/>
              <a:t> or </a:t>
            </a:r>
            <a:r>
              <a:rPr lang="en-US" b="1" dirty="0" smtClean="0"/>
              <a:t>Remove gradient stops</a:t>
            </a:r>
            <a:r>
              <a:rPr lang="en-US" dirty="0" smtClean="0"/>
              <a:t> until three stops appear in the slider.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0%.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40%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Transparency</a:t>
            </a:r>
            <a:r>
              <a:rPr lang="en-US" dirty="0" smtClean="0"/>
              <a:t> box, enter 0%.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click </a:t>
            </a:r>
            <a:r>
              <a:rPr lang="en-US" b="1" dirty="0" smtClean="0"/>
              <a:t>More Colors</a:t>
            </a:r>
            <a:r>
              <a:rPr lang="en-US" dirty="0" smtClean="0"/>
              <a:t>, and then in the </a:t>
            </a:r>
            <a:r>
              <a:rPr lang="en-US" b="1" dirty="0" smtClean="0"/>
              <a:t>Colors</a:t>
            </a:r>
            <a:r>
              <a:rPr lang="en-US" dirty="0" smtClean="0"/>
              <a:t> dialog box, 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 </a:t>
            </a:r>
            <a:r>
              <a:rPr lang="en-US" b="1" dirty="0" smtClean="0"/>
              <a:t>232</a:t>
            </a:r>
            <a:r>
              <a:rPr lang="en-US" dirty="0" smtClean="0"/>
              <a:t>, Green: </a:t>
            </a:r>
            <a:r>
              <a:rPr lang="en-US" b="1" dirty="0" smtClean="0"/>
              <a:t>227</a:t>
            </a:r>
            <a:r>
              <a:rPr lang="en-US" dirty="0" smtClean="0"/>
              <a:t>, and Blue: </a:t>
            </a:r>
            <a:r>
              <a:rPr lang="en-US" b="1" dirty="0" smtClean="0"/>
              <a:t>216</a:t>
            </a:r>
            <a:r>
              <a:rPr lang="en-US" dirty="0" smtClean="0"/>
              <a:t>.</a:t>
            </a:r>
          </a:p>
        </p:txBody>
      </p:sp>
      <p:sp>
        <p:nvSpPr>
          <p:cNvPr id="159747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6680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6880" y="2400246"/>
            <a:ext cx="6172679" cy="6743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5091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3400" y="460375"/>
            <a:ext cx="2433638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0745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EE835-038C-4C0D-81C6-931122178F9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EE835-038C-4C0D-81C6-931122178F9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5620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3111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4039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88B7B9C-FD78-4EDF-98C2-8EB11FFED27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7F8F3C0-2BBF-4CE1-9733-8394AC550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0922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04DDB4F-E5E8-44F0-B585-4F05D3365EA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A87FA0-B1A8-41B0-9F31-F04AFCDF3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9805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03E27AB-83CC-4178-98D6-DCEF6AC352BC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6D17826-750A-4E81-A340-FB05F4114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9280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429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8167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0281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592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3830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4419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437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1105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275010C-6B1A-413A-BD11-6AE5553793E4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149C357-EB47-4790-A877-0C82C621D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44390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4195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5393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3445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4997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89681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2379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95283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3421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2719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797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61D114A-5F1B-43B3-A02C-972FD965D0CD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5F5452C-C582-4E51-9238-E223CD874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42124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9940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34126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97494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9238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1354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6669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910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98511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18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4406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5D5DC44-2B4E-4066-8300-A55E64E39EA4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646634B-DD41-4A13-AFF1-5D55A000C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2399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6575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1588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3145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97625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341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4A82866-FC22-408C-8014-E50EFC8AA844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875E7E8-A54D-420C-933D-92D8C8100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5750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B95CD3C-81BE-4522-ACDB-12BF1F7F1FA4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36808A6-D997-4C17-B04F-AE1DC4C49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9783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95A5FD-C586-49A2-974A-98937C34037B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8DB81BC-CE88-4BCA-BD08-3B3727018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6585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12956AD-9352-45F8-883D-2BCCABC0AFE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5692747-6C20-44BB-A900-4330DEB82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0079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212B90F-F79E-4CA6-9D16-73076EA4F2F4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E5C927D-B1D0-4F49-8474-57BC81F1A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6879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AE4AA5-DA10-4C1F-92A4-CE1D27AC214D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2B7F3E4-C5EA-435B-BE2E-ED9A94AF8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55" r:id="rId1"/>
    <p:sldLayoutId id="2147488656" r:id="rId2"/>
    <p:sldLayoutId id="2147488657" r:id="rId3"/>
    <p:sldLayoutId id="2147488658" r:id="rId4"/>
    <p:sldLayoutId id="2147488659" r:id="rId5"/>
    <p:sldLayoutId id="2147488660" r:id="rId6"/>
    <p:sldLayoutId id="2147488661" r:id="rId7"/>
    <p:sldLayoutId id="2147488662" r:id="rId8"/>
    <p:sldLayoutId id="2147488663" r:id="rId9"/>
    <p:sldLayoutId id="2147488664" r:id="rId10"/>
    <p:sldLayoutId id="2147488665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C6C09E-360B-4004-A2C3-8446DD7E70B2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03B92E-3FEB-40EC-97B6-E0BDE29D0EB8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80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57" r:id="rId1"/>
    <p:sldLayoutId id="2147488758" r:id="rId2"/>
    <p:sldLayoutId id="2147488759" r:id="rId3"/>
    <p:sldLayoutId id="2147488760" r:id="rId4"/>
    <p:sldLayoutId id="2147488761" r:id="rId5"/>
    <p:sldLayoutId id="2147488762" r:id="rId6"/>
    <p:sldLayoutId id="2147488763" r:id="rId7"/>
    <p:sldLayoutId id="2147488764" r:id="rId8"/>
    <p:sldLayoutId id="2147488765" r:id="rId9"/>
    <p:sldLayoutId id="2147488766" r:id="rId10"/>
    <p:sldLayoutId id="2147488767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972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72" r:id="rId1"/>
    <p:sldLayoutId id="2147488773" r:id="rId2"/>
    <p:sldLayoutId id="2147488774" r:id="rId3"/>
    <p:sldLayoutId id="2147488775" r:id="rId4"/>
    <p:sldLayoutId id="2147488776" r:id="rId5"/>
    <p:sldLayoutId id="2147488777" r:id="rId6"/>
    <p:sldLayoutId id="2147488778" r:id="rId7"/>
    <p:sldLayoutId id="2147488779" r:id="rId8"/>
    <p:sldLayoutId id="2147488780" r:id="rId9"/>
    <p:sldLayoutId id="2147488781" r:id="rId10"/>
    <p:sldLayoutId id="2147488782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78E3-A91D-4F90-8B20-BAFC37118FBF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18.01.2018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6C8E9-36C9-4678-873F-3F130BDBDC95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6" r:id="rId1"/>
    <p:sldLayoutId id="2147488977" r:id="rId2"/>
    <p:sldLayoutId id="2147488978" r:id="rId3"/>
    <p:sldLayoutId id="2147488979" r:id="rId4"/>
    <p:sldLayoutId id="2147488980" r:id="rId5"/>
    <p:sldLayoutId id="2147488981" r:id="rId6"/>
    <p:sldLayoutId id="2147488982" r:id="rId7"/>
    <p:sldLayoutId id="2147488983" r:id="rId8"/>
    <p:sldLayoutId id="2147488984" r:id="rId9"/>
    <p:sldLayoutId id="2147488985" r:id="rId10"/>
    <p:sldLayoutId id="2147488986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иколай\Documents\ЗНО-2017 Анимации для презентаций\fon_bb5db3f65fb59cf9d1394f86f4f0133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1" y="2909620"/>
            <a:ext cx="9167813" cy="398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28500" y="1988840"/>
            <a:ext cx="9204698" cy="3024336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35896" y="1681063"/>
            <a:ext cx="5435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НЕЗАЛЕЖНЕ ОЦІНЮВАННЯ</a:t>
            </a:r>
            <a:endParaRPr lang="en-US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83237" y="2060848"/>
            <a:ext cx="568863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dirty="0" smtClean="0">
                <a:solidFill>
                  <a:schemeClr val="accent4">
                    <a:lumMod val="50000"/>
                  </a:schemeClr>
                </a:solidFill>
              </a:rPr>
              <a:t>Особливості формування комплектів реєстраційних документів </a:t>
            </a:r>
            <a:endParaRPr lang="ru-RU" sz="4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dirty="0" smtClean="0">
                <a:solidFill>
                  <a:schemeClr val="accent4">
                    <a:lumMod val="50000"/>
                  </a:schemeClr>
                </a:solidFill>
              </a:rPr>
              <a:t>ЗНО -</a:t>
            </a:r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2018</a:t>
            </a:r>
            <a:endParaRPr lang="en-US" altLang="ru-RU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6742" name="Picture 6" descr="http://www.knigi1886.com.ua/fotky13622/slider/ZNO_201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68" y="-499"/>
            <a:ext cx="6264696" cy="14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Николай.НИКОЛАЙ-ПК\Documents\ed7aa08945ec59721854f177b0a3e441 (1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72" y="2803754"/>
            <a:ext cx="3449041" cy="20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83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67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4" b="9104"/>
          <a:stretch>
            <a:fillRect/>
          </a:stretch>
        </p:blipFill>
        <p:spPr bwMode="auto">
          <a:xfrm>
            <a:off x="179512" y="2276872"/>
            <a:ext cx="874846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9434" y="3697230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3730" y="3697230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52042" y="3697230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20372" t="66164" r="31788" b="14641"/>
          <a:stretch>
            <a:fillRect/>
          </a:stretch>
        </p:blipFill>
        <p:spPr bwMode="auto">
          <a:xfrm>
            <a:off x="1259632" y="4365104"/>
            <a:ext cx="6696744" cy="21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14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67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0963" t="14027" r="21157" b="27930"/>
          <a:stretch>
            <a:fillRect/>
          </a:stretch>
        </p:blipFill>
        <p:spPr bwMode="auto">
          <a:xfrm>
            <a:off x="899592" y="1268759"/>
            <a:ext cx="6984776" cy="53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14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67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0372" t="13746" r="20566" b="29688"/>
          <a:stretch>
            <a:fillRect/>
          </a:stretch>
        </p:blipFill>
        <p:spPr bwMode="auto">
          <a:xfrm>
            <a:off x="611560" y="1340768"/>
            <a:ext cx="72008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9874" y="672894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 r="23218"/>
          <a:stretch/>
        </p:blipFill>
        <p:spPr bwMode="auto">
          <a:xfrm>
            <a:off x="1043608" y="1844824"/>
            <a:ext cx="6804248" cy="468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148064" y="2492896"/>
            <a:ext cx="244827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1475656" y="4797152"/>
            <a:ext cx="6048672" cy="72008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7128">
            <a:off x="6052977" y="4362723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832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66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32240" y="620688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29822" t="24082" r="30607" b="5044"/>
          <a:stretch>
            <a:fillRect/>
          </a:stretch>
        </p:blipFill>
        <p:spPr bwMode="auto">
          <a:xfrm>
            <a:off x="2123728" y="254759"/>
            <a:ext cx="4608512" cy="66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32240" y="6021288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66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1484784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Відповідальний за формування комплектів реєстраційних документів має зібрати комплекти реєстраційних документів усіх учнів (слухачів, студентів), які будуть реєструватися, і сформувати пакет, який міститься в 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 конверт (</a:t>
            </a:r>
            <a:r>
              <a:rPr lang="ru-RU" alt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окремо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кожного </a:t>
            </a:r>
            <a:r>
              <a:rPr lang="ru-RU" alt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учня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(слухача, студента) 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конверти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класти</a:t>
            </a:r>
            <a:r>
              <a:rPr lang="ru-RU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треба)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335699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2.Відповідальний за формування комплектів реєстраційних документів роздруковує </a:t>
            </a:r>
            <a:r>
              <a:rPr lang="uk-UA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осіб, які проходитимуть державну підсумкову атестацію за освітній рівень повної загальної середньої освіти у формі зовнішнього незалежного оцінювання, документи яких є в наявності на момент відправлення. Список має бути з вихідним номером та датою, завірений підписом директора та печаткою закладу освіти.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55172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3.Протягом реєстрації може бути сформовано декілька пакетів з комплектами реєстраційних документів осіб, які проходитимуть державну підсумкову атестацію за освітній рівень повної загальної середньої освіти у формі зовнішнього незалежного оцінювання</a:t>
            </a:r>
            <a:endParaRPr lang="ru-RU" alt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66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1484784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Відповідальний за формування комплектів реєстраційних документів надсилає поштою або передає </a:t>
            </a:r>
            <a:r>
              <a:rPr lang="uk-UA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нарочно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установлені строки до регіонального центру засвідчений підписом керівника та печаткою (за наявності) закладу освіти список випускників і комплекти реєстраційних документів. Дата подання визначається за відбитком штемпеля відправлення на поштовому конверті (у випадку передання нарочним – за днем отримання, зафіксованим у регіональному центрі)</a:t>
            </a:r>
            <a:endParaRPr lang="ru-RU" altLang="uk-UA" sz="1600" b="1" dirty="0" smtClean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335699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Пакети з комплектами реєстраційних документів рекомендуємо відправляти цінним або рекомендованим листом на адресу: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65114, а/с 247, м. Одеса, ОРЦОЯО</a:t>
            </a:r>
            <a:endParaRPr lang="ru-RU" altLang="uk-UA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4826675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надсилає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рекомендованим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листом на адресу закладу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індивідуальними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конвертами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ЗНО.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Відповідальний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комплектів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роздати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конверти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Сертифікатами</a:t>
            </a:r>
            <a:r>
              <a:rPr lang="ru-RU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ипускникам закладу загальної середньої освіти або учням (слухачам, студентам) закладу професійної (професійно-технічної), вищої освіти, які здобудуть повну загальну середню освіту в поточному навчальному році</a:t>
            </a:r>
            <a:endParaRPr lang="ru-RU" alt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66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иколай.НИКОЛАЙ-ПК\Documents\ramka-photoshop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5400"/>
            <a:ext cx="91948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488832" cy="864096"/>
          </a:xfrm>
        </p:spPr>
        <p:txBody>
          <a:bodyPr/>
          <a:lstStyle/>
          <a:p>
            <a:r>
              <a:rPr lang="uk-UA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 </a:t>
            </a:r>
            <a:endParaRPr lang="uk-UA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5305486"/>
              </p:ext>
            </p:extLst>
          </p:nvPr>
        </p:nvGraphicFramePr>
        <p:xfrm>
          <a:off x="467544" y="1340768"/>
          <a:ext cx="7920880" cy="349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4814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>
            <a:off x="-3517219" y="7937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059832" y="980728"/>
            <a:ext cx="564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учасників, які створили реєстраційну картку 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419872" y="1916832"/>
            <a:ext cx="57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Перелік учасників, яким виготовлений Сертифікат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563888" y="2924944"/>
            <a:ext cx="53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alt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Перелік учасників, яким відмовлено в реєстрації </a:t>
            </a:r>
            <a:endParaRPr lang="ru-RU" alt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563888" y="3789040"/>
            <a:ext cx="571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Назви закладів освіти (пунктів проведення ЗНО), де учасники будуть складати ДПА у формі ЗНО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27784" y="112474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31840" y="2060848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75856" y="2996952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75856" y="3861048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-24340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 контролю за станом та перебігом реєстрації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14"/>
          <p:cNvSpPr/>
          <p:nvPr/>
        </p:nvSpPr>
        <p:spPr>
          <a:xfrm>
            <a:off x="2771800" y="5085184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5013176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Інформація щодо апеляційних заяв учасників 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15"/>
          <p:cNvSpPr/>
          <p:nvPr/>
        </p:nvSpPr>
        <p:spPr>
          <a:xfrm>
            <a:off x="2339752" y="5805264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43808" y="5805264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Відомості з результатами ДПА </a:t>
            </a:r>
            <a:endParaRPr lang="ru-RU" alt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548680"/>
            <a:ext cx="6555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Керівникам закладів освіти </a:t>
            </a:r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міститься:</a:t>
            </a:r>
            <a:r>
              <a:rPr lang="uk-UA" sz="20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28184" y="-243407"/>
            <a:ext cx="2915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осіб, які проходитимуть державну підсумкову атестацію за освітній рівень повної загальної середньої освіти у формі зовнішнього незалежного оцінювання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6869" t="22606" r="25000" b="10950"/>
          <a:stretch>
            <a:fillRect/>
          </a:stretch>
        </p:blipFill>
        <p:spPr bwMode="auto">
          <a:xfrm>
            <a:off x="-108520" y="-243409"/>
            <a:ext cx="6336704" cy="699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3985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Николай\Documents\ЗНО-2017 Осн. сесія Історія України\Гиф анимация Море на закате_files\image_86120715174103989187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56"/>
            <a:ext cx="9144001" cy="69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Николай.НИКОЛАЙ-ПК\Documents\Програма семінару 08.11.16\tiger-130088366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803750" cy="35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95536" y="2996952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 кожному закладі загальної середньої освіти та закладі професійної (професійно-технічної), вищої освіти, де учні (слухачі, студенти) здобудуть повну загальну середню освіту в поточному навчальному році,  має бути визначений відповідальний за формування комплектів реєстраційних документів, який затверджується наказом закладу освіти.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77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-243408"/>
            <a:ext cx="356388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 для учнів (слухачів, студентів) </a:t>
            </a:r>
            <a:r>
              <a:rPr lang="uk-UA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професійної (професійно-технічної), вищої освіти, </a:t>
            </a:r>
            <a:r>
              <a:rPr lang="uk-UA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передбачених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законодавством</a:t>
            </a:r>
            <a:r>
              <a:rPr lang="ru-RU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9822" t="18176" r="23519" b="7997"/>
          <a:stretch>
            <a:fillRect/>
          </a:stretch>
        </p:blipFill>
        <p:spPr bwMode="auto">
          <a:xfrm>
            <a:off x="-108520" y="-171400"/>
            <a:ext cx="5688632" cy="6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-243408"/>
            <a:ext cx="327585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 висновок про створення особливих (спеціальних) умов для проходження ЗНО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27460" t="18176" r="23519" b="11688"/>
          <a:stretch>
            <a:fillRect/>
          </a:stretch>
        </p:blipFill>
        <p:spPr bwMode="auto">
          <a:xfrm>
            <a:off x="-180528" y="-171401"/>
            <a:ext cx="6048672" cy="692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8" name="Picture 48" descr="Результат пошуку зображень за запитом &quot;снег анимация на прозрачном фоне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1" y="-254042"/>
            <a:ext cx="9324521" cy="71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Пов’язане зображенн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-161470" y="-254042"/>
            <a:ext cx="9305470" cy="7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48064" y="-243408"/>
            <a:ext cx="3995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фотокарткою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неконтрольованої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(слухачами, студентами)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повному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обсязі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посвідчує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особу,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відновити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1003" t="20391" r="25000" b="6520"/>
          <a:stretch>
            <a:fillRect/>
          </a:stretch>
        </p:blipFill>
        <p:spPr bwMode="auto">
          <a:xfrm>
            <a:off x="-108520" y="-243408"/>
            <a:ext cx="5235117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870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иколай.НИКОЛАЙ-ПК\Documents\ramka-photoshop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25400"/>
            <a:ext cx="91948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4968552"/>
          </a:xfrm>
        </p:spPr>
        <p:txBody>
          <a:bodyPr>
            <a:noAutofit/>
          </a:bodyPr>
          <a:lstStyle/>
          <a:p>
            <a:pPr marL="0" lvl="2" indent="0" algn="ctr">
              <a:buNone/>
            </a:pPr>
            <a:r>
              <a:rPr lang="uk-UA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 </a:t>
            </a:r>
          </a:p>
          <a:p>
            <a:pPr marL="0" lvl="2" indent="0" algn="ctr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 підтримки Одеського регіонального центру оцінювання якості освіти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(048) 784-89-36              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(048) 784-69-95</a:t>
            </a:r>
          </a:p>
          <a:p>
            <a:pPr marL="0" lvl="2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test-center.od.ua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 algn="ctr"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rc.odesa@od.testportal.gov.ua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4104" name="Picture 8" descr="C:\Users\Николай.НИКОЛАЙ-ПК\Documents\0_c33ea_db1997e9_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93096"/>
            <a:ext cx="1344150" cy="10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Николай.НИКОЛАЙ-ПК\Documents\wp1fa6415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64120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Николай.НИКОЛАЙ-ПК\Documents\remont-kompyutera-moskva-Kruglosutosnaya-sluzhba-podderzhki-klientov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1888409" cy="15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750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8" y="1340768"/>
            <a:ext cx="8966033" cy="535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5499">
            <a:off x="132700" y="4690861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5499">
            <a:off x="565701" y="2386606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16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10768" r="9145" b="5444"/>
          <a:stretch/>
        </p:blipFill>
        <p:spPr bwMode="auto">
          <a:xfrm>
            <a:off x="107505" y="1025352"/>
            <a:ext cx="886708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84984"/>
            <a:ext cx="1089997" cy="11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30620" y="3699879"/>
            <a:ext cx="577020" cy="6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86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7" y="1076288"/>
            <a:ext cx="8771390" cy="274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" y="4007301"/>
            <a:ext cx="8964488" cy="280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906" y="3428999"/>
            <a:ext cx="1089997" cy="11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1570" y="3428998"/>
            <a:ext cx="1089997" cy="11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5499">
            <a:off x="1682604" y="1323838"/>
            <a:ext cx="600604" cy="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50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9865" y="2778687"/>
            <a:ext cx="720080" cy="11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8516" y="2742684"/>
            <a:ext cx="792088" cy="11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9781" t="44015" r="21157" b="35798"/>
          <a:stretch>
            <a:fillRect/>
          </a:stretch>
        </p:blipFill>
        <p:spPr bwMode="auto">
          <a:xfrm>
            <a:off x="179512" y="620688"/>
            <a:ext cx="86906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19781" t="43277" r="22929" b="38076"/>
          <a:stretch>
            <a:fillRect/>
          </a:stretch>
        </p:blipFill>
        <p:spPr bwMode="auto">
          <a:xfrm>
            <a:off x="395536" y="3717032"/>
            <a:ext cx="801955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39552" y="616530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</a:t>
            </a:r>
            <a:r>
              <a:rPr lang="uk-UA" altLang="uk-UA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минулих років данні стосовно закладу освіти не вносять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250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4" y="1426908"/>
            <a:ext cx="8946926" cy="235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4437112"/>
            <a:ext cx="8820472" cy="225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9394" y="3769238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2328" y="3769239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28106" y="3769238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25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" y="0"/>
            <a:ext cx="910808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9394" y="3337190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1762" y="3049158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28106" y="3409198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0372" t="66902" r="23519" b="21286"/>
          <a:stretch>
            <a:fillRect/>
          </a:stretch>
        </p:blipFill>
        <p:spPr bwMode="auto">
          <a:xfrm>
            <a:off x="179512" y="1556792"/>
            <a:ext cx="8798986" cy="148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0469" t="44832" r="22241" b="39664"/>
          <a:stretch>
            <a:fillRect/>
          </a:stretch>
        </p:blipFill>
        <p:spPr bwMode="auto">
          <a:xfrm>
            <a:off x="179512" y="4437111"/>
            <a:ext cx="8424936" cy="182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771800" y="3861048"/>
            <a:ext cx="357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Для випускників минулих років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908720"/>
            <a:ext cx="6593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 (слухачів, студентів), які здобудуть повну загальну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 освіту в поточному навчальному році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525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шаблон слайдов инфор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" y="0"/>
            <a:ext cx="9108082" cy="67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" y="3068960"/>
            <a:ext cx="8748464" cy="301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7426" y="2401086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4683" y="2391637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52042" y="2342737"/>
            <a:ext cx="648072" cy="6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стрелка анимация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61398" y="4941168"/>
            <a:ext cx="1182549" cy="125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27584" y="3284984"/>
            <a:ext cx="23762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4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8211</TotalTime>
  <Words>2762</Words>
  <Application>Microsoft Office PowerPoint</Application>
  <PresentationFormat>Экран (4:3)</PresentationFormat>
  <Paragraphs>160</Paragraphs>
  <Slides>23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2_Тема Office</vt:lpstr>
      <vt:lpstr>25_Тема Office</vt:lpstr>
      <vt:lpstr>1_Тема Office</vt:lpstr>
      <vt:lpstr>18_Тема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Увага!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Центр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Пользователь Windows</cp:lastModifiedBy>
  <cp:revision>731</cp:revision>
  <dcterms:created xsi:type="dcterms:W3CDTF">2010-11-29T10:22:45Z</dcterms:created>
  <dcterms:modified xsi:type="dcterms:W3CDTF">2018-01-18T11:36:12Z</dcterms:modified>
</cp:coreProperties>
</file>