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315" r:id="rId2"/>
    <p:sldId id="314" r:id="rId3"/>
    <p:sldId id="270" r:id="rId4"/>
    <p:sldId id="327" r:id="rId5"/>
    <p:sldId id="276" r:id="rId6"/>
    <p:sldId id="326" r:id="rId7"/>
    <p:sldId id="321" r:id="rId8"/>
    <p:sldId id="322" r:id="rId9"/>
    <p:sldId id="320" r:id="rId10"/>
    <p:sldId id="32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15370" cy="5231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i="1" dirty="0" smtClean="0"/>
              <a:t>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20" y="214290"/>
            <a:ext cx="785818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endParaRPr lang="uk-UA" sz="3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uk-UA" sz="3200" dirty="0" smtClean="0">
                <a:solidFill>
                  <a:srgbClr val="0070C0"/>
                </a:solidFill>
                <a:latin typeface="Arial Black" pitchFamily="34" charset="0"/>
              </a:rPr>
              <a:t>Педагогічна рада</a:t>
            </a:r>
          </a:p>
          <a:p>
            <a:pPr algn="ctr">
              <a:buNone/>
            </a:pPr>
            <a:endParaRPr lang="uk-UA" sz="3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STEM</a:t>
            </a:r>
            <a:r>
              <a:rPr lang="uk-UA" sz="4000" b="1" dirty="0" err="1" smtClean="0">
                <a:solidFill>
                  <a:srgbClr val="FF0000"/>
                </a:solidFill>
                <a:latin typeface="Comic Sans MS" pitchFamily="66" charset="0"/>
              </a:rPr>
              <a:t>-освіта</a:t>
            </a:r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Інтегрований підхід до творчої індивідуальної діяльності </a:t>
            </a:r>
            <a:r>
              <a:rPr lang="uk-UA" sz="4000" b="1" dirty="0" err="1" smtClean="0">
                <a:solidFill>
                  <a:srgbClr val="FF0000"/>
                </a:solidFill>
                <a:latin typeface="Comic Sans MS" pitchFamily="66" charset="0"/>
              </a:rPr>
              <a:t>учнів</a:t>
            </a:r>
            <a:r>
              <a:rPr lang="uk-UA" sz="4000" b="1" dirty="0" err="1" smtClean="0">
                <a:solidFill>
                  <a:srgbClr val="FF0000"/>
                </a:solidFill>
                <a:latin typeface="Comic Sans MS" pitchFamily="66" charset="0"/>
              </a:rPr>
              <a:t>”</a:t>
            </a:r>
            <a:endParaRPr lang="uk-UA" sz="4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Картинки по запросу стем осві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357694"/>
            <a:ext cx="800857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635" t="18750" r="25000" b="12500"/>
          <a:stretch>
            <a:fillRect/>
          </a:stretch>
        </p:blipFill>
        <p:spPr bwMode="auto">
          <a:xfrm>
            <a:off x="1308590" y="285728"/>
            <a:ext cx="783541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15370" cy="5231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i="1" dirty="0" smtClean="0"/>
              <a:t>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85728"/>
            <a:ext cx="7500990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b="1" i="1" dirty="0" smtClean="0">
                <a:solidFill>
                  <a:srgbClr val="00B050"/>
                </a:solidFill>
                <a:latin typeface="Monotype Corsiva" pitchFamily="66" charset="0"/>
              </a:rPr>
              <a:t>	</a:t>
            </a: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Не </a:t>
            </a:r>
            <a:r>
              <a:rPr lang="ru-RU" sz="4800" b="1" i="1" dirty="0" err="1" smtClean="0">
                <a:solidFill>
                  <a:srgbClr val="004620"/>
                </a:solidFill>
                <a:latin typeface="Monotype Corsiva" pitchFamily="66" charset="0"/>
              </a:rPr>
              <a:t>навчайте</a:t>
            </a: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 </a:t>
            </a:r>
            <a:r>
              <a:rPr lang="ru-RU" sz="4800" b="1" i="1" dirty="0" err="1" smtClean="0">
                <a:solidFill>
                  <a:srgbClr val="004620"/>
                </a:solidFill>
                <a:latin typeface="Monotype Corsiva" pitchFamily="66" charset="0"/>
              </a:rPr>
              <a:t>дітей</a:t>
            </a: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 так, </a:t>
            </a:r>
          </a:p>
          <a:p>
            <a:pPr>
              <a:lnSpc>
                <a:spcPct val="150000"/>
              </a:lnSpc>
            </a:pP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як </a:t>
            </a:r>
            <a:r>
              <a:rPr lang="ru-RU" sz="4800" b="1" i="1" dirty="0" err="1" smtClean="0">
                <a:solidFill>
                  <a:srgbClr val="004620"/>
                </a:solidFill>
                <a:latin typeface="Monotype Corsiva" pitchFamily="66" charset="0"/>
              </a:rPr>
              <a:t>навчали</a:t>
            </a: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 вас, - вони </a:t>
            </a:r>
            <a:r>
              <a:rPr lang="uk-UA" sz="4800" b="1" i="1" dirty="0" smtClean="0">
                <a:solidFill>
                  <a:srgbClr val="004620"/>
                </a:solidFill>
                <a:latin typeface="Monotype Corsiva" pitchFamily="66" charset="0"/>
              </a:rPr>
              <a:t>н</a:t>
            </a:r>
            <a:r>
              <a:rPr lang="ru-RU" sz="4800" b="1" i="1" dirty="0" err="1" smtClean="0">
                <a:solidFill>
                  <a:srgbClr val="004620"/>
                </a:solidFill>
                <a:latin typeface="Monotype Corsiva" pitchFamily="66" charset="0"/>
              </a:rPr>
              <a:t>ародились</a:t>
            </a: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   в </a:t>
            </a:r>
            <a:r>
              <a:rPr lang="uk-UA" sz="4800" b="1" i="1" dirty="0" smtClean="0">
                <a:solidFill>
                  <a:srgbClr val="004620"/>
                </a:solidFill>
                <a:latin typeface="Monotype Corsiva" pitchFamily="66" charset="0"/>
              </a:rPr>
              <a:t>	</a:t>
            </a:r>
            <a:r>
              <a:rPr lang="ru-RU" sz="4800" b="1" i="1" dirty="0" err="1" smtClean="0">
                <a:solidFill>
                  <a:srgbClr val="004620"/>
                </a:solidFill>
                <a:latin typeface="Monotype Corsiva" pitchFamily="66" charset="0"/>
              </a:rPr>
              <a:t>інші</a:t>
            </a: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 </a:t>
            </a:r>
            <a:r>
              <a:rPr lang="ru-RU" sz="4800" b="1" i="1" dirty="0" err="1" smtClean="0">
                <a:solidFill>
                  <a:srgbClr val="004620"/>
                </a:solidFill>
                <a:latin typeface="Monotype Corsiva" pitchFamily="66" charset="0"/>
              </a:rPr>
              <a:t>часи</a:t>
            </a:r>
            <a:r>
              <a:rPr lang="ru-RU" sz="4800" b="1" i="1" dirty="0" smtClean="0">
                <a:solidFill>
                  <a:srgbClr val="004620"/>
                </a:solidFill>
                <a:latin typeface="Monotype Corsiva" pitchFamily="66" charset="0"/>
              </a:rPr>
              <a:t>...</a:t>
            </a:r>
            <a:endParaRPr lang="ru-RU" sz="4800" b="1" dirty="0">
              <a:solidFill>
                <a:srgbClr val="004620"/>
              </a:solidFill>
              <a:latin typeface="Monotype Corsiva" pitchFamily="66" charset="0"/>
            </a:endParaRPr>
          </a:p>
        </p:txBody>
      </p:sp>
      <p:pic>
        <p:nvPicPr>
          <p:cNvPr id="121858" name="Picture 2" descr="Картинки по запросу символы украины"/>
          <p:cNvPicPr>
            <a:picLocks noChangeAspect="1" noChangeArrowheads="1"/>
          </p:cNvPicPr>
          <p:nvPr/>
        </p:nvPicPr>
        <p:blipFill>
          <a:blip r:embed="rId2" cstate="print"/>
          <a:srcRect r="62223"/>
          <a:stretch>
            <a:fillRect/>
          </a:stretch>
        </p:blipFill>
        <p:spPr bwMode="auto">
          <a:xfrm>
            <a:off x="5500694" y="3545039"/>
            <a:ext cx="3214678" cy="3042163"/>
          </a:xfrm>
          <a:prstGeom prst="rect">
            <a:avLst/>
          </a:prstGeom>
          <a:noFill/>
        </p:spPr>
      </p:pic>
      <p:pic>
        <p:nvPicPr>
          <p:cNvPr id="121864" name="Picture 8" descr="Картинки по запросу орнамент  укра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21793" y="2821793"/>
            <a:ext cx="6858000" cy="1214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	</a:t>
            </a:r>
            <a:r>
              <a:rPr lang="ru-RU" sz="5400" b="1" i="1" dirty="0" smtClean="0">
                <a:solidFill>
                  <a:srgbClr val="FF0000"/>
                </a:solidFill>
              </a:rPr>
              <a:t> 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Інноваційні технології :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uk-UA" dirty="0" smtClean="0"/>
              <a:t>	</a:t>
            </a:r>
            <a:r>
              <a:rPr lang="uk-UA" sz="3600" dirty="0" smtClean="0"/>
              <a:t> </a:t>
            </a:r>
            <a:r>
              <a:rPr lang="uk-UA" sz="4000" dirty="0" smtClean="0">
                <a:latin typeface="Comic Sans MS" pitchFamily="66" charset="0"/>
              </a:rPr>
              <a:t>- інтерактивні технології;</a:t>
            </a:r>
            <a:endParaRPr lang="ru-RU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4000" dirty="0" smtClean="0">
                <a:latin typeface="Comic Sans MS" pitchFamily="66" charset="0"/>
              </a:rPr>
              <a:t>	 -</a:t>
            </a:r>
            <a:r>
              <a:rPr lang="uk-UA" sz="4000" dirty="0" smtClean="0">
                <a:latin typeface="Comic Sans MS" pitchFamily="66" charset="0"/>
              </a:rPr>
              <a:t>інформаційно-комунікаційні  </a:t>
            </a:r>
            <a:r>
              <a:rPr lang="uk-UA" sz="4000" dirty="0" smtClean="0">
                <a:latin typeface="Comic Sans MS" pitchFamily="66" charset="0"/>
              </a:rPr>
              <a:t>технології;</a:t>
            </a:r>
            <a:endParaRPr lang="ru-RU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4000" dirty="0" smtClean="0">
                <a:latin typeface="Comic Sans MS" pitchFamily="66" charset="0"/>
              </a:rPr>
              <a:t>	 - технології диференційного навчання;</a:t>
            </a:r>
            <a:endParaRPr lang="ru-RU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4000" dirty="0" smtClean="0">
                <a:latin typeface="Comic Sans MS" pitchFamily="66" charset="0"/>
              </a:rPr>
              <a:t>	 - проблемного навчання; </a:t>
            </a:r>
            <a:endParaRPr lang="ru-RU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4000" dirty="0" smtClean="0">
                <a:latin typeface="Comic Sans MS" pitchFamily="66" charset="0"/>
              </a:rPr>
              <a:t>	- ігрові технології та інші.</a:t>
            </a:r>
            <a:r>
              <a:rPr lang="ru-RU" sz="4000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uk-UA" sz="4000" dirty="0" smtClean="0">
                <a:latin typeface="Comic Sans MS" pitchFamily="66" charset="0"/>
              </a:rPr>
              <a:t>	</a:t>
            </a:r>
            <a:r>
              <a:rPr lang="ru-RU" sz="4000" dirty="0" smtClean="0">
                <a:latin typeface="Comic Sans MS" pitchFamily="66" charset="0"/>
              </a:rPr>
              <a:t>- </a:t>
            </a:r>
            <a:r>
              <a:rPr lang="en-US" sz="4000" dirty="0" smtClean="0">
                <a:latin typeface="Comic Sans MS" pitchFamily="66" charset="0"/>
              </a:rPr>
              <a:t>STEM</a:t>
            </a:r>
            <a:r>
              <a:rPr lang="uk-UA" sz="4000" dirty="0" smtClean="0">
                <a:latin typeface="Comic Sans MS" pitchFamily="66" charset="0"/>
              </a:rPr>
              <a:t>-освіта.</a:t>
            </a:r>
            <a:endParaRPr lang="ru-RU" sz="400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929586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Наука, технології, інженерія, математика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303" t="29904" r="42191" b="27759"/>
          <a:stretch>
            <a:fillRect/>
          </a:stretch>
        </p:blipFill>
        <p:spPr bwMode="auto">
          <a:xfrm>
            <a:off x="2285984" y="1714488"/>
            <a:ext cx="5286412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Головне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завдання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STEM-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освіти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ru-RU" sz="3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000" dirty="0" smtClean="0">
                <a:latin typeface="Comic Sans MS" pitchFamily="66" charset="0"/>
              </a:rPr>
              <a:t> </a:t>
            </a:r>
            <a:r>
              <a:rPr lang="uk-UA" dirty="0" smtClean="0"/>
              <a:t>це  конкурентоспроможність випускників  на сучасному ринку праці здатність і готовність до: </a:t>
            </a:r>
            <a:endParaRPr lang="ru-RU" sz="2400" dirty="0" smtClean="0"/>
          </a:p>
          <a:p>
            <a:pPr>
              <a:buNone/>
            </a:pPr>
            <a:r>
              <a:rPr lang="uk-UA" dirty="0" smtClean="0"/>
              <a:t>–</a:t>
            </a:r>
            <a:r>
              <a:rPr lang="en-US" dirty="0" smtClean="0"/>
              <a:t> </a:t>
            </a:r>
            <a:r>
              <a:rPr lang="uk-UA" dirty="0" smtClean="0"/>
              <a:t>розв’язання комплексних задач (проблем)</a:t>
            </a:r>
            <a:endParaRPr lang="ru-RU" sz="2400" dirty="0" smtClean="0"/>
          </a:p>
          <a:p>
            <a:pPr>
              <a:buNone/>
            </a:pPr>
            <a:r>
              <a:rPr lang="uk-UA" dirty="0" smtClean="0"/>
              <a:t> –</a:t>
            </a:r>
            <a:r>
              <a:rPr lang="en-US" dirty="0" smtClean="0"/>
              <a:t> </a:t>
            </a:r>
            <a:r>
              <a:rPr lang="uk-UA" dirty="0" smtClean="0"/>
              <a:t>критичного мислення</a:t>
            </a:r>
            <a:endParaRPr lang="ru-RU" sz="2400" dirty="0" smtClean="0"/>
          </a:p>
          <a:p>
            <a:pPr>
              <a:buNone/>
            </a:pPr>
            <a:r>
              <a:rPr lang="uk-UA" dirty="0" smtClean="0"/>
              <a:t> –</a:t>
            </a:r>
            <a:r>
              <a:rPr lang="en-US" dirty="0" smtClean="0"/>
              <a:t> </a:t>
            </a:r>
            <a:r>
              <a:rPr lang="uk-UA" dirty="0" smtClean="0"/>
              <a:t>творчості </a:t>
            </a:r>
            <a:endParaRPr lang="ru-RU" sz="2400" dirty="0" smtClean="0"/>
          </a:p>
          <a:p>
            <a:pPr>
              <a:buNone/>
            </a:pPr>
            <a:r>
              <a:rPr lang="uk-UA" dirty="0" smtClean="0"/>
              <a:t>–</a:t>
            </a:r>
            <a:r>
              <a:rPr lang="en-US" dirty="0" smtClean="0"/>
              <a:t> </a:t>
            </a:r>
            <a:r>
              <a:rPr lang="uk-UA" dirty="0" smtClean="0"/>
              <a:t>когнітивної гнучкості</a:t>
            </a:r>
            <a:endParaRPr lang="ru-RU" sz="2400" dirty="0" smtClean="0"/>
          </a:p>
          <a:p>
            <a:pPr>
              <a:buNone/>
            </a:pPr>
            <a:r>
              <a:rPr lang="uk-UA" dirty="0" smtClean="0"/>
              <a:t> –</a:t>
            </a:r>
            <a:r>
              <a:rPr lang="en-US" dirty="0" smtClean="0"/>
              <a:t> </a:t>
            </a:r>
            <a:r>
              <a:rPr lang="uk-UA" dirty="0" smtClean="0"/>
              <a:t>співпраці </a:t>
            </a:r>
            <a:endParaRPr lang="ru-RU" sz="2400" dirty="0" smtClean="0"/>
          </a:p>
          <a:p>
            <a:pPr>
              <a:buNone/>
            </a:pPr>
            <a:r>
              <a:rPr lang="uk-UA" dirty="0" smtClean="0"/>
              <a:t>–</a:t>
            </a:r>
            <a:r>
              <a:rPr lang="en-US" dirty="0" smtClean="0"/>
              <a:t> </a:t>
            </a:r>
            <a:r>
              <a:rPr lang="uk-UA" dirty="0" smtClean="0"/>
              <a:t>управління </a:t>
            </a:r>
            <a:endParaRPr lang="ru-RU" sz="2400" dirty="0" smtClean="0"/>
          </a:p>
          <a:p>
            <a:pPr>
              <a:buNone/>
            </a:pPr>
            <a:r>
              <a:rPr lang="uk-UA" dirty="0" smtClean="0"/>
              <a:t>–</a:t>
            </a:r>
            <a:r>
              <a:rPr lang="en-US" dirty="0" smtClean="0"/>
              <a:t> </a:t>
            </a:r>
            <a:r>
              <a:rPr lang="uk-UA" dirty="0" smtClean="0"/>
              <a:t>здійснення інноваційної діяльності</a:t>
            </a:r>
            <a:r>
              <a:rPr lang="uk-UA" dirty="0" smtClean="0"/>
              <a:t>.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rial Black" pitchFamily="34" charset="0"/>
              </a:rPr>
              <a:t>STEM</a:t>
            </a:r>
            <a:r>
              <a:rPr lang="uk-UA" sz="5400" b="1" dirty="0" smtClean="0">
                <a:solidFill>
                  <a:srgbClr val="FF0000"/>
                </a:solidFill>
                <a:latin typeface="Arial Black" pitchFamily="34" charset="0"/>
              </a:rPr>
              <a:t>  - </a:t>
            </a:r>
            <a:r>
              <a:rPr lang="uk-UA" sz="5400" b="1" dirty="0" smtClean="0">
                <a:latin typeface="Comic Sans MS" pitchFamily="66" charset="0"/>
              </a:rPr>
              <a:t>освітні технології навчання,  їх можливе та доцільне співвідношення із традиційними методами </a:t>
            </a:r>
            <a:endParaRPr lang="ru-RU" sz="54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1" algn="just">
              <a:buNone/>
            </a:pP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851" t="12500" r="16797" b="9375"/>
          <a:stretch>
            <a:fillRect/>
          </a:stretch>
        </p:blipFill>
        <p:spPr bwMode="auto">
          <a:xfrm>
            <a:off x="1500166" y="571480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851" t="20833" r="25000" b="12500"/>
          <a:stretch>
            <a:fillRect/>
          </a:stretch>
        </p:blipFill>
        <p:spPr bwMode="auto">
          <a:xfrm>
            <a:off x="1214414" y="500042"/>
            <a:ext cx="764940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лайд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25" y="0"/>
            <a:ext cx="8096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1497</TotalTime>
  <Words>23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Наука, технології, інженерія, математика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Стоячи, звести лопатки, посміхнутися та підморгуючи лівим, потом правим оком повторити:     "Очень я собой горжусь, я на многое гожусь".</dc:title>
  <dc:creator>Миша</dc:creator>
  <cp:lastModifiedBy>User</cp:lastModifiedBy>
  <cp:revision>94</cp:revision>
  <dcterms:created xsi:type="dcterms:W3CDTF">2018-01-30T19:33:15Z</dcterms:created>
  <dcterms:modified xsi:type="dcterms:W3CDTF">2019-01-10T06:24:48Z</dcterms:modified>
</cp:coreProperties>
</file>