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78" r:id="rId3"/>
    <p:sldId id="684" r:id="rId4"/>
    <p:sldId id="685" r:id="rId5"/>
    <p:sldId id="686" r:id="rId6"/>
    <p:sldId id="687" r:id="rId7"/>
    <p:sldId id="688" r:id="rId8"/>
    <p:sldId id="689" r:id="rId9"/>
    <p:sldId id="690" r:id="rId10"/>
    <p:sldId id="691" r:id="rId11"/>
    <p:sldId id="331" r:id="rId12"/>
    <p:sldId id="259" r:id="rId13"/>
    <p:sldId id="261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DD6716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FFFFFF"/>
                </a:solidFill>
                <a:latin typeface="Verdana"/>
              </a:rPr>
              <a:t>47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Величини логічного типу, операції над </a:t>
            </a:r>
            <a:r>
              <a:rPr lang="uk-UA" sz="5400" dirty="0" smtClean="0"/>
              <a:t>ними</a:t>
            </a:r>
            <a:endParaRPr lang="uk-UA" sz="5400" dirty="0"/>
          </a:p>
        </p:txBody>
      </p:sp>
      <p:pic>
        <p:nvPicPr>
          <p:cNvPr id="11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lculation, chart, data, diagram, flow, flowchart, logi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88" y="3690681"/>
            <a:ext cx="2294573" cy="22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Вираз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5" y="1666934"/>
            <a:ext cx="9947591" cy="35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вираз називають логічним? Наведіть приклади.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2189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змінні називають змінними логічного типу?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447027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описуються змінні логічного типу?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pic>
        <p:nvPicPr>
          <p:cNvPr id="1026" name="Picture 2" descr="http://previews.123rf.com/images/doomu/doomu1207/doomu120700163/14601181-True-and-False-traffic-sign-in-the-hand-on-the-white-background-Stock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24" y="3072159"/>
            <a:ext cx="5212769" cy="34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195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200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199-200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smtClean="0">
                <a:solidFill>
                  <a:srgbClr val="FFFFFF"/>
                </a:solidFill>
                <a:latin typeface="Verdana"/>
              </a:rPr>
              <a:t>47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lculation, chart, data, diagram, flow, flowchart, logi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88" y="3690681"/>
            <a:ext cx="2294573" cy="22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Основною властивістю висловлювання є його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істинність</a:t>
            </a:r>
            <a:r>
              <a:rPr lang="uk-UA" sz="2800" b="1" i="1" kern="0" dirty="0">
                <a:solidFill>
                  <a:srgbClr val="FFFFFF"/>
                </a:solidFill>
              </a:rPr>
              <a:t>. Якщо висловлювання: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261758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Істинне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6149819" y="2266144"/>
            <a:ext cx="5972332" cy="1292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Хибне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7" y="3665308"/>
            <a:ext cx="5972332" cy="2228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вважають, що значення його властивості істинність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true — </a:t>
            </a:r>
            <a:r>
              <a:rPr lang="uk-UA" sz="2800" b="1" i="1" kern="0" dirty="0">
                <a:solidFill>
                  <a:srgbClr val="FFFFFF"/>
                </a:solidFill>
              </a:rPr>
              <a:t>правда).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149819" y="3665308"/>
            <a:ext cx="5972332" cy="2228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вважають, що значення його властивості істинність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false - </a:t>
            </a:r>
            <a:r>
              <a:rPr lang="uk-UA" sz="2800" b="1" i="1" kern="0" dirty="0">
                <a:solidFill>
                  <a:srgbClr val="FFFFFF"/>
                </a:solidFill>
              </a:rPr>
              <a:t>хиба, хибність).</a:t>
            </a:r>
          </a:p>
        </p:txBody>
      </p:sp>
    </p:spTree>
    <p:extLst>
      <p:ext uri="{BB962C8B-B14F-4D97-AF65-F5344CB8AC3E}">
        <p14:creationId xmlns:p14="http://schemas.microsoft.com/office/powerpoint/2010/main" val="40592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 логічними виразами можна виконувати </a:t>
            </a:r>
            <a:r>
              <a:rPr lang="uk-UA" sz="2800" b="1" i="1" kern="0" dirty="0">
                <a:solidFill>
                  <a:srgbClr val="FFFF00"/>
                </a:solidFill>
              </a:rPr>
              <a:t>логічні операції</a:t>
            </a:r>
            <a:r>
              <a:rPr lang="uk-UA" sz="2800" b="1" i="1" kern="0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439211"/>
            <a:ext cx="6709224" cy="55399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заперечення;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8" y="2439211"/>
            <a:ext cx="5201032" cy="5539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not (</a:t>
            </a:r>
            <a:r>
              <a:rPr lang="uk-UA" sz="2800" b="1" i="1" kern="0" dirty="0">
                <a:solidFill>
                  <a:srgbClr val="FFFFFF"/>
                </a:solidFill>
              </a:rPr>
              <a:t>не)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138784"/>
            <a:ext cx="6709224" cy="55399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кон'юнкція;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2008" y="3138785"/>
            <a:ext cx="5201032" cy="553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and (</a:t>
            </a:r>
            <a:r>
              <a:rPr lang="uk-UA" sz="2800" b="1" i="1" kern="0" dirty="0">
                <a:solidFill>
                  <a:srgbClr val="FFFFFF"/>
                </a:solidFill>
              </a:rPr>
              <a:t>і)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842437"/>
            <a:ext cx="6709224" cy="55399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диз'юнкція (нестрога);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72008" y="3838358"/>
            <a:ext cx="5201032" cy="55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or (</a:t>
            </a:r>
            <a:r>
              <a:rPr lang="uk-UA" sz="2800" b="1" i="1" kern="0" dirty="0">
                <a:solidFill>
                  <a:srgbClr val="FFFFFF"/>
                </a:solidFill>
              </a:rPr>
              <a:t>або)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546090"/>
            <a:ext cx="6709224" cy="55399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диз'юнкція (строга).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72008" y="4542011"/>
            <a:ext cx="5201032" cy="55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x</a:t>
            </a:r>
            <a:r>
              <a:rPr lang="uk-UA" sz="2800" b="1" i="1" kern="0" dirty="0" err="1">
                <a:solidFill>
                  <a:srgbClr val="FFFFFF"/>
                </a:solidFill>
              </a:rPr>
              <a:t>ог</a:t>
            </a:r>
            <a:r>
              <a:rPr lang="uk-UA" sz="2800" b="1" i="1" kern="0" dirty="0">
                <a:solidFill>
                  <a:srgbClr val="FFFFFF"/>
                </a:solidFill>
              </a:rPr>
              <a:t> (виключне або)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Результати виконання цих операцій над змінними </a:t>
            </a:r>
            <a:r>
              <a:rPr lang="uk-UA" sz="2800" b="1" i="1" kern="0" dirty="0">
                <a:solidFill>
                  <a:srgbClr val="FFFF00"/>
                </a:solidFill>
              </a:rPr>
              <a:t>А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В</a:t>
            </a:r>
            <a:r>
              <a:rPr lang="uk-UA" sz="2800" b="1" i="1" kern="0" dirty="0">
                <a:solidFill>
                  <a:srgbClr val="FFFFFF"/>
                </a:solidFill>
              </a:rPr>
              <a:t> логічного типу, які набувають значень </a:t>
            </a:r>
            <a:r>
              <a:rPr lang="uk-UA" sz="2800" b="1" i="1" kern="0" dirty="0" err="1">
                <a:solidFill>
                  <a:srgbClr val="FFFF00"/>
                </a:solidFill>
              </a:rPr>
              <a:t>True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) та </a:t>
            </a:r>
            <a:r>
              <a:rPr lang="uk-UA" sz="2800" b="1" i="1" kern="0" dirty="0" err="1">
                <a:solidFill>
                  <a:srgbClr val="FFFF00"/>
                </a:solidFill>
              </a:rPr>
              <a:t>False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) наведені в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 істинності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3109"/>
              </p:ext>
            </p:extLst>
          </p:nvPr>
        </p:nvGraphicFramePr>
        <p:xfrm>
          <a:off x="72008" y="2729656"/>
          <a:ext cx="12050143" cy="3564465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592589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235068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2314241">
                  <a:extLst>
                    <a:ext uri="{9D8B030D-6E8A-4147-A177-3AD203B41FA5}">
                      <a16:colId xmlns:a16="http://schemas.microsoft.com/office/drawing/2014/main" val="1587738638"/>
                    </a:ext>
                  </a:extLst>
                </a:gridCol>
                <a:gridCol w="2460020">
                  <a:extLst>
                    <a:ext uri="{9D8B030D-6E8A-4147-A177-3AD203B41FA5}">
                      <a16:colId xmlns:a16="http://schemas.microsoft.com/office/drawing/2014/main" val="1455757915"/>
                    </a:ext>
                  </a:extLst>
                </a:gridCol>
                <a:gridCol w="2332608">
                  <a:extLst>
                    <a:ext uri="{9D8B030D-6E8A-4147-A177-3AD203B41FA5}">
                      <a16:colId xmlns:a16="http://schemas.microsoft.com/office/drawing/2014/main" val="1403302371"/>
                    </a:ext>
                  </a:extLst>
                </a:gridCol>
              </a:tblGrid>
              <a:tr h="712893">
                <a:tc>
                  <a:txBody>
                    <a:bodyPr/>
                    <a:lstStyle/>
                    <a:p>
                      <a:pPr algn="ctr"/>
                      <a:r>
                        <a:rPr lang="en-US" sz="2800" i="1" noProof="0" dirty="0"/>
                        <a:t>A</a:t>
                      </a:r>
                      <a:endParaRPr lang="uk-UA" sz="28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noProof="0" dirty="0"/>
                        <a:t>B</a:t>
                      </a:r>
                      <a:endParaRPr lang="uk-UA" sz="28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noProof="0" dirty="0"/>
                        <a:t>Not A</a:t>
                      </a:r>
                      <a:endParaRPr lang="uk-UA" sz="32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noProof="0" dirty="0"/>
                        <a:t>A and B</a:t>
                      </a:r>
                      <a:endParaRPr lang="uk-UA" sz="32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noProof="0" dirty="0"/>
                        <a:t>A or B</a:t>
                      </a:r>
                      <a:endParaRPr lang="uk-UA" sz="32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712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712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268437"/>
                  </a:ext>
                </a:extLst>
              </a:tr>
              <a:tr h="712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316055"/>
                  </a:ext>
                </a:extLst>
              </a:tr>
              <a:tr h="712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621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7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Порівняння значень величин різних типів має певні особливості. Числові величини порівнюються за правилами математики. Порівняння текстових величин мовою </a:t>
            </a:r>
            <a:r>
              <a:rPr lang="en-US" sz="2800" b="1" i="1" kern="0" dirty="0">
                <a:solidFill>
                  <a:srgbClr val="FFFFFF"/>
                </a:solidFill>
              </a:rPr>
              <a:t>Free Pascal, </a:t>
            </a:r>
            <a:r>
              <a:rPr lang="uk-UA" sz="2800" b="1" i="1" kern="0" dirty="0">
                <a:solidFill>
                  <a:srgbClr val="FFFFFF"/>
                </a:solidFill>
              </a:rPr>
              <a:t>у результаті якого отримано логічне значення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продемонстровано нижче: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3516899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'Алгоритм'&lt;'алгоритм'   — код великої літери А менший  за  код літери  а;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454437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'алгоритм'   &gt;   '</a:t>
            </a:r>
            <a:r>
              <a:rPr lang="uk-UA" sz="2800" b="1" i="1" kern="0" dirty="0" err="1">
                <a:solidFill>
                  <a:srgbClr val="FFFFFF"/>
                </a:solidFill>
              </a:rPr>
              <a:t>аго</a:t>
            </a:r>
            <a:r>
              <a:rPr lang="uk-UA" sz="2800" b="1" i="1" kern="0" dirty="0">
                <a:solidFill>
                  <a:srgbClr val="FFFFFF"/>
                </a:solidFill>
              </a:rPr>
              <a:t>'   — довжина першої  величини більша за довжину другої;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5571847"/>
            <a:ext cx="591731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'алгоритм'   &lt;&gt;'</a:t>
            </a:r>
            <a:r>
              <a:rPr lang="en-US" sz="2800" b="1" i="1" kern="0" dirty="0" err="1">
                <a:solidFill>
                  <a:srgbClr val="FFFFFF"/>
                </a:solidFill>
              </a:rPr>
              <a:t>alhoritm</a:t>
            </a:r>
            <a:r>
              <a:rPr lang="en-US" sz="2800" b="1" i="1" kern="0" dirty="0">
                <a:solidFill>
                  <a:srgbClr val="FFFFFF"/>
                </a:solidFill>
              </a:rPr>
              <a:t>'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4838" y="5571847"/>
            <a:ext cx="591731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'</a:t>
            </a:r>
            <a:r>
              <a:rPr lang="uk-UA" sz="2800" b="1" i="1" kern="0" dirty="0" err="1">
                <a:solidFill>
                  <a:srgbClr val="FFFFFF"/>
                </a:solidFill>
              </a:rPr>
              <a:t>алг</a:t>
            </a:r>
            <a:r>
              <a:rPr lang="uk-UA" sz="2800" b="1" i="1" kern="0" dirty="0">
                <a:solidFill>
                  <a:srgbClr val="FFFFFF"/>
                </a:solidFill>
              </a:rPr>
              <a:t>'='</a:t>
            </a:r>
            <a:r>
              <a:rPr lang="uk-UA" sz="2800" b="1" i="1" kern="0" dirty="0" err="1">
                <a:solidFill>
                  <a:srgbClr val="FFFFFF"/>
                </a:solidFill>
              </a:rPr>
              <a:t>алг</a:t>
            </a:r>
            <a:r>
              <a:rPr lang="uk-UA" sz="2800" b="1" i="1" kern="0" dirty="0">
                <a:solidFill>
                  <a:srgbClr val="FFFFFF"/>
                </a:solidFill>
              </a:rPr>
              <a:t>'.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логічних величин: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818944"/>
            <a:ext cx="597233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а = </a:t>
            </a:r>
            <a:r>
              <a:rPr lang="en-US" sz="4400" b="1" i="1" kern="0" dirty="0">
                <a:solidFill>
                  <a:srgbClr val="FFFFFF"/>
                </a:solidFill>
              </a:rPr>
              <a:t>True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1801824"/>
            <a:ext cx="597233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b = False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69028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Результатом виконання операції: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288553"/>
            <a:ext cx="5261992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а &gt; </a:t>
            </a:r>
            <a:r>
              <a:rPr lang="en-US" sz="4400" b="1" i="1" kern="0" dirty="0">
                <a:solidFill>
                  <a:srgbClr val="FFFFFF"/>
                </a:solidFill>
              </a:rPr>
              <a:t>b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413304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Оскільки:</a:t>
            </a:r>
          </a:p>
        </p:txBody>
      </p:sp>
      <p:sp>
        <p:nvSpPr>
          <p:cNvPr id="14" name="Стрілка вліво 13"/>
          <p:cNvSpPr/>
          <p:nvPr/>
        </p:nvSpPr>
        <p:spPr>
          <a:xfrm rot="10800000">
            <a:off x="5526987" y="3265546"/>
            <a:ext cx="1245663" cy="82997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0158" y="3343279"/>
            <a:ext cx="526199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Буде значення </a:t>
            </a:r>
            <a:r>
              <a:rPr lang="en-US" sz="3200" b="1" i="1" kern="0" dirty="0">
                <a:solidFill>
                  <a:srgbClr val="FFFF00"/>
                </a:solidFill>
              </a:rPr>
              <a:t>True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72007" y="4745575"/>
            <a:ext cx="5972332" cy="9846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Істинне значення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інтерпретується як 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6149819" y="4745575"/>
            <a:ext cx="5972332" cy="9846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Хибне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en-US" sz="2800" b="1" i="1" kern="0" dirty="0">
                <a:solidFill>
                  <a:srgbClr val="FFFF00"/>
                </a:solidFill>
              </a:rPr>
              <a:t>0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08" y="5926726"/>
            <a:ext cx="52619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Зрозуміло, що</a:t>
            </a:r>
          </a:p>
        </p:txBody>
      </p:sp>
      <p:sp>
        <p:nvSpPr>
          <p:cNvPr id="20" name="Стрілка вліво 19"/>
          <p:cNvSpPr/>
          <p:nvPr/>
        </p:nvSpPr>
        <p:spPr>
          <a:xfrm rot="10800000">
            <a:off x="5526986" y="5848993"/>
            <a:ext cx="1245663" cy="82997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0157" y="5820046"/>
            <a:ext cx="526199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1 &gt; 0</a:t>
            </a:r>
            <a:endParaRPr lang="uk-UA" sz="3600" b="1" i="1" kern="0" dirty="0">
              <a:solidFill>
                <a:srgbClr val="FFFF00"/>
              </a:solidFill>
            </a:endParaRP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Проаналізувати приклади складених умов: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86543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not (</a:t>
            </a:r>
            <a:r>
              <a:rPr lang="uk-UA" sz="2800" b="1" i="1" kern="0" dirty="0">
                <a:solidFill>
                  <a:schemeClr val="bg1"/>
                </a:solidFill>
              </a:rPr>
              <a:t>А &lt;= 3) — </a:t>
            </a:r>
            <a:r>
              <a:rPr lang="uk-UA" sz="2800" b="1" i="1" kern="0" dirty="0">
                <a:solidFill>
                  <a:srgbClr val="FFFF00"/>
                </a:solidFill>
              </a:rPr>
              <a:t>рівнозначне виразу </a:t>
            </a:r>
            <a:r>
              <a:rPr lang="uk-UA" sz="2800" b="1" i="1" kern="0" dirty="0">
                <a:solidFill>
                  <a:schemeClr val="bg1"/>
                </a:solidFill>
              </a:rPr>
              <a:t>А &gt;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53411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en-US" sz="2800" b="1" i="1" kern="0" dirty="0">
                <a:solidFill>
                  <a:schemeClr val="bg1"/>
                </a:solidFill>
              </a:rPr>
              <a:t>Age &gt;= 10) and (Age &lt;= 18) —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істинне тоді і тільки тоді</a:t>
            </a:r>
            <a:r>
              <a:rPr lang="uk-UA" sz="2800" b="1" i="1" kern="0" dirty="0">
                <a:solidFill>
                  <a:schemeClr val="bg1"/>
                </a:solidFill>
              </a:rPr>
              <a:t>, коли значення </a:t>
            </a:r>
            <a:r>
              <a:rPr lang="en-US" sz="2800" b="1" i="1" kern="0" dirty="0">
                <a:solidFill>
                  <a:schemeClr val="bg1"/>
                </a:solidFill>
              </a:rPr>
              <a:t>Age </a:t>
            </a:r>
            <a:r>
              <a:rPr lang="uk-UA" sz="2800" b="1" i="1" kern="0" dirty="0">
                <a:solidFill>
                  <a:schemeClr val="bg1"/>
                </a:solidFill>
              </a:rPr>
              <a:t>належить проміжку від 10 до 18.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406883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en-US" sz="2800" b="1" i="1" kern="0" dirty="0">
                <a:solidFill>
                  <a:schemeClr val="bg1"/>
                </a:solidFill>
              </a:rPr>
              <a:t>Age &lt; 10) or (Age &gt; 18) —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істинне для всіх значень </a:t>
            </a:r>
            <a:r>
              <a:rPr lang="en-US" sz="2800" b="1" i="1" kern="0" dirty="0">
                <a:solidFill>
                  <a:srgbClr val="FFFF00"/>
                </a:solidFill>
              </a:rPr>
              <a:t>Age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які не належать проміжку від 10 до 18.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Визначити, чи належить точка з координатою х відрізку [-5; 5].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70224"/>
            <a:ext cx="611543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вигляді подвійної нерівності цю умову можна записати так: </a:t>
            </a:r>
            <a:r>
              <a:rPr lang="uk-UA" sz="2800" b="1" i="1" kern="0" dirty="0">
                <a:solidFill>
                  <a:srgbClr val="FFFF00"/>
                </a:solidFill>
              </a:rPr>
              <a:t>— 5 ≤ х ≤ 5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335" y="2376904"/>
            <a:ext cx="5885815" cy="1299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08" y="5757338"/>
            <a:ext cx="12050142" cy="58477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Умова істинна, якщо </a:t>
            </a:r>
            <a:r>
              <a:rPr lang="en-US" sz="2800" b="1" i="1" kern="0" dirty="0">
                <a:solidFill>
                  <a:schemeClr val="bg1"/>
                </a:solidFill>
              </a:rPr>
              <a:t>X </a:t>
            </a: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sz="2800" b="1" i="1" kern="0" dirty="0">
                <a:solidFill>
                  <a:schemeClr val="bg1"/>
                </a:solidFill>
              </a:rPr>
              <a:t> -5 </a:t>
            </a:r>
            <a:r>
              <a:rPr lang="uk-UA" sz="2800" b="1" i="1" kern="0" dirty="0">
                <a:solidFill>
                  <a:schemeClr val="bg1"/>
                </a:solidFill>
              </a:rPr>
              <a:t>і </a:t>
            </a:r>
            <a:r>
              <a:rPr lang="en-US" sz="2800" b="1" i="1" kern="0" dirty="0">
                <a:solidFill>
                  <a:schemeClr val="bg1"/>
                </a:solidFill>
              </a:rPr>
              <a:t>X </a:t>
            </a: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sz="2800" b="1" i="1" kern="0" dirty="0">
                <a:solidFill>
                  <a:schemeClr val="bg1"/>
                </a:solidFill>
              </a:rPr>
              <a:t> 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4901633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(</a:t>
            </a:r>
            <a:r>
              <a:rPr lang="en-US" sz="4000" b="1" i="1" kern="0" dirty="0">
                <a:solidFill>
                  <a:schemeClr val="bg1"/>
                </a:solidFill>
              </a:rPr>
              <a:t>X &gt;= -5) and (X &lt;= 5).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726669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програмуванні подвійну нерівність записують як складену умову: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9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Обчислити значення логічних виразів: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898844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kern="0" dirty="0">
                <a:solidFill>
                  <a:srgbClr val="FFFF00"/>
                </a:solidFill>
              </a:rPr>
              <a:t>var</a:t>
            </a:r>
            <a:r>
              <a:rPr lang="es-ES" sz="3600" b="1" i="1" kern="0" dirty="0">
                <a:solidFill>
                  <a:schemeClr val="bg1"/>
                </a:solidFill>
              </a:rPr>
              <a:t> X, Y, Z: Integer; A: Boolean;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kern="0" dirty="0">
                <a:solidFill>
                  <a:schemeClr val="bg1"/>
                </a:solidFill>
              </a:rPr>
              <a:t>X := 1;   Y := 2;   Z := 3;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kern="0" dirty="0">
                <a:solidFill>
                  <a:schemeClr val="bg1"/>
                </a:solidFill>
              </a:rPr>
              <a:t>A := (X &lt; Y) and (Y &lt; Z);</a:t>
            </a:r>
            <a:r>
              <a:rPr lang="ru-RU" sz="3600" b="1" i="1" kern="0" dirty="0">
                <a:solidFill>
                  <a:schemeClr val="bg1"/>
                </a:solidFill>
              </a:rPr>
              <a:t>		</a:t>
            </a:r>
            <a:r>
              <a:rPr lang="es-ES" sz="3600" b="1" i="1" kern="0" dirty="0">
                <a:solidFill>
                  <a:schemeClr val="bg1"/>
                </a:solidFill>
              </a:rPr>
              <a:t>{A = True}</a:t>
            </a:r>
            <a:endParaRPr lang="ru-RU" sz="36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kern="0" dirty="0">
                <a:solidFill>
                  <a:schemeClr val="bg1"/>
                </a:solidFill>
              </a:rPr>
              <a:t>A := (X &gt; Y) or (Y &gt; Z);</a:t>
            </a:r>
            <a:r>
              <a:rPr lang="ru-RU" sz="3600" b="1" i="1" kern="0" dirty="0">
                <a:solidFill>
                  <a:schemeClr val="bg1"/>
                </a:solidFill>
              </a:rPr>
              <a:t>		</a:t>
            </a:r>
            <a:r>
              <a:rPr lang="es-ES" sz="3600" b="1" i="1" kern="0" dirty="0">
                <a:solidFill>
                  <a:schemeClr val="bg1"/>
                </a:solidFill>
              </a:rPr>
              <a:t>{A = False}</a:t>
            </a:r>
            <a:endParaRPr lang="ru-RU" sz="36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kern="0" dirty="0">
                <a:solidFill>
                  <a:schemeClr val="bg1"/>
                </a:solidFill>
              </a:rPr>
              <a:t>A := (X &gt; Y) xor (Y &lt; Z);</a:t>
            </a:r>
            <a:r>
              <a:rPr lang="ru-RU" sz="3600" b="1" i="1" kern="0" dirty="0">
                <a:solidFill>
                  <a:schemeClr val="bg1"/>
                </a:solidFill>
              </a:rPr>
              <a:t>		</a:t>
            </a:r>
            <a:r>
              <a:rPr lang="es-ES" sz="3600" b="1" i="1" kern="0" dirty="0">
                <a:solidFill>
                  <a:schemeClr val="bg1"/>
                </a:solidFill>
              </a:rPr>
              <a:t>{A = True}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kern="0" dirty="0">
                <a:solidFill>
                  <a:srgbClr val="FFFF00"/>
                </a:solidFill>
              </a:rPr>
              <a:t>end</a:t>
            </a:r>
            <a:r>
              <a:rPr lang="es-ES" sz="3600" b="1" i="1" kern="0" dirty="0">
                <a:solidFill>
                  <a:schemeClr val="bg1"/>
                </a:solidFill>
              </a:rPr>
              <a:t>.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8003</TotalTime>
  <Words>580</Words>
  <Application>Microsoft Office PowerPoint</Application>
  <PresentationFormat>Широкий екран</PresentationFormat>
  <Paragraphs>111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Symbol</vt:lpstr>
      <vt:lpstr>Times New Roman</vt:lpstr>
      <vt:lpstr>Verdana</vt:lpstr>
      <vt:lpstr>Wingdings</vt:lpstr>
      <vt:lpstr>Тема Office</vt:lpstr>
      <vt:lpstr>Величини логічного типу, операції над ними</vt:lpstr>
      <vt:lpstr>Повторення</vt:lpstr>
      <vt:lpstr>Операції над логічними виразами</vt:lpstr>
      <vt:lpstr>Операції над логічними виразами</vt:lpstr>
      <vt:lpstr>Операції над логічними виразами</vt:lpstr>
      <vt:lpstr>Операції над логічними виразами</vt:lpstr>
      <vt:lpstr>Операції над логічними виразами</vt:lpstr>
      <vt:lpstr>Операції над логічними виразами</vt:lpstr>
      <vt:lpstr>Операції над логічними виразами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451</cp:revision>
  <dcterms:created xsi:type="dcterms:W3CDTF">2016-06-06T19:48:43Z</dcterms:created>
  <dcterms:modified xsi:type="dcterms:W3CDTF">2019-08-13T20:12:03Z</dcterms:modified>
</cp:coreProperties>
</file>