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566" r:id="rId4"/>
    <p:sldId id="703" r:id="rId5"/>
    <p:sldId id="705" r:id="rId6"/>
    <p:sldId id="696" r:id="rId7"/>
    <p:sldId id="706" r:id="rId8"/>
    <p:sldId id="707" r:id="rId9"/>
    <p:sldId id="708" r:id="rId10"/>
    <p:sldId id="697" r:id="rId11"/>
    <p:sldId id="698" r:id="rId12"/>
    <p:sldId id="709" r:id="rId13"/>
    <p:sldId id="710" r:id="rId14"/>
    <p:sldId id="699" r:id="rId15"/>
    <p:sldId id="711" r:id="rId16"/>
    <p:sldId id="712" r:id="rId17"/>
    <p:sldId id="713" r:id="rId18"/>
    <p:sldId id="715" r:id="rId19"/>
    <p:sldId id="716" r:id="rId20"/>
    <p:sldId id="717" r:id="rId21"/>
    <p:sldId id="718" r:id="rId22"/>
    <p:sldId id="720" r:id="rId23"/>
    <p:sldId id="721" r:id="rId24"/>
    <p:sldId id="719" r:id="rId25"/>
    <p:sldId id="695" r:id="rId26"/>
    <p:sldId id="331" r:id="rId27"/>
    <p:sldId id="259" r:id="rId28"/>
    <p:sldId id="261" r:id="rId29"/>
    <p:sldId id="304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DD6716"/>
    <a:srgbClr val="19426B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вибрати один,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вибрати кілька,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не вибрати жодного,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вибрати всі.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на вкладці </a:t>
          </a:r>
          <a:r>
            <a:rPr lang="uk-UA" sz="2800" b="1" i="1" noProof="0" dirty="0">
              <a:solidFill>
                <a:schemeClr val="bg1"/>
              </a:solidFill>
            </a:rPr>
            <a:t>Властивості</a:t>
          </a:r>
          <a:r>
            <a:rPr lang="uk-UA" sz="2800" i="1" noProof="0" dirty="0">
              <a:solidFill>
                <a:schemeClr val="bg1"/>
              </a:solidFill>
            </a:rPr>
            <a:t> вікна </a:t>
          </a:r>
          <a:r>
            <a:rPr lang="uk-UA" sz="2800" b="1" i="1" noProof="0" dirty="0">
              <a:solidFill>
                <a:schemeClr val="bg1"/>
              </a:solidFill>
            </a:rPr>
            <a:t>Інспектор об'єктів </a:t>
          </a:r>
          <a:r>
            <a:rPr lang="uk-UA" sz="2800" i="1" noProof="0" dirty="0">
              <a:solidFill>
                <a:schemeClr val="bg1"/>
              </a:solidFill>
            </a:rPr>
            <a:t>в рядку </a:t>
          </a:r>
          <a:r>
            <a:rPr lang="uk-UA" sz="2800" b="1" i="1" noProof="0" dirty="0" err="1">
              <a:solidFill>
                <a:schemeClr val="bg1"/>
              </a:solidFill>
            </a:rPr>
            <a:t>Items</a:t>
          </a:r>
          <a:r>
            <a:rPr lang="uk-UA" sz="2800" i="1" noProof="0" dirty="0">
              <a:solidFill>
                <a:schemeClr val="bg1"/>
              </a:solidFill>
            </a:rPr>
            <a:t> клацнути кнопку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ввести потрібну інформацію у вікні редактора вмісту </a:t>
          </a:r>
          <a:r>
            <a:rPr lang="uk-UA" sz="2800" b="1" i="1" noProof="0" dirty="0">
              <a:solidFill>
                <a:schemeClr val="bg1"/>
              </a:solidFill>
            </a:rPr>
            <a:t>Редактор рядків</a:t>
          </a:r>
          <a:r>
            <a:rPr lang="uk-UA" sz="2800" i="1" noProof="0" dirty="0">
              <a:solidFill>
                <a:schemeClr val="bg1"/>
              </a:solidFill>
            </a:rPr>
            <a:t>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клацнути кнопку </a:t>
          </a:r>
          <a:r>
            <a:rPr lang="uk-UA" sz="2800" b="1" i="1" noProof="0" dirty="0">
              <a:solidFill>
                <a:srgbClr val="002060"/>
              </a:solidFill>
            </a:rPr>
            <a:t>ОК</a:t>
          </a:r>
          <a:r>
            <a:rPr lang="uk-UA" sz="28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3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3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044569" y="-772855"/>
          <a:ext cx="6007660" cy="6007660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04303" y="343034"/>
          <a:ext cx="6139953" cy="6864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485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/>
            <a:t>вибрати один, </a:t>
          </a:r>
        </a:p>
      </dsp:txBody>
      <dsp:txXfrm>
        <a:off x="504303" y="343034"/>
        <a:ext cx="6139953" cy="686426"/>
      </dsp:txXfrm>
    </dsp:sp>
    <dsp:sp modelId="{27878C57-BBF6-4C22-88FA-1C3D4933722D}">
      <dsp:nvSpPr>
        <dsp:cNvPr id="0" name=""/>
        <dsp:cNvSpPr/>
      </dsp:nvSpPr>
      <dsp:spPr>
        <a:xfrm>
          <a:off x="75287" y="257231"/>
          <a:ext cx="858032" cy="858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97847" y="1372852"/>
          <a:ext cx="5746409" cy="68642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485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/>
            <a:t>вибрати кілька, </a:t>
          </a:r>
        </a:p>
      </dsp:txBody>
      <dsp:txXfrm>
        <a:off x="897847" y="1372852"/>
        <a:ext cx="5746409" cy="686426"/>
      </dsp:txXfrm>
    </dsp:sp>
    <dsp:sp modelId="{E63EBB38-5984-4F74-98F1-254621592311}">
      <dsp:nvSpPr>
        <dsp:cNvPr id="0" name=""/>
        <dsp:cNvSpPr/>
      </dsp:nvSpPr>
      <dsp:spPr>
        <a:xfrm>
          <a:off x="468830" y="1287049"/>
          <a:ext cx="858032" cy="858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97847" y="2402670"/>
          <a:ext cx="5746409" cy="6864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485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>
              <a:solidFill>
                <a:srgbClr val="002060"/>
              </a:solidFill>
            </a:rPr>
            <a:t>не вибрати жодного, </a:t>
          </a:r>
        </a:p>
      </dsp:txBody>
      <dsp:txXfrm>
        <a:off x="897847" y="2402670"/>
        <a:ext cx="5746409" cy="686426"/>
      </dsp:txXfrm>
    </dsp:sp>
    <dsp:sp modelId="{D13D7DA6-9D1E-4150-A6AE-C6ABC36166D5}">
      <dsp:nvSpPr>
        <dsp:cNvPr id="0" name=""/>
        <dsp:cNvSpPr/>
      </dsp:nvSpPr>
      <dsp:spPr>
        <a:xfrm>
          <a:off x="468830" y="2316867"/>
          <a:ext cx="858032" cy="858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04303" y="3432488"/>
          <a:ext cx="6139953" cy="6864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485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/>
            <a:t>вибрати всі.</a:t>
          </a:r>
        </a:p>
      </dsp:txBody>
      <dsp:txXfrm>
        <a:off x="504303" y="3432488"/>
        <a:ext cx="6139953" cy="686426"/>
      </dsp:txXfrm>
    </dsp:sp>
    <dsp:sp modelId="{AA2029A9-878F-42BF-A694-5944B1AD983E}">
      <dsp:nvSpPr>
        <dsp:cNvPr id="0" name=""/>
        <dsp:cNvSpPr/>
      </dsp:nvSpPr>
      <dsp:spPr>
        <a:xfrm>
          <a:off x="75287" y="3346685"/>
          <a:ext cx="858032" cy="858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13505" y="318288"/>
          <a:ext cx="1423368" cy="99635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1</a:t>
          </a:r>
        </a:p>
      </dsp:txBody>
      <dsp:txXfrm rot="-5400000">
        <a:off x="1" y="602962"/>
        <a:ext cx="996357" cy="427011"/>
      </dsp:txXfrm>
    </dsp:sp>
    <dsp:sp modelId="{3F244AEF-BD16-4508-9A5A-9640B519654B}">
      <dsp:nvSpPr>
        <dsp:cNvPr id="0" name=""/>
        <dsp:cNvSpPr/>
      </dsp:nvSpPr>
      <dsp:spPr>
        <a:xfrm rot="5400000">
          <a:off x="3452137" y="-2442215"/>
          <a:ext cx="1107627" cy="6019186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на вкладці </a:t>
          </a:r>
          <a:r>
            <a:rPr lang="uk-UA" sz="2800" b="1" i="1" kern="1200" noProof="0" dirty="0">
              <a:solidFill>
                <a:schemeClr val="bg1"/>
              </a:solidFill>
            </a:rPr>
            <a:t>Властивості</a:t>
          </a:r>
          <a:r>
            <a:rPr lang="uk-UA" sz="2800" i="1" kern="1200" noProof="0" dirty="0">
              <a:solidFill>
                <a:schemeClr val="bg1"/>
              </a:solidFill>
            </a:rPr>
            <a:t> вікна </a:t>
          </a:r>
          <a:r>
            <a:rPr lang="uk-UA" sz="2800" b="1" i="1" kern="1200" noProof="0" dirty="0">
              <a:solidFill>
                <a:schemeClr val="bg1"/>
              </a:solidFill>
            </a:rPr>
            <a:t>Інспектор об'єктів </a:t>
          </a:r>
          <a:r>
            <a:rPr lang="uk-UA" sz="2800" i="1" kern="1200" noProof="0" dirty="0">
              <a:solidFill>
                <a:schemeClr val="bg1"/>
              </a:solidFill>
            </a:rPr>
            <a:t>в рядку </a:t>
          </a:r>
          <a:r>
            <a:rPr lang="uk-UA" sz="2800" b="1" i="1" kern="1200" noProof="0" dirty="0" err="1">
              <a:solidFill>
                <a:schemeClr val="bg1"/>
              </a:solidFill>
            </a:rPr>
            <a:t>Items</a:t>
          </a:r>
          <a:r>
            <a:rPr lang="uk-UA" sz="2800" i="1" kern="1200" noProof="0" dirty="0">
              <a:solidFill>
                <a:schemeClr val="bg1"/>
              </a:solidFill>
            </a:rPr>
            <a:t> клацнути кнопку</a:t>
          </a:r>
        </a:p>
      </dsp:txBody>
      <dsp:txXfrm rot="-5400000">
        <a:off x="996358" y="67634"/>
        <a:ext cx="5965116" cy="999487"/>
      </dsp:txXfrm>
    </dsp:sp>
    <dsp:sp modelId="{CA699784-EE11-48B7-BD5B-E6C7811778B0}">
      <dsp:nvSpPr>
        <dsp:cNvPr id="0" name=""/>
        <dsp:cNvSpPr/>
      </dsp:nvSpPr>
      <dsp:spPr>
        <a:xfrm rot="5400000">
          <a:off x="-213505" y="1741346"/>
          <a:ext cx="1423368" cy="996357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2</a:t>
          </a:r>
        </a:p>
      </dsp:txBody>
      <dsp:txXfrm rot="-5400000">
        <a:off x="1" y="2026020"/>
        <a:ext cx="996357" cy="427011"/>
      </dsp:txXfrm>
    </dsp:sp>
    <dsp:sp modelId="{E5CB376A-E1F5-4E26-86CA-E248F361C893}">
      <dsp:nvSpPr>
        <dsp:cNvPr id="0" name=""/>
        <dsp:cNvSpPr/>
      </dsp:nvSpPr>
      <dsp:spPr>
        <a:xfrm rot="5400000">
          <a:off x="3369897" y="-1019156"/>
          <a:ext cx="1272107" cy="6019186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ввести потрібну інформацію у вікні редактора вмісту </a:t>
          </a:r>
          <a:r>
            <a:rPr lang="uk-UA" sz="2800" b="1" i="1" kern="1200" noProof="0" dirty="0">
              <a:solidFill>
                <a:schemeClr val="bg1"/>
              </a:solidFill>
            </a:rPr>
            <a:t>Редактор рядків</a:t>
          </a:r>
          <a:r>
            <a:rPr lang="uk-UA" sz="2800" i="1" kern="1200" noProof="0" dirty="0">
              <a:solidFill>
                <a:schemeClr val="bg1"/>
              </a:solidFill>
            </a:rPr>
            <a:t>;</a:t>
          </a:r>
        </a:p>
      </dsp:txBody>
      <dsp:txXfrm rot="-5400000">
        <a:off x="996358" y="1416482"/>
        <a:ext cx="5957087" cy="1147909"/>
      </dsp:txXfrm>
    </dsp:sp>
    <dsp:sp modelId="{D547829D-0660-4ECE-8B9B-4DD150AEB617}">
      <dsp:nvSpPr>
        <dsp:cNvPr id="0" name=""/>
        <dsp:cNvSpPr/>
      </dsp:nvSpPr>
      <dsp:spPr>
        <a:xfrm rot="5400000">
          <a:off x="-213505" y="3164405"/>
          <a:ext cx="1423368" cy="99635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3449079"/>
        <a:ext cx="996357" cy="427011"/>
      </dsp:txXfrm>
    </dsp:sp>
    <dsp:sp modelId="{9E04A936-A0BD-4697-B593-D6F4E69814DB}">
      <dsp:nvSpPr>
        <dsp:cNvPr id="0" name=""/>
        <dsp:cNvSpPr/>
      </dsp:nvSpPr>
      <dsp:spPr>
        <a:xfrm rot="5400000">
          <a:off x="3369897" y="403901"/>
          <a:ext cx="1272107" cy="6019186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клацнути кнопку </a:t>
          </a:r>
          <a:r>
            <a:rPr lang="uk-UA" sz="2800" b="1" i="1" kern="1200" noProof="0" dirty="0">
              <a:solidFill>
                <a:srgbClr val="002060"/>
              </a:solidFill>
            </a:rPr>
            <a:t>ОК</a:t>
          </a:r>
          <a:r>
            <a:rPr lang="uk-UA" sz="28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996358" y="2839540"/>
        <a:ext cx="5957087" cy="1147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 smtClean="0">
                <a:solidFill>
                  <a:srgbClr val="FFFFFF"/>
                </a:solidFill>
                <a:latin typeface="Verdana"/>
              </a:rPr>
              <a:t>51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Елементи для введення даних: текстове поле, прапорець, </a:t>
            </a:r>
            <a:r>
              <a:rPr lang="uk-UA" dirty="0" err="1"/>
              <a:t>випадаючий</a:t>
            </a:r>
            <a:r>
              <a:rPr lang="uk-UA" dirty="0"/>
              <a:t> </a:t>
            </a:r>
            <a:r>
              <a:rPr lang="uk-UA" dirty="0" smtClean="0"/>
              <a:t>список</a:t>
            </a:r>
            <a:endParaRPr lang="uk-UA" dirty="0"/>
          </a:p>
        </p:txBody>
      </p:sp>
      <p:pic>
        <p:nvPicPr>
          <p:cNvPr id="11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, check box, checkbox, check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63" y="3706584"/>
            <a:ext cx="2336515" cy="23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Прапорці та їх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Розглянемо, як можна використати прапорці для реалізації розгалуження.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39714"/>
            <a:ext cx="706621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Нехай, наприклад, нам потрібно в ході виконання проекту змінювати значення або тільки однієї з властивостей вікна (або заголовок, або колір, або розміри), або кількох з них, або не змінювати значення жодної з них.</a:t>
            </a:r>
          </a:p>
        </p:txBody>
      </p:sp>
      <p:pic>
        <p:nvPicPr>
          <p:cNvPr id="8" name="Picture 4" descr="http://spectrum-zx.1gb.ru/images/Checked-Right_62631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55" y="2239714"/>
            <a:ext cx="4851195" cy="44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Прапорці та їх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розмістимо на формі кнопку і три прапорці. Під час розміщення прапорців на формі для кожного з них за замовчуванням значення властивості </a:t>
            </a:r>
            <a:r>
              <a:rPr lang="en-US" sz="2800" b="1" i="1" kern="0" dirty="0">
                <a:solidFill>
                  <a:srgbClr val="FFFF00"/>
                </a:solidFill>
              </a:rPr>
              <a:t>Checked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встановлюється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918" y="3098394"/>
            <a:ext cx="4393995" cy="371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3080738"/>
            <a:ext cx="744967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 під час виконання проекту жодний прапорець може бути не вибраний, то доцільно залишити такі початкові значення властивості </a:t>
            </a:r>
            <a:r>
              <a:rPr lang="en-US" sz="2800" b="1" i="1" kern="0" dirty="0">
                <a:solidFill>
                  <a:srgbClr val="FFFF00"/>
                </a:solidFill>
              </a:rPr>
              <a:t>Checked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для всіх прапорців.</a:t>
            </a:r>
          </a:p>
        </p:txBody>
      </p:sp>
    </p:spTree>
    <p:extLst>
      <p:ext uri="{BB962C8B-B14F-4D97-AF65-F5344CB8AC3E}">
        <p14:creationId xmlns:p14="http://schemas.microsoft.com/office/powerpoint/2010/main" val="27961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Прапорці та їх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Створимо процедуру для опрацювання події </a:t>
            </a:r>
            <a:r>
              <a:rPr lang="en-US" sz="2800" b="1" i="1" kern="0" dirty="0">
                <a:solidFill>
                  <a:srgbClr val="FFFF00"/>
                </a:solidFill>
              </a:rPr>
              <a:t>Click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для кнопки і до її тексту помістимо такі три послідовні (не вкладені одна в одну) команди розгалуження: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671604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</a:t>
            </a:r>
            <a:r>
              <a:rPr lang="en-US" sz="2800" b="1" i="1" kern="0" dirty="0" err="1">
                <a:solidFill>
                  <a:srgbClr val="FFFFFF"/>
                </a:solidFill>
              </a:rPr>
              <a:t>CheckBox</a:t>
            </a:r>
            <a:r>
              <a:rPr lang="uk-UA" sz="2800" b="1" i="1" kern="0" dirty="0">
                <a:solidFill>
                  <a:srgbClr val="FFFFFF"/>
                </a:solidFill>
              </a:rPr>
              <a:t>1</a:t>
            </a:r>
            <a:r>
              <a:rPr lang="en-US" sz="2800" b="1" i="1" kern="0" dirty="0">
                <a:solidFill>
                  <a:srgbClr val="FFFFFF"/>
                </a:solidFill>
              </a:rPr>
              <a:t>.Checked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Then Form</a:t>
            </a:r>
            <a:r>
              <a:rPr lang="uk-UA" sz="2800" b="1" i="1" kern="0" dirty="0">
                <a:solidFill>
                  <a:srgbClr val="FFFFFF"/>
                </a:solidFill>
              </a:rPr>
              <a:t>1</a:t>
            </a:r>
            <a:r>
              <a:rPr lang="en-US" sz="2800" b="1" i="1" kern="0" dirty="0">
                <a:solidFill>
                  <a:srgbClr val="FFFFFF"/>
                </a:solidFill>
              </a:rPr>
              <a:t>.Caption := '</a:t>
            </a:r>
            <a:r>
              <a:rPr lang="uk-UA" sz="2800" b="1" i="1" kern="0" dirty="0">
                <a:solidFill>
                  <a:srgbClr val="FFFFFF"/>
                </a:solidFill>
              </a:rPr>
              <a:t>Заголовок змінений';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CheckBox2.Checked Then Form</a:t>
            </a:r>
            <a:r>
              <a:rPr lang="uk-UA" sz="2800" b="1" i="1" kern="0" dirty="0">
                <a:solidFill>
                  <a:srgbClr val="FFFFFF"/>
                </a:solidFill>
              </a:rPr>
              <a:t>1</a:t>
            </a:r>
            <a:r>
              <a:rPr lang="en-US" sz="2800" b="1" i="1" kern="0" dirty="0">
                <a:solidFill>
                  <a:srgbClr val="FFFFFF"/>
                </a:solidFill>
              </a:rPr>
              <a:t>.Color := </a:t>
            </a:r>
            <a:r>
              <a:rPr lang="en-US" sz="2800" b="1" i="1" kern="0" dirty="0" err="1">
                <a:solidFill>
                  <a:srgbClr val="FFFFFF"/>
                </a:solidFill>
              </a:rPr>
              <a:t>clRed</a:t>
            </a:r>
            <a:r>
              <a:rPr lang="en-US" sz="2800" b="1" i="1" kern="0" dirty="0">
                <a:solidFill>
                  <a:srgbClr val="FFFFFF"/>
                </a:solidFill>
              </a:rPr>
              <a:t>;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CheckBox3.Checked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</a:t>
            </a:r>
            <a:r>
              <a:rPr lang="en-US" sz="2800" b="1" i="1" kern="0" dirty="0">
                <a:solidFill>
                  <a:srgbClr val="FFFFFF"/>
                </a:solidFill>
              </a:rPr>
              <a:t>Then 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	</a:t>
            </a:r>
            <a:r>
              <a:rPr lang="en-US" sz="2800" b="1" i="1" kern="0" dirty="0">
                <a:solidFill>
                  <a:srgbClr val="FFFFFF"/>
                </a:solidFill>
              </a:rPr>
              <a:t>Form</a:t>
            </a:r>
            <a:r>
              <a:rPr lang="uk-UA" sz="2800" b="1" i="1" kern="0" dirty="0">
                <a:solidFill>
                  <a:srgbClr val="FFFFFF"/>
                </a:solidFill>
              </a:rPr>
              <a:t>1</a:t>
            </a:r>
            <a:r>
              <a:rPr lang="en-US" sz="2800" b="1" i="1" kern="0" dirty="0">
                <a:solidFill>
                  <a:srgbClr val="FFFFFF"/>
                </a:solidFill>
              </a:rPr>
              <a:t>.Width :</a:t>
            </a:r>
            <a:r>
              <a:rPr lang="uk-UA" sz="2800" b="1" i="1" kern="0" dirty="0">
                <a:solidFill>
                  <a:srgbClr val="FFFFFF"/>
                </a:solidFill>
              </a:rPr>
              <a:t>=</a:t>
            </a:r>
            <a:r>
              <a:rPr lang="en-US" sz="2800" b="1" i="1" kern="0" dirty="0">
                <a:solidFill>
                  <a:srgbClr val="FFFFFF"/>
                </a:solidFill>
              </a:rPr>
              <a:t> 500;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	</a:t>
            </a:r>
            <a:r>
              <a:rPr lang="en-US" sz="2800" b="1" i="1" kern="0" dirty="0">
                <a:solidFill>
                  <a:srgbClr val="FFFFFF"/>
                </a:solidFill>
              </a:rPr>
              <a:t>Form</a:t>
            </a:r>
            <a:r>
              <a:rPr lang="uk-UA" sz="2800" b="1" i="1" kern="0" dirty="0">
                <a:solidFill>
                  <a:srgbClr val="FFFFFF"/>
                </a:solidFill>
              </a:rPr>
              <a:t>1</a:t>
            </a:r>
            <a:r>
              <a:rPr lang="en-US" sz="2800" b="1" i="1" kern="0" dirty="0">
                <a:solidFill>
                  <a:srgbClr val="FFFFFF"/>
                </a:solidFill>
              </a:rPr>
              <a:t>.Height := 200;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		</a:t>
            </a:r>
            <a:r>
              <a:rPr lang="en-US" sz="2800" b="1" i="1" kern="0" dirty="0">
                <a:solidFill>
                  <a:srgbClr val="FFFFFF"/>
                </a:solidFill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21407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Прапорці та їх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728743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кожній із цих команд, незалежно одна від одної, буде визначатися, вибрано відповідний прапорець чи ні. І залежно від цього, у кожній з них будуть чи не будуть змінюватися значення відповідних властивостей вікна.</a:t>
            </a:r>
          </a:p>
        </p:txBody>
      </p:sp>
      <p:pic>
        <p:nvPicPr>
          <p:cNvPr id="6" name="Picture 2" descr="checked list, checklist, completed, jobs, list, menu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938949"/>
            <a:ext cx="6080549" cy="60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 з розкривним списком</a:t>
            </a:r>
            <a:br>
              <a:rPr lang="uk-UA" dirty="0"/>
            </a:br>
            <a:r>
              <a:rPr lang="uk-UA" dirty="0"/>
              <a:t>та його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Ще одним компонентом, значення властивостей якого можна використати в логічному виразі в команді розгалуження, є </a:t>
            </a:r>
            <a:r>
              <a:rPr lang="uk-UA" sz="2800" b="1" i="1" kern="0" dirty="0">
                <a:solidFill>
                  <a:srgbClr val="FFFF00"/>
                </a:solidFill>
              </a:rPr>
              <a:t>поле з розкривним списком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701098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розміщення на формі поля з розкривним списком потрібно двічі клацнути на кнопці </a:t>
            </a:r>
            <a:r>
              <a:rPr lang="en-US" sz="2800" b="1" i="1" kern="0" dirty="0" err="1">
                <a:solidFill>
                  <a:srgbClr val="FFFF00"/>
                </a:solidFill>
              </a:rPr>
              <a:t>TComboBox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 err="1">
                <a:solidFill>
                  <a:srgbClr val="FFFFFF"/>
                </a:solidFill>
              </a:rPr>
              <a:t>combobox</a:t>
            </a:r>
            <a:r>
              <a:rPr lang="en-US" sz="2800" b="1" i="1" kern="0" dirty="0">
                <a:solidFill>
                  <a:srgbClr val="FFFFFF"/>
                </a:solidFill>
              </a:rPr>
              <a:t> - </a:t>
            </a:r>
            <a:r>
              <a:rPr lang="uk-UA" sz="2800" b="1" i="1" kern="0" dirty="0">
                <a:solidFill>
                  <a:srgbClr val="FFFFFF"/>
                </a:solidFill>
              </a:rPr>
              <a:t>поле зі списком) на вкладці </a:t>
            </a:r>
            <a:r>
              <a:rPr lang="en-US" sz="2800" b="1" i="1" kern="0" dirty="0">
                <a:solidFill>
                  <a:srgbClr val="FFFF00"/>
                </a:solidFill>
              </a:rPr>
              <a:t>Standard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 компонентами.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82" y="4894831"/>
            <a:ext cx="11579038" cy="141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7059519" y="5473825"/>
            <a:ext cx="598581" cy="6205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13"/>
          <p:cNvSpPr/>
          <p:nvPr/>
        </p:nvSpPr>
        <p:spPr>
          <a:xfrm rot="18900000">
            <a:off x="7404831" y="482359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3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t="9576" r="9408" b="5028"/>
          <a:stretch/>
        </p:blipFill>
        <p:spPr>
          <a:xfrm>
            <a:off x="5087582" y="3097858"/>
            <a:ext cx="6819803" cy="3551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 з розкривним списком</a:t>
            </a:r>
            <a:br>
              <a:rPr lang="uk-UA" dirty="0"/>
            </a:br>
            <a:r>
              <a:rPr lang="uk-UA" dirty="0"/>
              <a:t>та його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Після цього </a:t>
            </a:r>
            <a:r>
              <a:rPr lang="uk-UA" sz="2700" b="1" i="1" kern="0" dirty="0">
                <a:solidFill>
                  <a:srgbClr val="FFFF00"/>
                </a:solidFill>
              </a:rPr>
              <a:t>поле з розкривним списком </a:t>
            </a:r>
            <a:r>
              <a:rPr lang="uk-UA" sz="2700" b="1" i="1" kern="0" dirty="0">
                <a:solidFill>
                  <a:srgbClr val="FFFFFF"/>
                </a:solidFill>
              </a:rPr>
              <a:t> з'явиться у верхній лівій частині форми, а його ім'я </a:t>
            </a:r>
            <a:r>
              <a:rPr lang="uk-UA" sz="2700" b="1" i="1" kern="0" dirty="0" err="1">
                <a:solidFill>
                  <a:srgbClr val="FFFFFF"/>
                </a:solidFill>
              </a:rPr>
              <a:t>додасться</a:t>
            </a:r>
            <a:r>
              <a:rPr lang="uk-UA" sz="2700" b="1" i="1" kern="0" dirty="0">
                <a:solidFill>
                  <a:srgbClr val="FFFFFF"/>
                </a:solidFill>
              </a:rPr>
              <a:t> до списку компонентів проекту в полі </a:t>
            </a:r>
            <a:r>
              <a:rPr lang="en-US" sz="2700" b="1" i="1" kern="0" dirty="0">
                <a:solidFill>
                  <a:srgbClr val="FFFF00"/>
                </a:solidFill>
              </a:rPr>
              <a:t>Components</a:t>
            </a:r>
            <a:r>
              <a:rPr lang="en-US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i="1" kern="0" dirty="0">
                <a:solidFill>
                  <a:srgbClr val="FFFFFF"/>
                </a:solidFill>
              </a:rPr>
              <a:t>вікна </a:t>
            </a:r>
            <a:r>
              <a:rPr lang="uk-UA" sz="2700" b="1" i="1" kern="0" dirty="0">
                <a:solidFill>
                  <a:srgbClr val="FFFF00"/>
                </a:solidFill>
              </a:rPr>
              <a:t>Інспектор об'єктів</a:t>
            </a:r>
            <a:r>
              <a:rPr lang="uk-UA" sz="27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3097858"/>
            <a:ext cx="4775763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потреби поле з розкривним списком можна перетягнути в будь-яке інше місце форми.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9342174" y="5127076"/>
            <a:ext cx="2073077" cy="7221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5697664" y="5968488"/>
            <a:ext cx="2974388" cy="4465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4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 з розкривним списком</a:t>
            </a:r>
            <a:br>
              <a:rPr lang="uk-UA" dirty="0"/>
            </a:br>
            <a:r>
              <a:rPr lang="uk-UA" dirty="0"/>
              <a:t>та його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Властивості </a:t>
            </a:r>
            <a:r>
              <a:rPr lang="en-US" sz="2800" b="1" i="1" kern="0" dirty="0">
                <a:solidFill>
                  <a:srgbClr val="FFFF00"/>
                </a:solidFill>
              </a:rPr>
              <a:t>Top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Left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Height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Width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Name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Color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Enabled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Visible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Font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Text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поля з розкривним списком повністю аналогічні до відповідних властивостей поля.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r="57538" b="69363"/>
          <a:stretch/>
        </p:blipFill>
        <p:spPr>
          <a:xfrm>
            <a:off x="3193425" y="2788997"/>
            <a:ext cx="5807308" cy="353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8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 з розкривним списком</a:t>
            </a:r>
            <a:br>
              <a:rPr lang="uk-UA" dirty="0"/>
            </a:br>
            <a:r>
              <a:rPr lang="uk-UA" dirty="0"/>
              <a:t>та його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додавання рядків на етапі розробки інтерфейсу потрібно: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415974"/>
              </p:ext>
            </p:extLst>
          </p:nvPr>
        </p:nvGraphicFramePr>
        <p:xfrm>
          <a:off x="72008" y="2303255"/>
          <a:ext cx="7015544" cy="4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95" y="3075433"/>
            <a:ext cx="501365" cy="554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3173" y="2303254"/>
            <a:ext cx="4785034" cy="397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0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 з розкривним списком</a:t>
            </a:r>
            <a:br>
              <a:rPr lang="uk-UA" dirty="0"/>
            </a:br>
            <a:r>
              <a:rPr lang="uk-UA" dirty="0"/>
              <a:t>та його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637303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виконання проекту можна відкрити цей список і вибрати будь-який його рядок. При цьому відповідний текст потрапляє в поле і стає значенням властивості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Text</a:t>
            </a:r>
            <a:r>
              <a:rPr lang="uk-UA" sz="2800" b="1" i="1" kern="0" dirty="0">
                <a:solidFill>
                  <a:srgbClr val="FFFFFF"/>
                </a:solidFill>
              </a:rPr>
              <a:t> поля з розкривним списком.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4810113"/>
            <a:ext cx="637303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Розглянемо, як можна використати поле з розкривним списком у команді розгалуження.</a:t>
            </a:r>
          </a:p>
        </p:txBody>
      </p:sp>
      <p:pic>
        <p:nvPicPr>
          <p:cNvPr id="7" name="Picture 4" descr="http://www.galeote.com.br/blog/wp-content/uploads/2010/05/user-inter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r="10727"/>
          <a:stretch/>
        </p:blipFill>
        <p:spPr bwMode="auto">
          <a:xfrm>
            <a:off x="6651521" y="1196762"/>
            <a:ext cx="5442156" cy="53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 з розкривним списком</a:t>
            </a:r>
            <a:br>
              <a:rPr lang="uk-UA" dirty="0"/>
            </a:br>
            <a:r>
              <a:rPr lang="uk-UA" dirty="0"/>
              <a:t>та його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Нехай, наприклад, у ході виконання проекту потрібно змінювати значення тільки однієї з властивостей вікна: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7" y="2251397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заголовок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0553" y="2251397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колір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9099" y="2251397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розміри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9" y="2937074"/>
            <a:ext cx="435250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Розмістимо на формі поле з розкривним списком і створимо відповідний список.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5530"/>
          <a:stretch/>
        </p:blipFill>
        <p:spPr>
          <a:xfrm>
            <a:off x="4592002" y="2937074"/>
            <a:ext cx="7458147" cy="337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60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вигляд мають команди повного і неповного розгалуження в </a:t>
            </a:r>
            <a:r>
              <a:rPr lang="uk-UA" sz="2800" b="1" i="1" kern="0" dirty="0" err="1">
                <a:solidFill>
                  <a:srgbClr val="FFFFFF"/>
                </a:solidFill>
              </a:rPr>
              <a:t>Object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Pascal</a:t>
            </a:r>
            <a:r>
              <a:rPr lang="uk-UA" sz="2800" b="1" i="1" kern="0" dirty="0">
                <a:solidFill>
                  <a:srgbClr val="FFFFFF"/>
                </a:solidFill>
              </a:rPr>
              <a:t> і як вони виконуються?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9734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властивості напису і поля ви знаєте, що визначають їх значення, як їх можна змінити?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387498"/>
            <a:ext cx="6465374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використовувалися в програмах, з якими ви працювали, прапорці, поля з розкривними списками, перемикачі?</a:t>
            </a:r>
          </a:p>
        </p:txBody>
      </p:sp>
      <p:pic>
        <p:nvPicPr>
          <p:cNvPr id="3074" name="Picture 2" descr="algorithm, diagram, flowchart, usability, workfl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04" y="3387498"/>
            <a:ext cx="3303638" cy="33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 з розкривним списком</a:t>
            </a:r>
            <a:br>
              <a:rPr lang="uk-UA" dirty="0"/>
            </a:br>
            <a:r>
              <a:rPr lang="uk-UA" dirty="0"/>
              <a:t>та його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Розмістимо також на формі кнопку і складемо процедуру - обробник події </a:t>
            </a:r>
            <a:r>
              <a:rPr lang="en-US" sz="2800" b="1" i="1" kern="0" dirty="0">
                <a:solidFill>
                  <a:srgbClr val="FFFF00"/>
                </a:solidFill>
              </a:rPr>
              <a:t>Click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для цієї кнопки, під час виконання якої вибиратимемо один з рядків розкривного списку.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7495"/>
          <a:stretch/>
        </p:blipFill>
        <p:spPr>
          <a:xfrm>
            <a:off x="6459795" y="3128802"/>
            <a:ext cx="5559116" cy="340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7" y="3128803"/>
            <a:ext cx="619605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вибраного рядка змінюватимуться або заголовок форми, або її колір, або її розміри.</a:t>
            </a:r>
          </a:p>
        </p:txBody>
      </p:sp>
    </p:spTree>
    <p:extLst>
      <p:ext uri="{BB962C8B-B14F-4D97-AF65-F5344CB8AC3E}">
        <p14:creationId xmlns:p14="http://schemas.microsoft.com/office/powerpoint/2010/main" val="8038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 з розкривним списком</a:t>
            </a:r>
            <a:br>
              <a:rPr lang="uk-UA" dirty="0"/>
            </a:br>
            <a:r>
              <a:rPr lang="uk-UA" dirty="0"/>
              <a:t>та його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Виберемо перший пункт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</a:t>
            </a:r>
            <a:r>
              <a:rPr lang="uk-UA" sz="2800" b="1" i="1" kern="0" dirty="0">
                <a:solidFill>
                  <a:srgbClr val="FFFFFF"/>
                </a:solidFill>
              </a:rPr>
              <a:t> і клацнемо кнопку. Тоді під час виконання процедури значення логічного виразу (</a:t>
            </a:r>
            <a:r>
              <a:rPr lang="en-US" sz="2800" b="1" i="1" kern="0" dirty="0" err="1">
                <a:solidFill>
                  <a:srgbClr val="FFFF00"/>
                </a:solidFill>
              </a:rPr>
              <a:t>ComboBox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.Text = '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Заголовок'</a:t>
            </a:r>
            <a:r>
              <a:rPr lang="uk-UA" sz="2800" b="1" i="1" kern="0" dirty="0">
                <a:solidFill>
                  <a:srgbClr val="FFFFFF"/>
                </a:solidFill>
              </a:rPr>
              <a:t>) =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а значить виконуватиметься команда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8226"/>
          <a:stretch/>
        </p:blipFill>
        <p:spPr>
          <a:xfrm>
            <a:off x="6829350" y="3128803"/>
            <a:ext cx="5160065" cy="312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08" y="3128803"/>
            <a:ext cx="657951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Form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.Caption := '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змінений'</a:t>
            </a:r>
            <a:r>
              <a:rPr lang="uk-UA" sz="2800" b="1" i="1" kern="0" dirty="0">
                <a:solidFill>
                  <a:srgbClr val="FFFFFF"/>
                </a:solidFill>
              </a:rPr>
              <a:t>, яка змінить заголовок вікна, після чого виконання команди розгалуження і всієї процедури закінчиться.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275071" y="3128803"/>
            <a:ext cx="2001664" cy="5140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96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 з розкривним списком</a:t>
            </a:r>
            <a:br>
              <a:rPr lang="uk-UA" dirty="0"/>
            </a:br>
            <a:r>
              <a:rPr lang="uk-UA" dirty="0"/>
              <a:t>та його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вибрати другий пункт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Колір</a:t>
            </a:r>
            <a:r>
              <a:rPr lang="uk-UA" sz="2800" b="1" i="1" kern="0" dirty="0">
                <a:solidFill>
                  <a:srgbClr val="FFFFFF"/>
                </a:solidFill>
              </a:rPr>
              <a:t> і клацнути кнопку, то під час виконання процедури значення логічного виразу (</a:t>
            </a:r>
            <a:r>
              <a:rPr lang="en-US" sz="2800" b="1" i="1" kern="0" dirty="0" err="1">
                <a:solidFill>
                  <a:srgbClr val="FFFF00"/>
                </a:solidFill>
              </a:rPr>
              <a:t>ComboBox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.Text = '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Заголовок') =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Тоді обчислюється значення логічного виразу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-1" b="20946"/>
          <a:stretch/>
        </p:blipFill>
        <p:spPr>
          <a:xfrm>
            <a:off x="6754762" y="3133519"/>
            <a:ext cx="5293648" cy="353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08" y="3129175"/>
            <a:ext cx="656476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ComboBox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.Text = '</a:t>
            </a:r>
            <a:r>
              <a:rPr lang="uk-UA" sz="2800" b="1" i="1" kern="0" dirty="0">
                <a:solidFill>
                  <a:srgbClr val="FFFF00"/>
                </a:solidFill>
              </a:rPr>
              <a:t>Колір'</a:t>
            </a:r>
            <a:r>
              <a:rPr lang="uk-UA" sz="2800" b="1" i="1" kern="0" dirty="0">
                <a:solidFill>
                  <a:srgbClr val="FFFFFF"/>
                </a:solidFill>
              </a:rPr>
              <a:t>, і воно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А значить виконуватиметься команда </a:t>
            </a:r>
            <a:r>
              <a:rPr lang="en-US" sz="2800" b="1" i="1" kern="0" dirty="0">
                <a:solidFill>
                  <a:srgbClr val="FFFF00"/>
                </a:solidFill>
              </a:rPr>
              <a:t>Form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.Color := </a:t>
            </a:r>
            <a:r>
              <a:rPr lang="en-US" sz="2800" b="1" i="1" kern="0" dirty="0" err="1">
                <a:solidFill>
                  <a:srgbClr val="FFFF00"/>
                </a:solidFill>
              </a:rPr>
              <a:t>clRed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яка змінить колір вікна, після чого виконання команди розгалуження і всієї процедури закінчиться.</a:t>
            </a:r>
          </a:p>
        </p:txBody>
      </p:sp>
    </p:spTree>
    <p:extLst>
      <p:ext uri="{BB962C8B-B14F-4D97-AF65-F5344CB8AC3E}">
        <p14:creationId xmlns:p14="http://schemas.microsoft.com/office/powerpoint/2010/main" val="5697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 з розкривним списком</a:t>
            </a:r>
            <a:br>
              <a:rPr lang="uk-UA" dirty="0"/>
            </a:br>
            <a:r>
              <a:rPr lang="uk-UA" dirty="0"/>
              <a:t>та його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вибрати третій пункт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Розміри</a:t>
            </a:r>
            <a:r>
              <a:rPr lang="uk-UA" sz="2800" b="1" i="1" kern="0" dirty="0">
                <a:solidFill>
                  <a:srgbClr val="FFFFFF"/>
                </a:solidFill>
              </a:rPr>
              <a:t> і клацнути кнопку, то під час виконання процедури значення логічного виразу (</a:t>
            </a:r>
            <a:r>
              <a:rPr lang="en-US" sz="2800" b="1" i="1" kern="0" dirty="0" err="1">
                <a:solidFill>
                  <a:srgbClr val="FFFF00"/>
                </a:solidFill>
              </a:rPr>
              <a:t>ComboBox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.Text = '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Заголовок') =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Після цього обчислюється значення логічного виразу </a:t>
            </a:r>
            <a:r>
              <a:rPr lang="en-US" sz="2800" b="1" i="1" kern="0" dirty="0" err="1">
                <a:solidFill>
                  <a:srgbClr val="FFFF00"/>
                </a:solidFill>
              </a:rPr>
              <a:t>ComboBox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.Text = '</a:t>
            </a:r>
            <a:r>
              <a:rPr lang="uk-UA" sz="2800" b="1" i="1" kern="0" dirty="0">
                <a:solidFill>
                  <a:srgbClr val="FFFF00"/>
                </a:solidFill>
              </a:rPr>
              <a:t>Колір'</a:t>
            </a:r>
            <a:r>
              <a:rPr lang="uk-UA" sz="2800" b="1" i="1" kern="0" dirty="0">
                <a:solidFill>
                  <a:srgbClr val="FFFFFF"/>
                </a:solidFill>
              </a:rPr>
              <a:t>, і воно теж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Після цього обчислюється значення логічного виразу </a:t>
            </a:r>
            <a:r>
              <a:rPr lang="en-US" sz="2800" b="1" i="1" kern="0" dirty="0" err="1">
                <a:solidFill>
                  <a:srgbClr val="FFFF00"/>
                </a:solidFill>
              </a:rPr>
              <a:t>ComboBox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.Text = '</a:t>
            </a:r>
            <a:r>
              <a:rPr lang="uk-UA" sz="2800" b="1" i="1" kern="0" dirty="0">
                <a:solidFill>
                  <a:srgbClr val="FFFF00"/>
                </a:solidFill>
              </a:rPr>
              <a:t>Розміри</a:t>
            </a:r>
            <a:r>
              <a:rPr lang="en-US" sz="2800" b="1" i="1" kern="0" dirty="0">
                <a:solidFill>
                  <a:srgbClr val="FFFF00"/>
                </a:solidFill>
              </a:rPr>
              <a:t>’</a:t>
            </a:r>
            <a:r>
              <a:rPr lang="uk-UA" sz="2800" b="1" i="1" kern="0" dirty="0">
                <a:solidFill>
                  <a:srgbClr val="FFFFFF"/>
                </a:solidFill>
              </a:rPr>
              <a:t>, і воно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А значить виконуватимуться команди </a:t>
            </a:r>
            <a:r>
              <a:rPr lang="en-US" sz="2800" b="1" i="1" kern="0" dirty="0">
                <a:solidFill>
                  <a:srgbClr val="FFFF00"/>
                </a:solidFill>
              </a:rPr>
              <a:t>Form1.Width := 600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</a:t>
            </a:r>
            <a:r>
              <a:rPr lang="en-US" sz="2800" b="1" i="1" kern="0" dirty="0">
                <a:solidFill>
                  <a:srgbClr val="FFFF00"/>
                </a:solidFill>
              </a:rPr>
              <a:t>Form1.Height := 300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які змінять ширину і висоту вікна, після чого виконання команди розгалуження і всієї процедури закінчиться.</a:t>
            </a:r>
          </a:p>
        </p:txBody>
      </p:sp>
    </p:spTree>
    <p:extLst>
      <p:ext uri="{BB962C8B-B14F-4D97-AF65-F5344CB8AC3E}">
        <p14:creationId xmlns:p14="http://schemas.microsoft.com/office/powerpoint/2010/main" val="13025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 з розкривним списком</a:t>
            </a:r>
            <a:br>
              <a:rPr lang="uk-UA" dirty="0"/>
            </a:br>
            <a:r>
              <a:rPr lang="uk-UA" dirty="0"/>
              <a:t>та його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7066211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не вибрати жодного пункту списку і клацнути кнопку, то значення всіх логічних виразів у розгалуженні будуть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в цьому випадку не змінюватимуться значення жодної властивості вікна і виконання процедури закінчиться.</a:t>
            </a:r>
          </a:p>
        </p:txBody>
      </p:sp>
      <p:pic>
        <p:nvPicPr>
          <p:cNvPr id="6" name="Picture 2" descr="http://www.cliparthut.com/clip-arts/543/stop-5437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7017" r="12228" b="9502"/>
          <a:stretch/>
        </p:blipFill>
        <p:spPr bwMode="auto">
          <a:xfrm>
            <a:off x="7421880" y="1244876"/>
            <a:ext cx="4669790" cy="54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Прапорець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275" y="1542743"/>
            <a:ext cx="9077327" cy="36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використовують прапорці?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0182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значення може мати властивість </a:t>
            </a:r>
            <a:r>
              <a:rPr lang="uk-UA" sz="2800" b="1" i="1" kern="0" dirty="0" err="1">
                <a:solidFill>
                  <a:srgbClr val="002060"/>
                </a:solidFill>
              </a:rPr>
              <a:t>Checked</a:t>
            </a:r>
            <a:r>
              <a:rPr lang="uk-UA" sz="2800" b="1" i="1" kern="0" dirty="0">
                <a:solidFill>
                  <a:srgbClr val="002060"/>
                </a:solidFill>
              </a:rPr>
              <a:t> для прапорця?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52278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використовують поле з розкривним списком?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3890282"/>
            <a:ext cx="10453766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потрібно записувати команди розгалуження, у яких використовується значення властивості </a:t>
            </a:r>
            <a:r>
              <a:rPr lang="uk-UA" sz="2800" b="1" i="1" kern="0" dirty="0" err="1">
                <a:solidFill>
                  <a:srgbClr val="002060"/>
                </a:solidFill>
              </a:rPr>
              <a:t>Checked</a:t>
            </a:r>
            <a:r>
              <a:rPr lang="uk-UA" sz="2800" b="1" i="1" kern="0" dirty="0">
                <a:solidFill>
                  <a:srgbClr val="002060"/>
                </a:solidFill>
              </a:rPr>
              <a:t> для прапорців?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5383188"/>
            <a:ext cx="10453766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доцільно записати команди розгалуження, у яких використовуються значення властивостей поля з розкривним списком?</a:t>
            </a: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207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213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212-213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smtClean="0">
                <a:solidFill>
                  <a:srgbClr val="FFFFFF"/>
                </a:solidFill>
                <a:latin typeface="Verdana"/>
              </a:rPr>
              <a:t>51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, check box, checkbox, check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63" y="3706584"/>
            <a:ext cx="2336515" cy="23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Прапорці та їх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компонент </a:t>
            </a:r>
            <a:r>
              <a:rPr lang="uk-UA" sz="2800" b="1" i="1" kern="0" dirty="0">
                <a:solidFill>
                  <a:srgbClr val="FFFF00"/>
                </a:solidFill>
              </a:rPr>
              <a:t>прапорець</a:t>
            </a:r>
            <a:r>
              <a:rPr lang="uk-UA" sz="2800" b="1" i="1" kern="0" dirty="0">
                <a:solidFill>
                  <a:srgbClr val="FFFFFF"/>
                </a:solidFill>
              </a:rPr>
              <a:t>. Значення деяких його властивостей, зокрема властивості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Checked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 err="1">
                <a:solidFill>
                  <a:srgbClr val="FFFFFF"/>
                </a:solidFill>
              </a:rPr>
              <a:t>checked</a:t>
            </a:r>
            <a:r>
              <a:rPr lang="uk-UA" sz="2800" b="1" i="1" kern="0" dirty="0">
                <a:solidFill>
                  <a:srgbClr val="FFFFFF"/>
                </a:solidFill>
              </a:rPr>
              <a:t> - перевірено), можуть бути використані в логічному виразі в команді розгалуження.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099305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розміщення на формі </a:t>
            </a:r>
            <a:r>
              <a:rPr lang="uk-UA" sz="2800" b="1" i="1" kern="0" dirty="0">
                <a:solidFill>
                  <a:srgbClr val="FFFF00"/>
                </a:solidFill>
              </a:rPr>
              <a:t>прапорця</a:t>
            </a:r>
            <a:r>
              <a:rPr lang="uk-UA" sz="2800" b="1" i="1" kern="0" dirty="0">
                <a:solidFill>
                  <a:srgbClr val="FFFFFF"/>
                </a:solidFill>
              </a:rPr>
              <a:t> потрібно двічі клацнути на кнопці </a:t>
            </a:r>
            <a:r>
              <a:rPr lang="en-US" sz="2800" b="1" i="1" kern="0" dirty="0" err="1">
                <a:solidFill>
                  <a:srgbClr val="FFFF00"/>
                </a:solidFill>
              </a:rPr>
              <a:t>TCheckBox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checkbox - </a:t>
            </a:r>
            <a:r>
              <a:rPr lang="uk-UA" sz="2800" b="1" i="1" kern="0" dirty="0">
                <a:solidFill>
                  <a:srgbClr val="FFFFFF"/>
                </a:solidFill>
              </a:rPr>
              <a:t>коробка для перевірки) на вкладці </a:t>
            </a:r>
            <a:r>
              <a:rPr lang="en-US" sz="2800" b="1" i="1" kern="0" dirty="0">
                <a:solidFill>
                  <a:srgbClr val="FFFF00"/>
                </a:solidFill>
              </a:rPr>
              <a:t>Standard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 компонентами.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67" y="4579234"/>
            <a:ext cx="11744093" cy="21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/>
          <p:cNvSpPr/>
          <p:nvPr/>
        </p:nvSpPr>
        <p:spPr>
          <a:xfrm>
            <a:off x="8348567" y="5480250"/>
            <a:ext cx="631603" cy="7298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16"/>
          <p:cNvSpPr/>
          <p:nvPr/>
        </p:nvSpPr>
        <p:spPr>
          <a:xfrm rot="18900000">
            <a:off x="8724771" y="480434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31499" b="17979"/>
          <a:stretch/>
        </p:blipFill>
        <p:spPr>
          <a:xfrm>
            <a:off x="5087583" y="2699657"/>
            <a:ext cx="6819802" cy="39492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Прапорці та їх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Після цього </a:t>
            </a:r>
            <a:r>
              <a:rPr lang="uk-UA" sz="2700" b="1" i="1" kern="0" dirty="0">
                <a:solidFill>
                  <a:srgbClr val="FFFF00"/>
                </a:solidFill>
              </a:rPr>
              <a:t>прапорець</a:t>
            </a:r>
            <a:r>
              <a:rPr lang="uk-UA" sz="2700" b="1" i="1" kern="0" dirty="0">
                <a:solidFill>
                  <a:srgbClr val="FFFFFF"/>
                </a:solidFill>
              </a:rPr>
              <a:t> з'явиться у верхній лівій частині форми, а його ім'я </a:t>
            </a:r>
            <a:r>
              <a:rPr lang="uk-UA" sz="2700" b="1" i="1" kern="0" dirty="0" err="1">
                <a:solidFill>
                  <a:srgbClr val="FFFFFF"/>
                </a:solidFill>
              </a:rPr>
              <a:t>додасться</a:t>
            </a:r>
            <a:r>
              <a:rPr lang="uk-UA" sz="2700" b="1" i="1" kern="0" dirty="0">
                <a:solidFill>
                  <a:srgbClr val="FFFFFF"/>
                </a:solidFill>
              </a:rPr>
              <a:t> до списку компонентів проекту в полі </a:t>
            </a:r>
            <a:r>
              <a:rPr lang="en-US" sz="2700" b="1" i="1" kern="0" dirty="0">
                <a:solidFill>
                  <a:srgbClr val="FFFF00"/>
                </a:solidFill>
              </a:rPr>
              <a:t>Components</a:t>
            </a:r>
            <a:r>
              <a:rPr lang="en-US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i="1" kern="0" dirty="0">
                <a:solidFill>
                  <a:srgbClr val="FFFFFF"/>
                </a:solidFill>
              </a:rPr>
              <a:t>вікна </a:t>
            </a:r>
            <a:r>
              <a:rPr lang="uk-UA" sz="2700" b="1" i="1" kern="0" dirty="0">
                <a:solidFill>
                  <a:srgbClr val="FFFF00"/>
                </a:solidFill>
              </a:rPr>
              <a:t>Інспектор об'єктів</a:t>
            </a:r>
            <a:r>
              <a:rPr lang="uk-UA" sz="27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699657"/>
            <a:ext cx="4775763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потреби прапорець можна перетягнути в будь-яке інше місце форми.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9342175" y="5127076"/>
            <a:ext cx="1804796" cy="7221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5697664" y="5983236"/>
            <a:ext cx="2723665" cy="4465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13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Поле, його властивості</a:t>
            </a:r>
            <a:br>
              <a:rPr lang="uk-UA" dirty="0"/>
            </a:br>
            <a:r>
              <a:rPr lang="uk-UA" dirty="0"/>
              <a:t>та обробники подій для поля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Властивості прапорця </a:t>
            </a:r>
            <a:r>
              <a:rPr lang="en-US" sz="2800" b="1" i="1" kern="0" dirty="0">
                <a:solidFill>
                  <a:srgbClr val="FFFF00"/>
                </a:solidFill>
              </a:rPr>
              <a:t>Caption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Top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Left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Name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Color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Enabled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Visible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Font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Width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Height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аналогічні до відповідних властивостей напису.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2720763"/>
            <a:ext cx="5965935" cy="310854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Зокрема, значення властивостей </a:t>
            </a:r>
            <a:r>
              <a:rPr lang="en-US" sz="2800" b="1" i="1" kern="0" dirty="0">
                <a:solidFill>
                  <a:srgbClr val="FFFF00"/>
                </a:solidFill>
              </a:rPr>
              <a:t>Width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</a:t>
            </a:r>
            <a:r>
              <a:rPr lang="en-US" sz="2800" b="1" i="1" kern="0" dirty="0">
                <a:solidFill>
                  <a:srgbClr val="FFFF00"/>
                </a:solidFill>
              </a:rPr>
              <a:t>Height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прапорця визначаються довжиною тексту праворуч від прапорця і розміром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шрифта</a:t>
            </a:r>
            <a:r>
              <a:rPr lang="uk-UA" sz="2800" b="1" i="1" kern="0" dirty="0">
                <a:solidFill>
                  <a:srgbClr val="FFFFFF"/>
                </a:solidFill>
              </a:rPr>
              <a:t>, яким виведено цей текст.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60652" b="71610"/>
          <a:stretch/>
        </p:blipFill>
        <p:spPr>
          <a:xfrm>
            <a:off x="6314842" y="2720762"/>
            <a:ext cx="5807308" cy="353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7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Прапорці та їх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72008" y="1196763"/>
            <a:ext cx="7434921" cy="3970318"/>
            <a:chOff x="72008" y="1196763"/>
            <a:chExt cx="7434921" cy="3970318"/>
          </a:xfrm>
        </p:grpSpPr>
        <p:sp>
          <p:nvSpPr>
            <p:cNvPr id="9" name="TextBox 8"/>
            <p:cNvSpPr txBox="1"/>
            <p:nvPr/>
          </p:nvSpPr>
          <p:spPr>
            <a:xfrm>
              <a:off x="72008" y="1196763"/>
              <a:ext cx="7434921" cy="3970318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Текст прапорця є значенням властивості </a:t>
              </a:r>
              <a:r>
                <a:rPr lang="en-US" sz="2800" b="1" i="1" kern="0" dirty="0">
                  <a:solidFill>
                    <a:srgbClr val="FFFF00"/>
                  </a:solidFill>
                </a:rPr>
                <a:t>Caption</a:t>
              </a:r>
              <a:r>
                <a:rPr lang="en-US" sz="2800" b="1" i="1" kern="0" dirty="0">
                  <a:solidFill>
                    <a:srgbClr val="FFFFFF"/>
                  </a:solidFill>
                </a:rPr>
                <a:t> 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прапорця. Цей текст, як і для напису, можна вводити безпосередньо на вкладці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Властивості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в полі </a:t>
              </a:r>
              <a:r>
                <a:rPr lang="en-US" sz="2800" b="1" i="1" kern="0" dirty="0">
                  <a:solidFill>
                    <a:srgbClr val="FFFF00"/>
                  </a:solidFill>
                </a:rPr>
                <a:t>Caption</a:t>
              </a:r>
              <a:r>
                <a:rPr lang="en-US" sz="2800" b="1" i="1" kern="0" dirty="0">
                  <a:solidFill>
                    <a:srgbClr val="FFFFFF"/>
                  </a:solidFill>
                </a:rPr>
                <a:t>, 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а можна вводити у вікні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Редактор рядків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, яке відкривається вибором кнопки      праворуч від поля </a:t>
              </a:r>
              <a:r>
                <a:rPr lang="en-US" sz="2800" b="1" i="1" kern="0" dirty="0">
                  <a:solidFill>
                    <a:srgbClr val="FFFF00"/>
                  </a:solidFill>
                </a:rPr>
                <a:t>Caption</a:t>
              </a:r>
              <a:r>
                <a:rPr lang="en-US" sz="2800" b="1" i="1" kern="0" dirty="0">
                  <a:solidFill>
                    <a:srgbClr val="FFFFFF"/>
                  </a:solidFill>
                </a:rPr>
                <a:t>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r="4449"/>
            <a:stretch/>
          </p:blipFill>
          <p:spPr>
            <a:xfrm>
              <a:off x="3774720" y="4270350"/>
              <a:ext cx="786368" cy="82299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48607"/>
          <a:stretch/>
        </p:blipFill>
        <p:spPr>
          <a:xfrm>
            <a:off x="7654413" y="1196763"/>
            <a:ext cx="4408745" cy="538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11198328" y="5386593"/>
            <a:ext cx="469797" cy="5093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10"/>
          <p:cNvSpPr/>
          <p:nvPr/>
        </p:nvSpPr>
        <p:spPr>
          <a:xfrm rot="13500000">
            <a:off x="10411677" y="476930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Прапорці та їх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Checked</a:t>
            </a:r>
            <a:r>
              <a:rPr lang="uk-UA" sz="2800" b="1" i="1" kern="0" dirty="0">
                <a:solidFill>
                  <a:srgbClr val="FFFFFF"/>
                </a:solidFill>
              </a:rPr>
              <a:t> прапорця може набувати одне з двох значень: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91872"/>
            <a:ext cx="597233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 err="1">
                <a:solidFill>
                  <a:srgbClr val="FFFFFF"/>
                </a:solidFill>
              </a:rPr>
              <a:t>true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2274752"/>
            <a:ext cx="5972331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 err="1">
                <a:solidFill>
                  <a:srgbClr val="FFFFFF"/>
                </a:solidFill>
              </a:rPr>
              <a:t>false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4564594"/>
            <a:ext cx="5972331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позначку прапорця </a:t>
            </a:r>
            <a:r>
              <a:rPr lang="uk-UA" sz="3200" b="1" i="1" kern="0" dirty="0">
                <a:solidFill>
                  <a:srgbClr val="FFFF00"/>
                </a:solidFill>
              </a:rPr>
              <a:t>встановлено</a:t>
            </a:r>
            <a:r>
              <a:rPr lang="uk-UA" sz="3200" b="1" i="1" kern="0" dirty="0">
                <a:solidFill>
                  <a:srgbClr val="FFFFFF"/>
                </a:solidFill>
              </a:rPr>
              <a:t>, прапорець вибрано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9819" y="4547474"/>
            <a:ext cx="5972331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позначку прапорця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не встановлено</a:t>
            </a:r>
            <a:r>
              <a:rPr lang="uk-UA" sz="3200" b="1" i="1" kern="0" dirty="0">
                <a:solidFill>
                  <a:srgbClr val="FFFFFF"/>
                </a:solidFill>
              </a:rPr>
              <a:t>, прапорець не вибрано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Стрілка вліво 10"/>
          <p:cNvSpPr/>
          <p:nvPr/>
        </p:nvSpPr>
        <p:spPr>
          <a:xfrm rot="16200000">
            <a:off x="2391915" y="3310981"/>
            <a:ext cx="1332515" cy="114047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Стрілка вліво 12"/>
          <p:cNvSpPr/>
          <p:nvPr/>
        </p:nvSpPr>
        <p:spPr>
          <a:xfrm rot="16200000">
            <a:off x="8469726" y="3310981"/>
            <a:ext cx="1332515" cy="114047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Прапорці та їх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на формі розміщено кілька прапорців, то серед них можна: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89930600"/>
              </p:ext>
            </p:extLst>
          </p:nvPr>
        </p:nvGraphicFramePr>
        <p:xfrm>
          <a:off x="5299458" y="2278065"/>
          <a:ext cx="6705729" cy="446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1000" y="2735264"/>
            <a:ext cx="492769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прапорець вибрано, то у нього всередині з'являється позначка</a:t>
            </a:r>
          </a:p>
        </p:txBody>
      </p:sp>
      <p:pic>
        <p:nvPicPr>
          <p:cNvPr id="1026" name="Picture 2" descr="checkbox, checked, done, marked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36" y="4759478"/>
            <a:ext cx="1628979" cy="16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 uiExpand="1">
        <p:bldSub>
          <a:bldDgm bld="one"/>
        </p:bldSub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Прапорці та їх використання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483920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Встановленням позначок прапорців можна встановити значення однієї або кількох властивостей об'єкта з деякого визначеного набору властивостей.</a:t>
            </a:r>
          </a:p>
        </p:txBody>
      </p:sp>
      <p:pic>
        <p:nvPicPr>
          <p:cNvPr id="8" name="Picture 2" descr="http://images3.boardingschoolreview.com/article/462x462/0/105/-Have-You-Checked-All-the-Boxes-x3SVt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53" y="1196763"/>
            <a:ext cx="7026898" cy="52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8999</TotalTime>
  <Words>1353</Words>
  <Application>Microsoft Office PowerPoint</Application>
  <PresentationFormat>Широкий екран</PresentationFormat>
  <Paragraphs>134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Verdana</vt:lpstr>
      <vt:lpstr>Wingdings</vt:lpstr>
      <vt:lpstr>Тема Office</vt:lpstr>
      <vt:lpstr>Елементи для введення даних: текстове поле, прапорець, випадаючий список</vt:lpstr>
      <vt:lpstr>Запитання</vt:lpstr>
      <vt:lpstr>Прапорці та їх використання</vt:lpstr>
      <vt:lpstr>Прапорці та їх використання</vt:lpstr>
      <vt:lpstr>Поле, його властивості та обробники подій для поля</vt:lpstr>
      <vt:lpstr>Прапорці та їх використання</vt:lpstr>
      <vt:lpstr>Прапорці та їх використання</vt:lpstr>
      <vt:lpstr>Прапорці та їх використання</vt:lpstr>
      <vt:lpstr>Прапорці та їх використання</vt:lpstr>
      <vt:lpstr>Прапорці та їх використання</vt:lpstr>
      <vt:lpstr>Прапорці та їх використання</vt:lpstr>
      <vt:lpstr>Прапорці та їх використання</vt:lpstr>
      <vt:lpstr>Прапорці та їх використання</vt:lpstr>
      <vt:lpstr>Поле з розкривним списком та його використання</vt:lpstr>
      <vt:lpstr>Поле з розкривним списком та його використання</vt:lpstr>
      <vt:lpstr>Поле з розкривним списком та його використання</vt:lpstr>
      <vt:lpstr>Поле з розкривним списком та його використання</vt:lpstr>
      <vt:lpstr>Поле з розкривним списком та його використання</vt:lpstr>
      <vt:lpstr>Поле з розкривним списком та його використання</vt:lpstr>
      <vt:lpstr>Поле з розкривним списком та його використання</vt:lpstr>
      <vt:lpstr>Поле з розкривним списком та його використання</vt:lpstr>
      <vt:lpstr>Поле з розкривним списком та його використання</vt:lpstr>
      <vt:lpstr>Поле з розкривним списком та його використання</vt:lpstr>
      <vt:lpstr>Поле з розкривним списком та його використання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513</cp:revision>
  <dcterms:created xsi:type="dcterms:W3CDTF">2016-06-06T19:48:43Z</dcterms:created>
  <dcterms:modified xsi:type="dcterms:W3CDTF">2019-08-13T20:29:14Z</dcterms:modified>
</cp:coreProperties>
</file>