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5" r:id="rId3"/>
    <p:sldId id="566" r:id="rId4"/>
    <p:sldId id="676" r:id="rId5"/>
    <p:sldId id="677" r:id="rId6"/>
    <p:sldId id="678" r:id="rId7"/>
    <p:sldId id="679" r:id="rId8"/>
    <p:sldId id="680" r:id="rId9"/>
    <p:sldId id="681" r:id="rId10"/>
    <p:sldId id="695" r:id="rId11"/>
    <p:sldId id="331" r:id="rId12"/>
    <p:sldId id="259" r:id="rId13"/>
    <p:sldId id="261" r:id="rId14"/>
    <p:sldId id="304" r:id="rId15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663300"/>
    <a:srgbClr val="DD6716"/>
    <a:srgbClr val="19426B"/>
    <a:srgbClr val="4059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AF606853-7671-496A-8E4F-DF71F8EC918B}" styleName="Темний стиль 1 –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Темний стиль 1 –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31" autoAdjust="0"/>
    <p:restoredTop sz="94660"/>
  </p:normalViewPr>
  <p:slideViewPr>
    <p:cSldViewPr snapToGrid="0">
      <p:cViewPr varScale="1">
        <p:scale>
          <a:sx n="70" d="100"/>
          <a:sy n="70" d="100"/>
        </p:scale>
        <p:origin x="588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54"/>
          <a:stretch/>
        </p:blipFill>
        <p:spPr>
          <a:xfrm>
            <a:off x="0" y="-12176"/>
            <a:ext cx="4747751" cy="6320913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484" y="6021300"/>
            <a:ext cx="5699686" cy="991249"/>
          </a:xfrm>
          <a:prstGeom prst="rect">
            <a:avLst/>
          </a:prstGeom>
        </p:spPr>
      </p:pic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920416" y="2606941"/>
            <a:ext cx="141061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5000" b="1" i="1" dirty="0">
                <a:solidFill>
                  <a:srgbClr val="002060"/>
                </a:solidFill>
                <a:latin typeface="Arial" panose="020B0604020202020204" pitchFamily="34" charset="0"/>
              </a:rPr>
              <a:t>8</a:t>
            </a:r>
            <a:endParaRPr lang="uk-UA" sz="15000" b="1" i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13.08.2019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13.08.2019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4400" b="1" i="1" dirty="0">
                <a:solidFill>
                  <a:srgbClr val="19426B"/>
                </a:solidFill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13.08.2019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13.08.2019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13.08.2019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13.08.2019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13.08.2019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13.08.2019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13.08.2019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pPr/>
              <a:t>13.08.2019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  <a:latin typeface="Verdana"/>
              </a:rPr>
              <a:t>За новою програмою</a:t>
            </a:r>
          </a:p>
        </p:txBody>
      </p:sp>
      <p:sp>
        <p:nvSpPr>
          <p:cNvPr id="6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noProof="0" dirty="0" smtClean="0">
                <a:solidFill>
                  <a:srgbClr val="FFFFFF"/>
                </a:solidFill>
                <a:latin typeface="Verdana"/>
              </a:rPr>
              <a:t>48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ctrTitle"/>
          </p:nvPr>
        </p:nvSpPr>
        <p:spPr>
          <a:xfrm>
            <a:off x="4847771" y="665538"/>
            <a:ext cx="7137066" cy="1801607"/>
          </a:xfrm>
        </p:spPr>
        <p:txBody>
          <a:bodyPr>
            <a:noAutofit/>
          </a:bodyPr>
          <a:lstStyle/>
          <a:p>
            <a:r>
              <a:rPr lang="uk-UA" sz="4800" dirty="0"/>
              <a:t>Алгоритми з розгалуженнями для опрацювання величин</a:t>
            </a:r>
          </a:p>
        </p:txBody>
      </p:sp>
      <p:pic>
        <p:nvPicPr>
          <p:cNvPr id="11" name="Picture 2" descr="design, programming, seo, site, web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3476" y="3618768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analytics, charts, diagram, flow chart, graph, optimization, process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8315" y="3591985"/>
            <a:ext cx="2465183" cy="2465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43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Розгадайте ребус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http://www.zarobytyhroshi.com/images/243_1c7236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7977" y="5301208"/>
            <a:ext cx="1561356" cy="156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246536" y="5445224"/>
            <a:ext cx="6633671" cy="102155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5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Розгалуження</a:t>
            </a:r>
          </a:p>
        </p:txBody>
      </p:sp>
      <p:grpSp>
        <p:nvGrpSpPr>
          <p:cNvPr id="8" name="Групувати 7"/>
          <p:cNvGrpSpPr/>
          <p:nvPr/>
        </p:nvGrpSpPr>
        <p:grpSpPr>
          <a:xfrm>
            <a:off x="262442" y="2248015"/>
            <a:ext cx="11639998" cy="1613999"/>
            <a:chOff x="247202" y="2171815"/>
            <a:chExt cx="14569440" cy="2020195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7202" y="2176520"/>
              <a:ext cx="6191250" cy="2000250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377492" y="2191760"/>
              <a:ext cx="6010275" cy="2000250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387767" y="2171815"/>
              <a:ext cx="2428875" cy="1981200"/>
            </a:xfrm>
            <a:prstGeom prst="rect">
              <a:avLst/>
            </a:prstGeom>
          </p:spPr>
        </p:pic>
      </p:grpSp>
      <p:sp>
        <p:nvSpPr>
          <p:cNvPr id="12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6.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073662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Дайте відповіді на запитання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Який вигляд має блок-схема повного розгалуження? Опишіть особливості її виконання.</a:t>
            </a:r>
          </a:p>
        </p:txBody>
      </p:sp>
      <p:pic>
        <p:nvPicPr>
          <p:cNvPr id="30" name="Picture 2" descr="http://nvip.com.ua/sites/default/files/imagecache/original_watermark/pictures/news/q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774" y="4780449"/>
            <a:ext cx="1663554" cy="205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72008" y="2249592"/>
            <a:ext cx="12050142" cy="95410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Який вигляд має блок-схема неповного розгалуження? Опишіть особливості її виконання.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2008" y="3317173"/>
            <a:ext cx="6989974" cy="1384995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чому полягають відмінності у виконанні повного і неповного розгалуження?</a:t>
            </a:r>
          </a:p>
        </p:txBody>
      </p:sp>
      <p:sp>
        <p:nvSpPr>
          <p:cNvPr id="14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6.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</a:p>
        </p:txBody>
      </p:sp>
      <p:pic>
        <p:nvPicPr>
          <p:cNvPr id="1026" name="Picture 2" descr="algorithm, chart, flowchart, graph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732" y="3352993"/>
            <a:ext cx="2854910" cy="2854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5620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1" grpId="0" animBg="1"/>
      <p:bldP spid="3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Домашнє завдання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343" y="1272160"/>
            <a:ext cx="4662947" cy="534781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69854" y="2133942"/>
            <a:ext cx="4663795" cy="1191816"/>
          </a:xfrm>
          <a:prstGeom prst="wedgeRoundRectCallout">
            <a:avLst>
              <a:gd name="adj1" fmla="val -59508"/>
              <a:gd name="adj2" fmla="val 126275"/>
              <a:gd name="adj3" fmla="val 16667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Проаналізувати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§ </a:t>
            </a:r>
            <a:r>
              <a:rPr lang="en-US" sz="3200" i="1" kern="0" noProof="0" dirty="0">
                <a:solidFill>
                  <a:srgbClr val="FFFFFF"/>
                </a:solidFill>
                <a:latin typeface="Verdana"/>
              </a:rPr>
              <a:t>6</a:t>
            </a: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.</a:t>
            </a:r>
            <a:r>
              <a:rPr lang="en-US" sz="3200" i="1" kern="0" dirty="0">
                <a:solidFill>
                  <a:srgbClr val="FFFFFF"/>
                </a:solidFill>
                <a:latin typeface="Verdana"/>
              </a:rPr>
              <a:t>4</a:t>
            </a: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, ст. </a:t>
            </a:r>
            <a:r>
              <a:rPr lang="en-US" sz="3200" i="1" kern="0" noProof="0" dirty="0">
                <a:solidFill>
                  <a:srgbClr val="FFFFFF"/>
                </a:solidFill>
                <a:latin typeface="Verdana"/>
              </a:rPr>
              <a:t>200</a:t>
            </a: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-</a:t>
            </a:r>
            <a:r>
              <a:rPr lang="en-US" sz="3200" i="1" kern="0" dirty="0">
                <a:solidFill>
                  <a:srgbClr val="FFFFFF"/>
                </a:solidFill>
                <a:latin typeface="Verdana"/>
              </a:rPr>
              <a:t>206</a:t>
            </a:r>
            <a:endParaRPr kumimoji="0" lang="uk-UA" sz="3200" b="0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5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6.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070081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100" dirty="0"/>
              <a:t>Працюємо за комп’ютером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9" y="1272160"/>
            <a:ext cx="4662947" cy="534781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89511" y="2133942"/>
            <a:ext cx="3233804" cy="1191816"/>
          </a:xfrm>
          <a:prstGeom prst="wedgeRoundRectCallout">
            <a:avLst>
              <a:gd name="adj1" fmla="val -57397"/>
              <a:gd name="adj2" fmla="val 184982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uk-UA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1" u="none" strike="noStrike" kern="0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</a:defRPr>
            </a:lvl1pPr>
          </a:lstStyle>
          <a:p>
            <a:pPr lvl="0">
              <a:defRPr/>
            </a:pPr>
            <a:r>
              <a:rPr lang="uk-UA" dirty="0"/>
              <a:t>Сторінка</a:t>
            </a:r>
          </a:p>
          <a:p>
            <a:pPr lvl="0">
              <a:defRPr/>
            </a:pPr>
            <a:r>
              <a:rPr lang="en-US" dirty="0"/>
              <a:t>205-206</a:t>
            </a:r>
            <a:endParaRPr lang="uk-UA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8115" y="1177376"/>
            <a:ext cx="4839154" cy="5608513"/>
          </a:xfrm>
          <a:prstGeom prst="rect">
            <a:avLst/>
          </a:prstGeom>
        </p:spPr>
      </p:pic>
      <p:pic>
        <p:nvPicPr>
          <p:cNvPr id="7" name="Picture 2" descr="computer, programmer, scientist icon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25" b="14007"/>
          <a:stretch/>
        </p:blipFill>
        <p:spPr bwMode="auto">
          <a:xfrm>
            <a:off x="3631455" y="3726379"/>
            <a:ext cx="3851920" cy="266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6.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52235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dirty="0"/>
              <a:t>Дякую за увагу!</a:t>
            </a:r>
          </a:p>
        </p:txBody>
      </p:sp>
      <p:sp>
        <p:nvSpPr>
          <p:cNvPr id="4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  <a:latin typeface="Verdana"/>
              </a:rPr>
              <a:t>За новою програмою</a:t>
            </a:r>
          </a:p>
        </p:txBody>
      </p:sp>
      <p:sp>
        <p:nvSpPr>
          <p:cNvPr id="9" name="Округлена прямокутна виноска 8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noProof="0" smtClean="0">
                <a:solidFill>
                  <a:srgbClr val="FFFFFF"/>
                </a:solidFill>
                <a:latin typeface="Verdana"/>
              </a:rPr>
              <a:t>48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0" name="Picture 2" descr="design, programming, seo, site, web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3476" y="3618768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analytics, charts, diagram, flow chart, graph, optimization, process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8315" y="3591985"/>
            <a:ext cx="2465183" cy="2465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49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Запитання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6.4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Які вирази називають логічними? Яких значень вони можуть набувати?</a:t>
            </a:r>
          </a:p>
        </p:txBody>
      </p:sp>
      <p:pic>
        <p:nvPicPr>
          <p:cNvPr id="30" name="Picture 2" descr="http://nvip.com.ua/sites/default/files/imagecache/original_watermark/pictures/news/q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774" y="4780449"/>
            <a:ext cx="1663554" cy="205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72008" y="2297344"/>
            <a:ext cx="12050142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Назвіть логічні операції. Наведіть таблицю істинності для кожної з них.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2008" y="3387498"/>
            <a:ext cx="6465374" cy="1815882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Що таке розгалуження? Які види розгалуження ви знаєте? Чим вони різняться між собою?</a:t>
            </a:r>
          </a:p>
        </p:txBody>
      </p:sp>
      <p:pic>
        <p:nvPicPr>
          <p:cNvPr id="3" name="Picture 2" descr="http://blog.lawinfo.com/wp-content/uploads/2012/09/True-or-False-300x3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662" y="3365767"/>
            <a:ext cx="3457252" cy="3457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0416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1" grpId="0" animBg="1"/>
      <p:bldP spid="3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Алгоритми з розгалуженням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6.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 вже знаєте, що алгоритми можуть містити розгалуження. Ви також знаєте, що розгалуження як фрагмент алгоритму починається з команди перевірки умови і результатом виконання цієї команди може бути: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2008" y="3212320"/>
            <a:ext cx="5972331" cy="769441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4400" b="1" i="1" kern="0" dirty="0">
                <a:solidFill>
                  <a:srgbClr val="FFFFFF"/>
                </a:solidFill>
              </a:rPr>
              <a:t>Істина (Так, </a:t>
            </a:r>
            <a:r>
              <a:rPr lang="en-US" sz="4400" b="1" i="1" kern="0" dirty="0">
                <a:solidFill>
                  <a:srgbClr val="FFFFFF"/>
                </a:solidFill>
              </a:rPr>
              <a:t>true)</a:t>
            </a:r>
            <a:endParaRPr lang="uk-UA" sz="4400" b="1" i="1" kern="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49819" y="3195200"/>
            <a:ext cx="5972331" cy="769441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4400" b="1" i="1" kern="0" dirty="0">
                <a:solidFill>
                  <a:srgbClr val="FFFFFF"/>
                </a:solidFill>
              </a:rPr>
              <a:t>Хиба (Ні, </a:t>
            </a:r>
            <a:r>
              <a:rPr lang="en-US" sz="4400" b="1" i="1" kern="0" dirty="0">
                <a:solidFill>
                  <a:srgbClr val="FFFFFF"/>
                </a:solidFill>
              </a:rPr>
              <a:t>false)</a:t>
            </a:r>
            <a:endParaRPr lang="uk-UA" sz="4400" b="1" i="1" kern="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008" y="4186704"/>
            <a:ext cx="7698686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І залежно від результату виконання цієї команди будуть виконуватися ті чи інші команди.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0694" y="3981762"/>
            <a:ext cx="4351456" cy="288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633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Алгоритми з розгалуженням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6.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загальному випадку в цій команді визначається значення певного логічного виразу, яке може бути, </a:t>
            </a:r>
          </a:p>
        </p:txBody>
      </p:sp>
      <p:pic>
        <p:nvPicPr>
          <p:cNvPr id="13" name="Picture 2" descr="http://3.bp.blogspot.com/-cKtUh2KDroM/VNdTuAJZasI/AAAAAAAAYrQ/rXL-WkRuawM/s1600/icon_true_fals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387" y="3347622"/>
            <a:ext cx="7205903" cy="319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72008" y="2305642"/>
            <a:ext cx="5972331" cy="769441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4400" b="1" i="1" kern="0" dirty="0">
                <a:solidFill>
                  <a:srgbClr val="FFFFFF"/>
                </a:solidFill>
              </a:rPr>
              <a:t>або </a:t>
            </a:r>
            <a:r>
              <a:rPr lang="uk-UA" sz="4400" b="1" i="1" kern="0" dirty="0" err="1">
                <a:solidFill>
                  <a:srgbClr val="FFFF00"/>
                </a:solidFill>
              </a:rPr>
              <a:t>true</a:t>
            </a:r>
            <a:endParaRPr lang="uk-UA" sz="4400" b="1" i="1" kern="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49819" y="2288522"/>
            <a:ext cx="5972331" cy="769441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4400" b="1" i="1" kern="0" dirty="0">
                <a:solidFill>
                  <a:srgbClr val="FFFFFF"/>
                </a:solidFill>
              </a:rPr>
              <a:t>або </a:t>
            </a:r>
            <a:r>
              <a:rPr lang="uk-UA" sz="4400" b="1" i="1" kern="0" dirty="0" err="1">
                <a:solidFill>
                  <a:srgbClr val="FFFF00"/>
                </a:solidFill>
              </a:rPr>
              <a:t>false</a:t>
            </a:r>
            <a:endParaRPr lang="uk-UA" sz="4400" b="1" i="1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565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Алгоритми з розгалуженням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6.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загальному випадку блок-схеми розгалужень мають такий вигляд: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008" y="2268887"/>
            <a:ext cx="5972331" cy="584775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Повне розгалуження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9819" y="2251767"/>
            <a:ext cx="5972331" cy="584775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chemeClr val="bg1"/>
                </a:solidFill>
              </a:rPr>
              <a:t>Неповне розгалуження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8" y="3088417"/>
            <a:ext cx="5972331" cy="286702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9819" y="3088417"/>
            <a:ext cx="5972331" cy="322779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67843" y="3507517"/>
            <a:ext cx="864310" cy="369332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i="1" kern="0" dirty="0">
                <a:solidFill>
                  <a:srgbClr val="FFFFFF"/>
                </a:solidFill>
              </a:rPr>
              <a:t>false</a:t>
            </a:r>
            <a:endParaRPr lang="uk-UA" b="1" i="1" kern="0" dirty="0">
              <a:solidFill>
                <a:srgbClr val="FFFF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30318" y="3507517"/>
            <a:ext cx="864310" cy="369332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i="1" kern="0" dirty="0">
                <a:solidFill>
                  <a:srgbClr val="FFFFFF"/>
                </a:solidFill>
              </a:rPr>
              <a:t>true</a:t>
            </a:r>
            <a:endParaRPr lang="uk-UA" b="1" i="1" kern="0" dirty="0">
              <a:solidFill>
                <a:srgbClr val="FFFF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49819" y="3322851"/>
            <a:ext cx="864310" cy="369332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i="1" kern="0" dirty="0">
                <a:solidFill>
                  <a:srgbClr val="FFFFFF"/>
                </a:solidFill>
              </a:rPr>
              <a:t>false</a:t>
            </a:r>
            <a:endParaRPr lang="uk-UA" b="1" i="1" kern="0" dirty="0">
              <a:solidFill>
                <a:srgbClr val="FFFF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972065" y="3322851"/>
            <a:ext cx="864310" cy="369332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i="1" kern="0" dirty="0">
                <a:solidFill>
                  <a:srgbClr val="FFFFFF"/>
                </a:solidFill>
              </a:rPr>
              <a:t>true</a:t>
            </a:r>
            <a:endParaRPr lang="uk-UA" b="1" i="1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677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10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Розгалуження в </a:t>
            </a:r>
            <a:r>
              <a:rPr lang="en-US" dirty="0"/>
              <a:t>Object Pascal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6.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Команда </a:t>
            </a:r>
            <a:r>
              <a:rPr lang="uk-UA" sz="2800" b="1" i="1" kern="0" dirty="0">
                <a:solidFill>
                  <a:srgbClr val="FFFF00"/>
                </a:solidFill>
              </a:rPr>
              <a:t>повного розгалуження </a:t>
            </a:r>
            <a:r>
              <a:rPr lang="uk-UA" sz="2800" b="1" i="1" kern="0" dirty="0">
                <a:solidFill>
                  <a:srgbClr val="FFFFFF"/>
                </a:solidFill>
              </a:rPr>
              <a:t>в мові програмування </a:t>
            </a:r>
            <a:r>
              <a:rPr lang="en-US" sz="2800" b="1" i="1" kern="0" dirty="0">
                <a:solidFill>
                  <a:srgbClr val="FFFFFF"/>
                </a:solidFill>
              </a:rPr>
              <a:t>Object Pascal </a:t>
            </a:r>
            <a:r>
              <a:rPr lang="uk-UA" sz="2800" b="1" i="1" kern="0" dirty="0">
                <a:solidFill>
                  <a:srgbClr val="FFFFFF"/>
                </a:solidFill>
              </a:rPr>
              <a:t>має такий загальний вигляд:</a:t>
            </a:r>
            <a:endParaRPr lang="en-US" sz="2800" b="1" i="1" kern="0" dirty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2278064"/>
            <a:ext cx="12050142" cy="353943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i="1" kern="0" dirty="0">
                <a:solidFill>
                  <a:srgbClr val="FFFFFF"/>
                </a:solidFill>
              </a:rPr>
              <a:t>if</a:t>
            </a:r>
            <a:r>
              <a:rPr lang="uk-UA" sz="3200" b="1" i="1" kern="0" dirty="0">
                <a:solidFill>
                  <a:srgbClr val="FFFFFF"/>
                </a:solidFill>
              </a:rPr>
              <a:t>&lt;логічний вираз&gt;</a:t>
            </a:r>
            <a:endParaRPr lang="en-US" sz="3200" b="1" i="1" kern="0" dirty="0">
              <a:solidFill>
                <a:srgbClr val="FFFFFF"/>
              </a:solidFill>
            </a:endParaRP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i="1" kern="0" dirty="0">
                <a:solidFill>
                  <a:srgbClr val="FFFFFF"/>
                </a:solidFill>
              </a:rPr>
              <a:t>Then begin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i="1" kern="0" dirty="0">
                <a:solidFill>
                  <a:srgbClr val="FFFFFF"/>
                </a:solidFill>
              </a:rPr>
              <a:t>	&lt;</a:t>
            </a:r>
            <a:r>
              <a:rPr lang="uk-UA" sz="3200" b="1" i="1" kern="0" dirty="0">
                <a:solidFill>
                  <a:srgbClr val="FFFFFF"/>
                </a:solidFill>
              </a:rPr>
              <a:t>послідовність команд 1&gt;</a:t>
            </a:r>
            <a:endParaRPr lang="en-US" sz="3200" b="1" i="1" kern="0" dirty="0">
              <a:solidFill>
                <a:srgbClr val="FFFFFF"/>
              </a:solidFill>
            </a:endParaRP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i="1" kern="0" dirty="0">
                <a:solidFill>
                  <a:srgbClr val="FFFFFF"/>
                </a:solidFill>
              </a:rPr>
              <a:t>		end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i="1" kern="0" dirty="0">
                <a:solidFill>
                  <a:srgbClr val="FFFFFF"/>
                </a:solidFill>
              </a:rPr>
              <a:t>Else begin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i="1" kern="0" dirty="0">
                <a:solidFill>
                  <a:srgbClr val="FFFFFF"/>
                </a:solidFill>
              </a:rPr>
              <a:t>	&lt;</a:t>
            </a:r>
            <a:r>
              <a:rPr lang="uk-UA" sz="3200" b="1" i="1" kern="0" dirty="0">
                <a:solidFill>
                  <a:srgbClr val="FFFFFF"/>
                </a:solidFill>
              </a:rPr>
              <a:t>послідовність команд 2&gt;</a:t>
            </a:r>
            <a:endParaRPr lang="en-US" sz="3200" b="1" i="1" kern="0" dirty="0">
              <a:solidFill>
                <a:srgbClr val="FFFFFF"/>
              </a:solidFill>
            </a:endParaRP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i="1" kern="0" dirty="0">
                <a:solidFill>
                  <a:srgbClr val="FFFFFF"/>
                </a:solidFill>
              </a:rPr>
              <a:t>		end;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008" y="5944688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(</a:t>
            </a:r>
            <a:r>
              <a:rPr lang="uk-UA" sz="2800" b="1" i="1" kern="0" dirty="0" err="1">
                <a:solidFill>
                  <a:srgbClr val="FFFFFF"/>
                </a:solidFill>
              </a:rPr>
              <a:t>англ</a:t>
            </a:r>
            <a:r>
              <a:rPr lang="uk-UA" sz="2800" b="1" i="1" kern="0" dirty="0">
                <a:solidFill>
                  <a:srgbClr val="FFFFFF"/>
                </a:solidFill>
              </a:rPr>
              <a:t>. </a:t>
            </a:r>
            <a:r>
              <a:rPr lang="en-US" sz="2800" b="1" i="1" kern="0" dirty="0">
                <a:solidFill>
                  <a:srgbClr val="FFFF00"/>
                </a:solidFill>
              </a:rPr>
              <a:t>if</a:t>
            </a:r>
            <a:r>
              <a:rPr lang="en-US" sz="2800" b="1" i="1" kern="0" dirty="0">
                <a:solidFill>
                  <a:srgbClr val="FFFFFF"/>
                </a:solidFill>
              </a:rPr>
              <a:t> - </a:t>
            </a:r>
            <a:r>
              <a:rPr lang="uk-UA" sz="2800" b="1" i="1" kern="0" dirty="0">
                <a:solidFill>
                  <a:srgbClr val="FFFFFF"/>
                </a:solidFill>
              </a:rPr>
              <a:t>якщо, </a:t>
            </a:r>
            <a:r>
              <a:rPr lang="en-US" sz="2800" b="1" i="1" kern="0" dirty="0">
                <a:solidFill>
                  <a:srgbClr val="FFFF00"/>
                </a:solidFill>
              </a:rPr>
              <a:t>then</a:t>
            </a:r>
            <a:r>
              <a:rPr lang="en-US" sz="2800" b="1" i="1" kern="0" dirty="0">
                <a:solidFill>
                  <a:srgbClr val="FFFFFF"/>
                </a:solidFill>
              </a:rPr>
              <a:t> - </a:t>
            </a:r>
            <a:r>
              <a:rPr lang="uk-UA" sz="2800" b="1" i="1" kern="0" dirty="0">
                <a:solidFill>
                  <a:srgbClr val="FFFFFF"/>
                </a:solidFill>
              </a:rPr>
              <a:t>тоді, </a:t>
            </a:r>
            <a:r>
              <a:rPr lang="en-US" sz="2800" b="1" i="1" kern="0" dirty="0">
                <a:solidFill>
                  <a:srgbClr val="FFFF00"/>
                </a:solidFill>
              </a:rPr>
              <a:t>else</a:t>
            </a:r>
            <a:r>
              <a:rPr lang="en-US" sz="2800" b="1" i="1" kern="0" dirty="0">
                <a:solidFill>
                  <a:srgbClr val="FFFFFF"/>
                </a:solidFill>
              </a:rPr>
              <a:t> - </a:t>
            </a:r>
            <a:r>
              <a:rPr lang="uk-UA" sz="2800" b="1" i="1" kern="0" dirty="0">
                <a:solidFill>
                  <a:srgbClr val="FFFFFF"/>
                </a:solidFill>
              </a:rPr>
              <a:t>інакше).</a:t>
            </a:r>
          </a:p>
        </p:txBody>
      </p:sp>
    </p:spTree>
    <p:extLst>
      <p:ext uri="{BB962C8B-B14F-4D97-AF65-F5344CB8AC3E}">
        <p14:creationId xmlns:p14="http://schemas.microsoft.com/office/powerpoint/2010/main" val="4289210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Розгалуження в </a:t>
            </a:r>
            <a:r>
              <a:rPr lang="en-US" dirty="0"/>
              <a:t>Object Pascal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6.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Виконання цієї команди відбувається так: обчислюється значення логічного виразу;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008" y="2268891"/>
            <a:ext cx="5972331" cy="58477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Якщо це значення </a:t>
            </a:r>
            <a:r>
              <a:rPr lang="en-US" sz="3200" b="1" i="1" kern="0" dirty="0">
                <a:solidFill>
                  <a:srgbClr val="FFFF00"/>
                </a:solidFill>
              </a:rPr>
              <a:t>true</a:t>
            </a:r>
            <a:endParaRPr lang="uk-UA" sz="3200" b="1" i="1" kern="0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49819" y="2251771"/>
            <a:ext cx="5972331" cy="58477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Якщо це значення </a:t>
            </a:r>
            <a:r>
              <a:rPr lang="en-US" sz="3200" b="1" i="1" kern="0" dirty="0">
                <a:solidFill>
                  <a:srgbClr val="FFFF00"/>
                </a:solidFill>
              </a:rPr>
              <a:t>false</a:t>
            </a:r>
            <a:endParaRPr lang="uk-UA" sz="3200" b="1" i="1" kern="0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008" y="4074920"/>
            <a:ext cx="5972331" cy="2246769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то виконується послідовність </a:t>
            </a:r>
            <a:r>
              <a:rPr lang="uk-UA" sz="2800" b="1" i="1" kern="0" dirty="0">
                <a:solidFill>
                  <a:srgbClr val="FFFF00"/>
                </a:solidFill>
              </a:rPr>
              <a:t>команд 1</a:t>
            </a:r>
            <a:r>
              <a:rPr lang="uk-UA" sz="2800" b="1" i="1" kern="0" dirty="0">
                <a:solidFill>
                  <a:srgbClr val="FFFFFF"/>
                </a:solidFill>
              </a:rPr>
              <a:t> і після цього виконується команда, наступна за розгалуженням</a:t>
            </a:r>
            <a:endParaRPr lang="uk-UA" sz="2800" b="1" i="1" kern="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49819" y="4057800"/>
            <a:ext cx="5972331" cy="2246769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то виконується послідовність </a:t>
            </a:r>
            <a:r>
              <a:rPr lang="uk-UA" sz="2800" b="1" i="1" kern="0" dirty="0">
                <a:solidFill>
                  <a:srgbClr val="FFFF00"/>
                </a:solidFill>
              </a:rPr>
              <a:t>команд 2</a:t>
            </a:r>
            <a:r>
              <a:rPr lang="uk-UA" sz="2800" b="1" i="1" kern="0" dirty="0">
                <a:solidFill>
                  <a:srgbClr val="FFFFFF"/>
                </a:solidFill>
              </a:rPr>
              <a:t> і після цього виконується команда, наступна за розгалуженням.</a:t>
            </a:r>
            <a:endParaRPr lang="uk-UA" sz="2800" b="1" i="1" kern="0" dirty="0">
              <a:solidFill>
                <a:schemeClr val="bg1"/>
              </a:solidFill>
            </a:endParaRPr>
          </a:p>
        </p:txBody>
      </p:sp>
      <p:sp>
        <p:nvSpPr>
          <p:cNvPr id="13" name="Стрілка вліво 12"/>
          <p:cNvSpPr/>
          <p:nvPr/>
        </p:nvSpPr>
        <p:spPr>
          <a:xfrm rot="16200000">
            <a:off x="2495928" y="2716772"/>
            <a:ext cx="1124489" cy="1533063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4" name="Стрілка вліво 13"/>
          <p:cNvSpPr/>
          <p:nvPr/>
        </p:nvSpPr>
        <p:spPr>
          <a:xfrm rot="16200000">
            <a:off x="8573739" y="2716771"/>
            <a:ext cx="1124489" cy="1533063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0571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25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  <p:bldP spid="8" grpId="0" animBg="1"/>
      <p:bldP spid="10" grpId="0" animBg="1"/>
      <p:bldP spid="11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Розгалуження в </a:t>
            </a:r>
            <a:r>
              <a:rPr lang="en-US" dirty="0"/>
              <a:t>Object Pascal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6.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Є в </a:t>
            </a:r>
            <a:r>
              <a:rPr lang="en-US" sz="2800" b="1" i="1" kern="0" dirty="0">
                <a:solidFill>
                  <a:srgbClr val="FFFFFF"/>
                </a:solidFill>
              </a:rPr>
              <a:t>Object Pascal </a:t>
            </a:r>
            <a:r>
              <a:rPr lang="uk-UA" sz="2800" b="1" i="1" kern="0" dirty="0">
                <a:solidFill>
                  <a:srgbClr val="FFFFFF"/>
                </a:solidFill>
              </a:rPr>
              <a:t>і команда </a:t>
            </a:r>
            <a:r>
              <a:rPr lang="uk-UA" sz="2800" b="1" i="1" kern="0" dirty="0">
                <a:solidFill>
                  <a:srgbClr val="FFFF00"/>
                </a:solidFill>
              </a:rPr>
              <a:t>неповного розгалуження</a:t>
            </a:r>
            <a:r>
              <a:rPr lang="uk-UA" sz="2800" b="1" i="1" kern="0" dirty="0">
                <a:solidFill>
                  <a:srgbClr val="FFFFFF"/>
                </a:solidFill>
              </a:rPr>
              <a:t>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9" y="1865438"/>
            <a:ext cx="6240302" cy="1815882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If &lt;</a:t>
            </a:r>
            <a:r>
              <a:rPr lang="uk-UA" sz="2800" b="1" i="1" kern="0" dirty="0">
                <a:solidFill>
                  <a:srgbClr val="FFFFFF"/>
                </a:solidFill>
              </a:rPr>
              <a:t>логічний вираз&gt;</a:t>
            </a:r>
            <a:endParaRPr lang="en-US" sz="2800" b="1" i="1" kern="0" dirty="0">
              <a:solidFill>
                <a:srgbClr val="FFFFFF"/>
              </a:solidFill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Then begin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&lt;</a:t>
            </a:r>
            <a:r>
              <a:rPr lang="uk-UA" sz="2800" b="1" i="1" kern="0" dirty="0">
                <a:solidFill>
                  <a:srgbClr val="FFFFFF"/>
                </a:solidFill>
              </a:rPr>
              <a:t>послідовність команд &gt;</a:t>
            </a:r>
            <a:endParaRPr lang="en-US" sz="2800" b="1" i="1" kern="0" dirty="0">
              <a:solidFill>
                <a:srgbClr val="FFFFFF"/>
              </a:solidFill>
            </a:endParaRP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	end;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45045" y="1865238"/>
            <a:ext cx="5677105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Виконання цієї команди відбувається так: обчислюється значення логічного виразу;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008" y="3832233"/>
            <a:ext cx="6240302" cy="58477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Якщо це значення </a:t>
            </a:r>
            <a:r>
              <a:rPr lang="en-US" sz="3200" b="1" i="1" kern="0" dirty="0">
                <a:solidFill>
                  <a:srgbClr val="FFFF00"/>
                </a:solidFill>
              </a:rPr>
              <a:t>true</a:t>
            </a:r>
            <a:endParaRPr lang="uk-UA" sz="3200" b="1" i="1" kern="0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45045" y="3815113"/>
            <a:ext cx="5677105" cy="569387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100" b="1" i="1" kern="0" dirty="0">
                <a:solidFill>
                  <a:srgbClr val="FFFFFF"/>
                </a:solidFill>
              </a:rPr>
              <a:t>Якщо це значення </a:t>
            </a:r>
            <a:r>
              <a:rPr lang="en-US" sz="3100" b="1" i="1" kern="0" dirty="0">
                <a:solidFill>
                  <a:srgbClr val="FFFF00"/>
                </a:solidFill>
              </a:rPr>
              <a:t>false</a:t>
            </a:r>
            <a:endParaRPr lang="uk-UA" sz="3100" b="1" i="1" kern="0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008" y="4473140"/>
            <a:ext cx="6240302" cy="1815882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то виконується </a:t>
            </a:r>
            <a:r>
              <a:rPr lang="uk-UA" sz="2800" b="1" i="1" kern="0" dirty="0">
                <a:solidFill>
                  <a:srgbClr val="FFFF00"/>
                </a:solidFill>
              </a:rPr>
              <a:t>послідовність</a:t>
            </a:r>
            <a:r>
              <a:rPr lang="uk-UA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00"/>
                </a:solidFill>
              </a:rPr>
              <a:t>команд</a:t>
            </a:r>
            <a:r>
              <a:rPr lang="uk-UA" sz="2800" b="1" i="1" kern="0" dirty="0">
                <a:solidFill>
                  <a:srgbClr val="FFFFFF"/>
                </a:solidFill>
              </a:rPr>
              <a:t> і після цього виконується команда, наступна за розгалуженням</a:t>
            </a:r>
            <a:endParaRPr lang="uk-UA" sz="2800" b="1" i="1" kern="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45045" y="4456020"/>
            <a:ext cx="5677105" cy="1815882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одразу виконується команда, наступна за розгалуженням.</a:t>
            </a:r>
            <a:endParaRPr lang="en-US" sz="2800" b="1" i="1" kern="0" dirty="0">
              <a:solidFill>
                <a:srgbClr val="FFFFFF"/>
              </a:solidFill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uk-UA" sz="2800" b="1" i="1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827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7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75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  <p:bldP spid="8" grpId="0" animBg="1"/>
      <p:bldP spid="10" grpId="0" animBg="1"/>
      <p:bldP spid="11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Розгалуження в </a:t>
            </a:r>
            <a:r>
              <a:rPr lang="en-US" dirty="0"/>
              <a:t>Object Pascal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6.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008" y="1196763"/>
            <a:ext cx="12050142" cy="58477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00"/>
                </a:solidFill>
              </a:rPr>
              <a:t>Звертаємо вашу увагу</a:t>
            </a:r>
            <a:r>
              <a:rPr lang="uk-UA" sz="3200" b="1" i="1" kern="0" dirty="0">
                <a:solidFill>
                  <a:srgbClr val="FFFFFF"/>
                </a:solidFill>
              </a:rPr>
              <a:t>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890312"/>
            <a:ext cx="7302186" cy="255454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якщо після ключових слів </a:t>
            </a:r>
            <a:r>
              <a:rPr lang="en-US" sz="3200" b="1" i="1" kern="0" dirty="0">
                <a:solidFill>
                  <a:srgbClr val="FFFF00"/>
                </a:solidFill>
              </a:rPr>
              <a:t>Then</a:t>
            </a:r>
            <a:r>
              <a:rPr lang="en-US" sz="3200" b="1" i="1" kern="0" dirty="0">
                <a:solidFill>
                  <a:srgbClr val="FFFFFF"/>
                </a:solidFill>
              </a:rPr>
              <a:t> </a:t>
            </a:r>
            <a:r>
              <a:rPr lang="uk-UA" sz="3200" b="1" i="1" kern="0" dirty="0">
                <a:solidFill>
                  <a:srgbClr val="FFFFFF"/>
                </a:solidFill>
              </a:rPr>
              <a:t>і </a:t>
            </a:r>
            <a:r>
              <a:rPr lang="en-US" sz="3200" b="1" i="1" kern="0" dirty="0">
                <a:solidFill>
                  <a:srgbClr val="FFFF00"/>
                </a:solidFill>
              </a:rPr>
              <a:t>Else</a:t>
            </a:r>
            <a:r>
              <a:rPr lang="en-US" sz="3200" b="1" i="1" kern="0" dirty="0">
                <a:solidFill>
                  <a:srgbClr val="FFFFFF"/>
                </a:solidFill>
              </a:rPr>
              <a:t> </a:t>
            </a:r>
            <a:r>
              <a:rPr lang="uk-UA" sz="3200" b="1" i="1" kern="0" dirty="0">
                <a:solidFill>
                  <a:srgbClr val="FFFFFF"/>
                </a:solidFill>
              </a:rPr>
              <a:t>слідує тільки по одній команді, то операторні дужки </a:t>
            </a:r>
            <a:r>
              <a:rPr lang="en-US" sz="3200" b="1" i="1" kern="0" dirty="0">
                <a:solidFill>
                  <a:srgbClr val="FFFF00"/>
                </a:solidFill>
              </a:rPr>
              <a:t>begin</a:t>
            </a:r>
            <a:r>
              <a:rPr lang="en-US" sz="3200" b="1" i="1" kern="0" dirty="0">
                <a:solidFill>
                  <a:srgbClr val="FFFFFF"/>
                </a:solidFill>
              </a:rPr>
              <a:t> </a:t>
            </a:r>
            <a:r>
              <a:rPr lang="uk-UA" sz="3200" b="1" i="1" kern="0" dirty="0">
                <a:solidFill>
                  <a:srgbClr val="FFFFFF"/>
                </a:solidFill>
              </a:rPr>
              <a:t>і </a:t>
            </a:r>
            <a:r>
              <a:rPr lang="en-US" sz="3200" b="1" i="1" kern="0" dirty="0">
                <a:solidFill>
                  <a:srgbClr val="FFFF00"/>
                </a:solidFill>
              </a:rPr>
              <a:t>end</a:t>
            </a:r>
            <a:r>
              <a:rPr lang="en-US" sz="3200" b="1" i="1" kern="0" dirty="0">
                <a:solidFill>
                  <a:srgbClr val="FFFFFF"/>
                </a:solidFill>
              </a:rPr>
              <a:t> </a:t>
            </a:r>
            <a:r>
              <a:rPr lang="uk-UA" sz="3200" b="1" i="1" kern="0" dirty="0">
                <a:solidFill>
                  <a:srgbClr val="FFFFFF"/>
                </a:solidFill>
              </a:rPr>
              <a:t>можна </a:t>
            </a:r>
            <a:r>
              <a:rPr lang="uk-UA" sz="3200" b="1" i="1" kern="0" dirty="0">
                <a:solidFill>
                  <a:srgbClr val="FFFF00"/>
                </a:solidFill>
              </a:rPr>
              <a:t>не ставити</a:t>
            </a:r>
            <a:r>
              <a:rPr lang="uk-UA" sz="3200" b="1" i="1" kern="0" dirty="0">
                <a:solidFill>
                  <a:srgbClr val="FFFFFF"/>
                </a:solidFill>
              </a:rPr>
              <a:t>;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008" y="4583780"/>
            <a:ext cx="7302186" cy="1077218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перед </a:t>
            </a:r>
            <a:r>
              <a:rPr lang="en-US" sz="3200" b="1" i="1" kern="0" dirty="0">
                <a:solidFill>
                  <a:srgbClr val="FFFF00"/>
                </a:solidFill>
              </a:rPr>
              <a:t>Else</a:t>
            </a:r>
            <a:r>
              <a:rPr lang="en-US" sz="3200" b="1" i="1" kern="0" dirty="0">
                <a:solidFill>
                  <a:srgbClr val="FFFFFF"/>
                </a:solidFill>
              </a:rPr>
              <a:t> </a:t>
            </a:r>
            <a:r>
              <a:rPr lang="uk-UA" sz="3200" b="1" i="1" kern="0" dirty="0">
                <a:solidFill>
                  <a:srgbClr val="FFFFFF"/>
                </a:solidFill>
              </a:rPr>
              <a:t>ставити </a:t>
            </a:r>
            <a:r>
              <a:rPr lang="uk-UA" sz="3200" b="1" i="1" kern="0" dirty="0">
                <a:solidFill>
                  <a:srgbClr val="FFFF00"/>
                </a:solidFill>
              </a:rPr>
              <a:t>крапку з комою не можна</a:t>
            </a:r>
            <a:r>
              <a:rPr lang="uk-UA" sz="32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3074" name="Picture 2" descr="http://eveningschool20.ucoz.ua/bez-imeni-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5923" y="1801824"/>
            <a:ext cx="4556227" cy="4636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4614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8691</TotalTime>
  <Words>477</Words>
  <Application>Microsoft Office PowerPoint</Application>
  <PresentationFormat>Широкий екран</PresentationFormat>
  <Paragraphs>82</Paragraphs>
  <Slides>14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14</vt:i4>
      </vt:variant>
    </vt:vector>
  </HeadingPairs>
  <TitlesOfParts>
    <vt:vector size="19" baseType="lpstr">
      <vt:lpstr>Arial</vt:lpstr>
      <vt:lpstr>Times New Roman</vt:lpstr>
      <vt:lpstr>Verdana</vt:lpstr>
      <vt:lpstr>Wingdings</vt:lpstr>
      <vt:lpstr>Тема Office</vt:lpstr>
      <vt:lpstr>Алгоритми з розгалуженнями для опрацювання величин</vt:lpstr>
      <vt:lpstr>Запитання</vt:lpstr>
      <vt:lpstr>Алгоритми з розгалуженням</vt:lpstr>
      <vt:lpstr>Алгоритми з розгалуженням</vt:lpstr>
      <vt:lpstr>Алгоритми з розгалуженням</vt:lpstr>
      <vt:lpstr>Розгалуження в Object Pascal</vt:lpstr>
      <vt:lpstr>Розгалуження в Object Pascal</vt:lpstr>
      <vt:lpstr>Розгалуження в Object Pascal</vt:lpstr>
      <vt:lpstr>Розгалуження в Object Pascal</vt:lpstr>
      <vt:lpstr>Розгадайте ребус</vt:lpstr>
      <vt:lpstr>Дайте відповіді на запитання</vt:lpstr>
      <vt:lpstr>Домашнє завдання</vt:lpstr>
      <vt:lpstr>Працюємо за комп’ютером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Григоренко Сергій</dc:creator>
  <cp:lastModifiedBy>Lenovo</cp:lastModifiedBy>
  <cp:revision>472</cp:revision>
  <dcterms:created xsi:type="dcterms:W3CDTF">2016-06-06T19:48:43Z</dcterms:created>
  <dcterms:modified xsi:type="dcterms:W3CDTF">2019-08-13T20:13:02Z</dcterms:modified>
</cp:coreProperties>
</file>