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676" r:id="rId5"/>
    <p:sldId id="677" r:id="rId6"/>
    <p:sldId id="678" r:id="rId7"/>
    <p:sldId id="679" r:id="rId8"/>
    <p:sldId id="680" r:id="rId9"/>
    <p:sldId id="682" r:id="rId10"/>
    <p:sldId id="683" r:id="rId11"/>
    <p:sldId id="684" r:id="rId12"/>
    <p:sldId id="688" r:id="rId13"/>
    <p:sldId id="689" r:id="rId14"/>
    <p:sldId id="690" r:id="rId15"/>
    <p:sldId id="686" r:id="rId16"/>
    <p:sldId id="687" r:id="rId17"/>
    <p:sldId id="674" r:id="rId18"/>
    <p:sldId id="331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FFFFFF"/>
                </a:solidFill>
                <a:latin typeface="Verdana"/>
              </a:rPr>
              <a:t>46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Величини логічного типу, операції над </a:t>
            </a:r>
            <a:r>
              <a:rPr lang="uk-UA" sz="5400" dirty="0" smtClean="0"/>
              <a:t>ними</a:t>
            </a:r>
            <a:endParaRPr lang="uk-UA" sz="5400" dirty="0"/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Логічний тип змінних позначається </a:t>
            </a:r>
            <a:r>
              <a:rPr lang="en-US" sz="2800" b="1" i="1" kern="0" dirty="0" err="1">
                <a:solidFill>
                  <a:srgbClr val="FFFF00"/>
                </a:solidFill>
              </a:rPr>
              <a:t>boolean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Наприклад: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rgbClr val="FFFFFF"/>
                </a:solidFill>
              </a:rPr>
              <a:t>var</a:t>
            </a:r>
            <a:r>
              <a:rPr lang="en-US" sz="4800" b="1" i="1" kern="0" dirty="0">
                <a:solidFill>
                  <a:srgbClr val="FFFFFF"/>
                </a:solidFill>
              </a:rPr>
              <a:t> x, </a:t>
            </a:r>
            <a:r>
              <a:rPr lang="uk-UA" sz="4800" b="1" i="1" kern="0" dirty="0">
                <a:solidFill>
                  <a:srgbClr val="FFFFFF"/>
                </a:solidFill>
              </a:rPr>
              <a:t>у: </a:t>
            </a:r>
            <a:r>
              <a:rPr lang="en-US" sz="4800" b="1" i="1" kern="0" dirty="0" err="1">
                <a:solidFill>
                  <a:srgbClr val="FFFFFF"/>
                </a:solidFill>
              </a:rPr>
              <a:t>boolean</a:t>
            </a:r>
            <a:r>
              <a:rPr lang="en-US" sz="4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323625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для змінних логічного типу використовуються команди або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344674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х := </a:t>
            </a:r>
            <a:r>
              <a:rPr lang="en-US" sz="4800" b="1" i="1" kern="0" dirty="0">
                <a:solidFill>
                  <a:srgbClr val="FFFFFF"/>
                </a:solidFill>
              </a:rPr>
              <a:t>true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327554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х := </a:t>
            </a:r>
            <a:r>
              <a:rPr lang="en-US" sz="4800" b="1" i="1" kern="0" dirty="0">
                <a:solidFill>
                  <a:srgbClr val="FFFFFF"/>
                </a:solidFill>
              </a:rPr>
              <a:t>false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534082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Змінні логічного типу також вважаються логічними виразами.</a:t>
            </a:r>
          </a:p>
        </p:txBody>
      </p:sp>
    </p:spTree>
    <p:extLst>
      <p:ext uri="{BB962C8B-B14F-4D97-AF65-F5344CB8AC3E}">
        <p14:creationId xmlns:p14="http://schemas.microsoft.com/office/powerpoint/2010/main" val="39654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логічними виразами можна виконувати </a:t>
            </a:r>
            <a:r>
              <a:rPr lang="uk-UA" sz="2800" b="1" i="1" kern="0" dirty="0">
                <a:solidFill>
                  <a:srgbClr val="FFFF00"/>
                </a:solidFill>
              </a:rPr>
              <a:t>логічні операції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2439211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заперечення;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2439211"/>
            <a:ext cx="5201032" cy="553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not (</a:t>
            </a:r>
            <a:r>
              <a:rPr lang="uk-UA" sz="2800" b="1" i="1" kern="0" dirty="0">
                <a:solidFill>
                  <a:srgbClr val="FFFFFF"/>
                </a:solidFill>
              </a:rPr>
              <a:t>не)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38784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кон'юнкція;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3138785"/>
            <a:ext cx="5201032" cy="553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 (</a:t>
            </a:r>
            <a:r>
              <a:rPr lang="uk-UA" sz="2800" b="1" i="1" kern="0" dirty="0">
                <a:solidFill>
                  <a:srgbClr val="FFFFFF"/>
                </a:solidFill>
              </a:rPr>
              <a:t>і)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842437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(нестрога);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3838358"/>
            <a:ext cx="5201032" cy="55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or (</a:t>
            </a:r>
            <a:r>
              <a:rPr lang="uk-UA" sz="2800" b="1" i="1" kern="0" dirty="0">
                <a:solidFill>
                  <a:srgbClr val="FFFFFF"/>
                </a:solidFill>
              </a:rPr>
              <a:t>або)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46090"/>
            <a:ext cx="6709224" cy="55399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диз'юнкція (строга).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72008" y="4542011"/>
            <a:ext cx="5201032" cy="558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x</a:t>
            </a:r>
            <a:r>
              <a:rPr lang="uk-UA" sz="2800" b="1" i="1" kern="0" dirty="0" err="1">
                <a:solidFill>
                  <a:srgbClr val="FFFFFF"/>
                </a:solidFill>
              </a:rPr>
              <a:t>ог</a:t>
            </a:r>
            <a:r>
              <a:rPr lang="uk-UA" sz="2800" b="1" i="1" kern="0" dirty="0">
                <a:solidFill>
                  <a:srgbClr val="FFFFFF"/>
                </a:solidFill>
              </a:rPr>
              <a:t> (виключне або)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Запереченням</a:t>
            </a:r>
            <a:r>
              <a:rPr lang="uk-UA" sz="2800" b="1" i="1" kern="0" dirty="0">
                <a:solidFill>
                  <a:srgbClr val="FFFFFF"/>
                </a:solidFill>
              </a:rPr>
              <a:t> логічного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логічний вираз, значення якого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якщо значення логічного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і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якщо значення логічного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316047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Заперечення логічного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позначають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not</a:t>
            </a:r>
            <a:r>
              <a:rPr lang="uk-UA" sz="2800" b="1" i="1" kern="0" dirty="0">
                <a:solidFill>
                  <a:srgbClr val="FFFF00"/>
                </a:solidFill>
              </a:rPr>
              <a:t> 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3844063"/>
            <a:ext cx="901203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якщо </a:t>
            </a:r>
            <a:r>
              <a:rPr lang="uk-UA" sz="2800" b="1" i="1" kern="0" dirty="0">
                <a:solidFill>
                  <a:srgbClr val="FFFF00"/>
                </a:solidFill>
              </a:rPr>
              <a:t>х =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</a:t>
            </a:r>
            <a:r>
              <a:rPr lang="en-US" sz="2800" b="1" i="1" kern="0" dirty="0">
                <a:solidFill>
                  <a:srgbClr val="FFFF00"/>
                </a:solidFill>
              </a:rPr>
              <a:t>not x = 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і якщо </a:t>
            </a:r>
            <a:r>
              <a:rPr lang="uk-UA" sz="2800" b="1" i="1" kern="0" dirty="0">
                <a:solidFill>
                  <a:srgbClr val="FFFF00"/>
                </a:solidFill>
              </a:rPr>
              <a:t>х =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</a:t>
            </a:r>
            <a:r>
              <a:rPr lang="en-US" sz="2800" b="1" i="1" kern="0" dirty="0">
                <a:solidFill>
                  <a:srgbClr val="FFFF00"/>
                </a:solidFill>
              </a:rPr>
              <a:t>not x = true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Можна скласти таку таблицю, яку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таблицею істинності </a:t>
            </a:r>
            <a:r>
              <a:rPr lang="uk-UA" sz="2800" b="1" i="1" kern="0" dirty="0">
                <a:solidFill>
                  <a:srgbClr val="FFFFFF"/>
                </a:solidFill>
              </a:rPr>
              <a:t>для операції заперечення.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055" y="3871507"/>
            <a:ext cx="29051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Кон'юнкцією</a:t>
            </a:r>
            <a:r>
              <a:rPr lang="uk-UA" sz="2800" b="1" i="1" kern="0" dirty="0">
                <a:solidFill>
                  <a:srgbClr val="FFFFFF"/>
                </a:solidFill>
              </a:rPr>
              <a:t> двох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логічний вираз, значення якого 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якщо значення кожного з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; </a:t>
            </a:r>
            <a:r>
              <a:rPr lang="uk-UA" sz="2800" b="1" i="1" kern="0" dirty="0">
                <a:solidFill>
                  <a:srgbClr val="FFFFFF"/>
                </a:solidFill>
              </a:rPr>
              <a:t>і 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якщо значення хоча б одного з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11" y="3516899"/>
            <a:ext cx="4672039" cy="3127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3516899"/>
            <a:ext cx="703333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Кон'юнкція двох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</a:t>
            </a:r>
            <a:r>
              <a:rPr lang="uk-UA" sz="2800" b="1" i="1" kern="0" dirty="0">
                <a:solidFill>
                  <a:srgbClr val="FFFF00"/>
                </a:solidFill>
              </a:rPr>
              <a:t> у</a:t>
            </a:r>
            <a:r>
              <a:rPr lang="uk-UA" sz="2800" b="1" i="1" kern="0" dirty="0">
                <a:solidFill>
                  <a:srgbClr val="FFFFFF"/>
                </a:solidFill>
              </a:rPr>
              <a:t> позначається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and</a:t>
            </a:r>
            <a:r>
              <a:rPr lang="uk-UA" sz="2800" b="1" i="1" kern="0" dirty="0">
                <a:solidFill>
                  <a:srgbClr val="FFFF00"/>
                </a:solidFill>
              </a:rPr>
              <a:t> у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and</a:t>
            </a:r>
            <a:r>
              <a:rPr lang="en-US" sz="2800" b="1" i="1" kern="0" dirty="0">
                <a:solidFill>
                  <a:schemeClr val="bg1"/>
                </a:solidFill>
              </a:rPr>
              <a:t> -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chemeClr val="bg1"/>
                </a:solidFill>
              </a:rPr>
              <a:t>, та).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8268" y="5074635"/>
            <a:ext cx="4467069" cy="1384995"/>
          </a:xfrm>
          <a:prstGeom prst="wedgeRectCallout">
            <a:avLst>
              <a:gd name="adj1" fmla="val 59704"/>
              <a:gd name="adj2" fmla="val -4465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Істинності для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кон'юнкції</a:t>
            </a:r>
          </a:p>
        </p:txBody>
      </p:sp>
    </p:spTree>
    <p:extLst>
      <p:ext uri="{BB962C8B-B14F-4D97-AF65-F5344CB8AC3E}">
        <p14:creationId xmlns:p14="http://schemas.microsoft.com/office/powerpoint/2010/main" val="16542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Диз'юнкцією</a:t>
            </a:r>
            <a:r>
              <a:rPr lang="uk-UA" sz="2800" b="1" i="1" kern="0" dirty="0">
                <a:solidFill>
                  <a:srgbClr val="FFFFFF"/>
                </a:solidFill>
              </a:rPr>
              <a:t> двох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називають логічний вираз, значення якого 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 якщо значення хоча б одного з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; </a:t>
            </a:r>
            <a:r>
              <a:rPr lang="uk-UA" sz="2800" b="1" i="1" kern="0" dirty="0">
                <a:solidFill>
                  <a:srgbClr val="FFFFFF"/>
                </a:solidFill>
              </a:rPr>
              <a:t>і 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якщо значення кожного з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85" y="3060380"/>
            <a:ext cx="4327265" cy="3509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135699"/>
            <a:ext cx="760295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Диз'юнкція двох логічних виразів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у</a:t>
            </a:r>
            <a:r>
              <a:rPr lang="uk-UA" sz="2800" b="1" i="1" kern="0" dirty="0">
                <a:solidFill>
                  <a:srgbClr val="FFFFFF"/>
                </a:solidFill>
              </a:rPr>
              <a:t> позначається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 </a:t>
            </a:r>
            <a:r>
              <a:rPr lang="en-US" sz="2800" b="1" i="1" kern="0" dirty="0">
                <a:solidFill>
                  <a:srgbClr val="FFFF00"/>
                </a:solidFill>
              </a:rPr>
              <a:t>or </a:t>
            </a:r>
            <a:r>
              <a:rPr lang="uk-UA" sz="2800" b="1" i="1" kern="0" dirty="0">
                <a:solidFill>
                  <a:srgbClr val="FFFF00"/>
                </a:solidFill>
              </a:rPr>
              <a:t>у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or</a:t>
            </a:r>
            <a:r>
              <a:rPr lang="en-US" sz="2800" b="1" i="1" kern="0" dirty="0">
                <a:solidFill>
                  <a:srgbClr val="FFFFFF"/>
                </a:solidFill>
              </a:rPr>
              <a:t> -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7895" y="4815173"/>
            <a:ext cx="4467069" cy="1384995"/>
          </a:xfrm>
          <a:prstGeom prst="wedgeRectCallout">
            <a:avLst>
              <a:gd name="adj1" fmla="val 57355"/>
              <a:gd name="adj2" fmla="val -5547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Істинності для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диз'юнкції</a:t>
            </a:r>
          </a:p>
        </p:txBody>
      </p:sp>
    </p:spTree>
    <p:extLst>
      <p:ext uri="{BB962C8B-B14F-4D97-AF65-F5344CB8AC3E}">
        <p14:creationId xmlns:p14="http://schemas.microsoft.com/office/powerpoint/2010/main" val="27264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логічними виразами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таких виразах для логічних операцій, розглянутих вище, визначено такий </a:t>
            </a:r>
            <a:r>
              <a:rPr lang="uk-UA" sz="2800" b="1" i="1" kern="0" dirty="0">
                <a:solidFill>
                  <a:srgbClr val="FFFF00"/>
                </a:solidFill>
              </a:rPr>
              <a:t>пріоритет виконання операцій</a:t>
            </a:r>
            <a:r>
              <a:rPr lang="uk-UA" sz="2800" b="1" i="1" kern="0" dirty="0">
                <a:solidFill>
                  <a:srgbClr val="FFFFFF"/>
                </a:solidFill>
              </a:rPr>
              <a:t>: спочатку виконуються 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заперечення</a:t>
            </a:r>
            <a:r>
              <a:rPr lang="uk-UA" sz="2800" b="1" i="1" kern="0" dirty="0">
                <a:solidFill>
                  <a:srgbClr val="FFFFFF"/>
                </a:solidFill>
              </a:rPr>
              <a:t>, потім - 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кон'юнкції</a:t>
            </a:r>
            <a:r>
              <a:rPr lang="uk-UA" sz="2800" b="1" i="1" kern="0" dirty="0">
                <a:solidFill>
                  <a:srgbClr val="FFFFFF"/>
                </a:solidFill>
              </a:rPr>
              <a:t>, потім - операції </a:t>
            </a:r>
            <a:r>
              <a:rPr lang="uk-UA" sz="2800" b="1" i="1" kern="0" dirty="0">
                <a:solidFill>
                  <a:srgbClr val="FFFF00"/>
                </a:solidFill>
              </a:rPr>
              <a:t>диз'юнкції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3405519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not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2" y="3405519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and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4237" y="3405519"/>
            <a:ext cx="3097913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FF"/>
                </a:solidFill>
              </a:rPr>
              <a:t>or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477936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змінення цього порядку виконання логічних операцій використовують дужки.</a:t>
            </a:r>
          </a:p>
        </p:txBody>
      </p:sp>
      <p:sp>
        <p:nvSpPr>
          <p:cNvPr id="13" name="Стрілка вліво 12"/>
          <p:cNvSpPr/>
          <p:nvPr/>
        </p:nvSpPr>
        <p:spPr>
          <a:xfrm rot="10800000">
            <a:off x="3282957" y="3255350"/>
            <a:ext cx="1152128" cy="106918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13"/>
          <p:cNvSpPr/>
          <p:nvPr/>
        </p:nvSpPr>
        <p:spPr>
          <a:xfrm rot="10800000">
            <a:off x="7759072" y="3255351"/>
            <a:ext cx="1152128" cy="106918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Цікаві факти з історії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7822312" cy="509370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Означення операцій над змінними логічного типу і властивості цих операцій сформулював англійський математик та філософ </a:t>
            </a:r>
            <a:r>
              <a:rPr lang="uk-UA" sz="2500" b="1" i="1" kern="0" dirty="0">
                <a:solidFill>
                  <a:srgbClr val="FFFF00"/>
                </a:solidFill>
              </a:rPr>
              <a:t>Джордж </a:t>
            </a:r>
            <a:r>
              <a:rPr lang="uk-UA" sz="2500" b="1" i="1" kern="0" dirty="0" err="1">
                <a:solidFill>
                  <a:srgbClr val="FFFF00"/>
                </a:solidFill>
              </a:rPr>
              <a:t>Буль</a:t>
            </a:r>
            <a:r>
              <a:rPr lang="uk-UA" sz="2500" b="1" i="1" kern="0" dirty="0">
                <a:solidFill>
                  <a:srgbClr val="FFFF00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(</a:t>
            </a:r>
            <a:r>
              <a:rPr lang="uk-UA" sz="2500" b="1" i="1" kern="0">
                <a:solidFill>
                  <a:srgbClr val="FFFFFF"/>
                </a:solidFill>
              </a:rPr>
              <a:t>1815-1864). </a:t>
            </a:r>
            <a:r>
              <a:rPr lang="uk-UA" sz="2500" b="1" i="1" kern="0" dirty="0">
                <a:solidFill>
                  <a:srgbClr val="FFFFFF"/>
                </a:solidFill>
              </a:rPr>
              <a:t>У 1854 </a:t>
            </a:r>
            <a:r>
              <a:rPr lang="en-US" sz="2500" b="1" i="1" kern="0" dirty="0">
                <a:solidFill>
                  <a:srgbClr val="FFFFFF"/>
                </a:solidFill>
              </a:rPr>
              <a:t>p. </a:t>
            </a:r>
            <a:r>
              <a:rPr lang="uk-UA" sz="2500" b="1" i="1" kern="0" dirty="0">
                <a:solidFill>
                  <a:srgbClr val="FFFFFF"/>
                </a:solidFill>
              </a:rPr>
              <a:t>вийшла його основна робота «Дослідження законів думки, на яких засновано математичні теорії логіки та ймовірності». У ній досліджується система, яку сьогодні називають «алгеброю висловлень» або «</a:t>
            </a:r>
            <a:r>
              <a:rPr lang="uk-UA" sz="2500" b="1" i="1" kern="0" dirty="0" err="1">
                <a:solidFill>
                  <a:srgbClr val="FFFFFF"/>
                </a:solidFill>
              </a:rPr>
              <a:t>булевою</a:t>
            </a:r>
            <a:r>
              <a:rPr lang="uk-UA" sz="2500" b="1" i="1" kern="0" dirty="0">
                <a:solidFill>
                  <a:srgbClr val="FFFFFF"/>
                </a:solidFill>
              </a:rPr>
              <a:t> логікою». </a:t>
            </a:r>
            <a:r>
              <a:rPr lang="uk-UA" sz="2500" b="1" i="1" kern="0" dirty="0" err="1">
                <a:solidFill>
                  <a:srgbClr val="FFFFFF"/>
                </a:solidFill>
              </a:rPr>
              <a:t>Булева</a:t>
            </a:r>
            <a:r>
              <a:rPr lang="uk-UA" sz="2500" b="1" i="1" kern="0" dirty="0">
                <a:solidFill>
                  <a:srgbClr val="FFFFFF"/>
                </a:solidFill>
              </a:rPr>
              <a:t> логіка стала основним математичним інструментом для створення комп'ютерів.</a:t>
            </a:r>
          </a:p>
        </p:txBody>
      </p:sp>
      <p:pic>
        <p:nvPicPr>
          <p:cNvPr id="7" name="Picture 2" descr="http://static1.repo.aif.ru/1/30/496526/5dcc28286c1098b59f233cebc1824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1196763"/>
            <a:ext cx="4090670" cy="54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Логіка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07" y="1449620"/>
            <a:ext cx="8615875" cy="38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8" y="120979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заперечення логічного виразу?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182949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кон'юнкція двох логічних виразів?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244919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диз'юнкція двох логічних виразів?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08" y="306889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 є пріоритет виконання логічних операцій?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78" y="3700321"/>
            <a:ext cx="64554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вивчає наука логіка?</a:t>
            </a:r>
          </a:p>
        </p:txBody>
      </p:sp>
      <p:pic>
        <p:nvPicPr>
          <p:cNvPr id="1026" name="Picture 2" descr="gear, head, intellect, logic, memory, strategy, technolog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18" y="3716736"/>
            <a:ext cx="2950605" cy="29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195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висловлювання? Яке висловлювання вважається істинним, а яке - хибним?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9734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властивості змінної?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67038"/>
            <a:ext cx="64303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визначає тип змінної? Які ви знаєте типи числових змінних?</a:t>
            </a:r>
          </a:p>
        </p:txBody>
      </p:sp>
      <p:pic>
        <p:nvPicPr>
          <p:cNvPr id="3" name="Picture 2" descr="http://4.bp.blogspot.com/-c26b6pFpklU/VO85xEXKScI/AAAAAAAAKwA/75tESq0U09Q/s1600/tru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19" y="3064937"/>
            <a:ext cx="3431023" cy="34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199-200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FFFFFF"/>
                </a:solidFill>
                <a:latin typeface="Verdana"/>
              </a:rPr>
              <a:t>46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8" y="3690681"/>
            <a:ext cx="2294573" cy="22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Висловлювання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речення, яке містить твердження про певний об'єкт або про зв'язки між об'єктами.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008" y="270624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може бути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істинним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хибним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" name="Picture 2" descr="alert, bubble, chat, spee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" y="2771347"/>
            <a:ext cx="4388115" cy="43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humbs.dreamstime.com/z/true-false-businessman-don-t-know-361579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12246"/>
          <a:stretch/>
        </p:blipFill>
        <p:spPr bwMode="auto">
          <a:xfrm>
            <a:off x="6410572" y="3481469"/>
            <a:ext cx="4628431" cy="29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істинних</a:t>
            </a:r>
            <a:r>
              <a:rPr lang="uk-UA" sz="2800" b="1" i="1" kern="0" dirty="0">
                <a:solidFill>
                  <a:srgbClr val="FFFFFF"/>
                </a:solidFill>
              </a:rPr>
              <a:t> висловлювань є: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08" y="2132856"/>
            <a:ext cx="1086371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Україна розміщена в Європі.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08" y="2883765"/>
            <a:ext cx="1086371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жовтні 31 день.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08" y="3634674"/>
            <a:ext cx="1086371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kern="0">
                <a:solidFill>
                  <a:srgbClr val="FFFFFF"/>
                </a:solidFill>
              </a:rPr>
              <a:t>Київ - столиця України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8" y="4385583"/>
            <a:ext cx="1086371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Дніпро ділить Україну на Лівобережну та Правобережну.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08" y="5545115"/>
            <a:ext cx="10863710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Художник малює картину.</a:t>
            </a:r>
          </a:p>
        </p:txBody>
      </p:sp>
      <p:pic>
        <p:nvPicPr>
          <p:cNvPr id="25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61" y="1734124"/>
            <a:ext cx="1014223" cy="10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61" y="2532832"/>
            <a:ext cx="1014223" cy="10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61" y="3331540"/>
            <a:ext cx="1014223" cy="10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718" y="4115968"/>
            <a:ext cx="1014223" cy="10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61" y="5020178"/>
            <a:ext cx="1014223" cy="10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Прикладами </a:t>
            </a:r>
            <a:r>
              <a:rPr lang="uk-UA" sz="2800" b="1" i="1" kern="0" dirty="0">
                <a:solidFill>
                  <a:srgbClr val="FFFF00"/>
                </a:solidFill>
              </a:rPr>
              <a:t>хибних</a:t>
            </a:r>
            <a:r>
              <a:rPr lang="uk-UA" sz="2800" b="1" i="1" kern="0" dirty="0">
                <a:solidFill>
                  <a:srgbClr val="FFFFFF"/>
                </a:solidFill>
              </a:rPr>
              <a:t> висловлювань 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2132856"/>
            <a:ext cx="1092982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 лютому 28 днів.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2955625"/>
            <a:ext cx="1092982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Пароплав пливе в хмарах.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7" y="3891729"/>
            <a:ext cx="1092982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Автомобіль плете павутиння.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4718422"/>
            <a:ext cx="1092982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Слово дерево - дієслово.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5545115"/>
            <a:ext cx="1092982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 &gt; 5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30" y="2032743"/>
            <a:ext cx="674566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30" y="2873730"/>
            <a:ext cx="674566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30" y="3809834"/>
            <a:ext cx="674566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30" y="4636527"/>
            <a:ext cx="674566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30" y="5463220"/>
            <a:ext cx="674566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Основною властивістю висловлювання є його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істинність</a:t>
            </a:r>
            <a:r>
              <a:rPr lang="uk-UA" sz="2800" b="1" i="1" kern="0" dirty="0">
                <a:solidFill>
                  <a:srgbClr val="FFFFFF"/>
                </a:solidFill>
              </a:rPr>
              <a:t>. Якщо висловлювання: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61758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Істинне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149819" y="2266144"/>
            <a:ext cx="5972332" cy="1292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Хибне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7" y="3665308"/>
            <a:ext cx="5972332" cy="2228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вважають, що значення його властивості істинність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true — </a:t>
            </a:r>
            <a:r>
              <a:rPr lang="uk-UA" sz="2800" b="1" i="1" kern="0" dirty="0">
                <a:solidFill>
                  <a:srgbClr val="FFFFFF"/>
                </a:solidFill>
              </a:rPr>
              <a:t>правда).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49819" y="3665308"/>
            <a:ext cx="5972332" cy="2228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вважають, що значення його властивості істинність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false - </a:t>
            </a:r>
            <a:r>
              <a:rPr lang="uk-UA" sz="2800" b="1" i="1" kern="0" dirty="0">
                <a:solidFill>
                  <a:srgbClr val="FFFFFF"/>
                </a:solidFill>
              </a:rPr>
              <a:t>хиба, хибність).</a:t>
            </a:r>
          </a:p>
        </p:txBody>
      </p:sp>
    </p:spTree>
    <p:extLst>
      <p:ext uri="{BB962C8B-B14F-4D97-AF65-F5344CB8AC3E}">
        <p14:creationId xmlns:p14="http://schemas.microsoft.com/office/powerpoint/2010/main" val="40592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значення властивості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істинність</a:t>
            </a:r>
            <a:r>
              <a:rPr lang="uk-UA" sz="2800" b="1" i="1" kern="0" dirty="0">
                <a:solidFill>
                  <a:srgbClr val="FFFFFF"/>
                </a:solidFill>
              </a:rPr>
              <a:t> висловлювань: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49573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«Київ - столиця України»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1932453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«Цей підручник для учнів сьомого класу»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2762160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«2*5-4 = 6»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2976574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«2*7+3= 12»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58787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«4 &lt; 12»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9819" y="3587872"/>
            <a:ext cx="59723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«З &gt; 5»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5593445"/>
            <a:ext cx="5972331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true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9819" y="5576325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false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4915" y="4444649"/>
            <a:ext cx="2226518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=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2230" y="4427529"/>
            <a:ext cx="256751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=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Висловлювання як логічний вираз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  можна   розглядати як </a:t>
            </a:r>
            <a:r>
              <a:rPr lang="uk-UA" sz="2800" b="1" i="1" kern="0" dirty="0">
                <a:solidFill>
                  <a:srgbClr val="FFFF00"/>
                </a:solidFill>
              </a:rPr>
              <a:t>логічний вираз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299838"/>
            <a:ext cx="5476123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Логічним виразом </a:t>
            </a:r>
            <a:r>
              <a:rPr lang="uk-UA" sz="2800" b="1" i="1" kern="0" dirty="0">
                <a:solidFill>
                  <a:srgbClr val="FFFFFF"/>
                </a:solidFill>
              </a:rPr>
              <a:t>називають вираз, який може набувати одне з двох значень: </a:t>
            </a:r>
            <a:r>
              <a:rPr lang="uk-UA" sz="2800" b="1" i="1" kern="0" dirty="0" err="1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3813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ctsreviewcenter.com/wp-content/uploads/2012/04/true_and_false_ppt_backgroun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23328" r="26031" b="26515"/>
          <a:stretch/>
        </p:blipFill>
        <p:spPr bwMode="auto">
          <a:xfrm>
            <a:off x="7023534" y="2328866"/>
            <a:ext cx="5040560" cy="40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Змінні логічного типу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логічного виразу можна присвоювати певній змінній. Тобто можна використовувати такі команди присвоювання: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47861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х := 2 + 12/3 = 6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730741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у := 32 &lt; 13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643338"/>
            <a:ext cx="5972331" cy="107721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змінна </a:t>
            </a:r>
            <a:r>
              <a:rPr lang="uk-UA" sz="3200" b="1" i="1" kern="0" dirty="0">
                <a:solidFill>
                  <a:srgbClr val="FFFF00"/>
                </a:solidFill>
              </a:rPr>
              <a:t>х </a:t>
            </a:r>
            <a:r>
              <a:rPr lang="uk-UA" sz="3200" b="1" i="1" kern="0" dirty="0">
                <a:solidFill>
                  <a:srgbClr val="FFFFFF"/>
                </a:solidFill>
              </a:rPr>
              <a:t>має значення </a:t>
            </a:r>
            <a:r>
              <a:rPr lang="uk-UA" sz="3200" b="1" i="1" kern="0" dirty="0" err="1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3626218"/>
            <a:ext cx="5972331" cy="107721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змінна </a:t>
            </a:r>
            <a:r>
              <a:rPr lang="uk-UA" sz="3200" b="1" i="1" kern="0" dirty="0">
                <a:solidFill>
                  <a:srgbClr val="FFFF00"/>
                </a:solidFill>
              </a:rPr>
              <a:t>у</a:t>
            </a:r>
            <a:r>
              <a:rPr lang="uk-UA" sz="3200" b="1" i="1" kern="0" dirty="0">
                <a:solidFill>
                  <a:srgbClr val="FFFFFF"/>
                </a:solidFill>
              </a:rPr>
              <a:t> має значення </a:t>
            </a:r>
            <a:r>
              <a:rPr lang="uk-UA" sz="3200" b="1" i="1" kern="0" dirty="0" err="1">
                <a:solidFill>
                  <a:srgbClr val="FFFF00"/>
                </a:solidFill>
              </a:rPr>
              <a:t>false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8543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Змінні, які можуть набувати одне з двох значень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змінними логічного типу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8926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7998</TotalTime>
  <Words>894</Words>
  <Application>Microsoft Office PowerPoint</Application>
  <PresentationFormat>Широкий екран</PresentationFormat>
  <Paragraphs>131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Тема Office</vt:lpstr>
      <vt:lpstr>Величини логічного типу, операції над ними</vt:lpstr>
      <vt:lpstr>Запитання</vt:lpstr>
      <vt:lpstr>Повторення</vt:lpstr>
      <vt:lpstr>Висловлювання як логічний вираз</vt:lpstr>
      <vt:lpstr>Висловлювання як логічний вираз</vt:lpstr>
      <vt:lpstr>Висловлювання як логічний вираз</vt:lpstr>
      <vt:lpstr>Висловлювання як логічний вираз</vt:lpstr>
      <vt:lpstr>Висловлювання як логічний вираз</vt:lpstr>
      <vt:lpstr>Змінні логічного типу</vt:lpstr>
      <vt:lpstr>Висловлювання як логічний вираз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Операції над логічними виразами</vt:lpstr>
      <vt:lpstr>Цікаві факти з історії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448</cp:revision>
  <dcterms:created xsi:type="dcterms:W3CDTF">2016-06-06T19:48:43Z</dcterms:created>
  <dcterms:modified xsi:type="dcterms:W3CDTF">2019-08-13T20:10:22Z</dcterms:modified>
</cp:coreProperties>
</file>